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 id="2147483972" r:id="rId26"/>
    <p:sldMasterId id="2147483984" r:id="rId27"/>
    <p:sldMasterId id="2147483996" r:id="rId28"/>
  </p:sldMasterIdLst>
  <p:notesMasterIdLst>
    <p:notesMasterId r:id="rId74"/>
  </p:notesMasterIdLst>
  <p:sldIdLst>
    <p:sldId id="304" r:id="rId29"/>
    <p:sldId id="303" r:id="rId30"/>
    <p:sldId id="262" r:id="rId31"/>
    <p:sldId id="268" r:id="rId32"/>
    <p:sldId id="270" r:id="rId33"/>
    <p:sldId id="309" r:id="rId34"/>
    <p:sldId id="273" r:id="rId35"/>
    <p:sldId id="274" r:id="rId36"/>
    <p:sldId id="276" r:id="rId37"/>
    <p:sldId id="275" r:id="rId38"/>
    <p:sldId id="263" r:id="rId39"/>
    <p:sldId id="278" r:id="rId40"/>
    <p:sldId id="279" r:id="rId41"/>
    <p:sldId id="277" r:id="rId42"/>
    <p:sldId id="264" r:id="rId43"/>
    <p:sldId id="265" r:id="rId44"/>
    <p:sldId id="258" r:id="rId45"/>
    <p:sldId id="259" r:id="rId46"/>
    <p:sldId id="280" r:id="rId47"/>
    <p:sldId id="281" r:id="rId48"/>
    <p:sldId id="282" r:id="rId49"/>
    <p:sldId id="284" r:id="rId50"/>
    <p:sldId id="287" r:id="rId51"/>
    <p:sldId id="286" r:id="rId52"/>
    <p:sldId id="283" r:id="rId53"/>
    <p:sldId id="285" r:id="rId54"/>
    <p:sldId id="261" r:id="rId55"/>
    <p:sldId id="288" r:id="rId56"/>
    <p:sldId id="292" r:id="rId57"/>
    <p:sldId id="290" r:id="rId58"/>
    <p:sldId id="289" r:id="rId59"/>
    <p:sldId id="300" r:id="rId60"/>
    <p:sldId id="291" r:id="rId61"/>
    <p:sldId id="293" r:id="rId62"/>
    <p:sldId id="299" r:id="rId63"/>
    <p:sldId id="294" r:id="rId64"/>
    <p:sldId id="295" r:id="rId65"/>
    <p:sldId id="297" r:id="rId66"/>
    <p:sldId id="296" r:id="rId67"/>
    <p:sldId id="301" r:id="rId68"/>
    <p:sldId id="298" r:id="rId69"/>
    <p:sldId id="306" r:id="rId70"/>
    <p:sldId id="307" r:id="rId71"/>
    <p:sldId id="308" r:id="rId72"/>
    <p:sldId id="30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56" autoAdjust="0"/>
  </p:normalViewPr>
  <p:slideViewPr>
    <p:cSldViewPr>
      <p:cViewPr>
        <p:scale>
          <a:sx n="65" d="100"/>
          <a:sy n="65"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61"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FA350-3CFB-4AE1-BA74-80A4D30254C2}" type="doc">
      <dgm:prSet loTypeId="urn:microsoft.com/office/officeart/2005/8/layout/cycle2" loCatId="cycle" qsTypeId="urn:microsoft.com/office/officeart/2005/8/quickstyle/simple1" qsCatId="simple" csTypeId="urn:microsoft.com/office/officeart/2005/8/colors/accent3_2" csCatId="accent3" phldr="1"/>
      <dgm:spPr/>
      <dgm:t>
        <a:bodyPr/>
        <a:lstStyle/>
        <a:p>
          <a:endParaRPr lang="en-US"/>
        </a:p>
      </dgm:t>
    </dgm:pt>
    <dgm:pt modelId="{4EF10420-81D3-469E-B6E1-047EB3C0BD76}">
      <dgm:prSet phldrT="[Text]"/>
      <dgm:spPr/>
      <dgm:t>
        <a:bodyPr/>
        <a:lstStyle/>
        <a:p>
          <a:r>
            <a:rPr lang="en-US" dirty="0" smtClean="0"/>
            <a:t>45-60 minutes daily</a:t>
          </a:r>
          <a:endParaRPr lang="en-US" dirty="0"/>
        </a:p>
      </dgm:t>
    </dgm:pt>
    <dgm:pt modelId="{5014D3BD-3494-4607-8F70-AA5DDD1D2C47}" type="parTrans" cxnId="{F5656E43-D5E6-4A7F-9D6E-E54AE2391D8F}">
      <dgm:prSet/>
      <dgm:spPr/>
      <dgm:t>
        <a:bodyPr/>
        <a:lstStyle/>
        <a:p>
          <a:endParaRPr lang="en-US"/>
        </a:p>
      </dgm:t>
    </dgm:pt>
    <dgm:pt modelId="{9CAB582E-39AF-4B91-92BA-8654A8279FFB}" type="sibTrans" cxnId="{F5656E43-D5E6-4A7F-9D6E-E54AE2391D8F}">
      <dgm:prSet/>
      <dgm:spPr/>
      <dgm:t>
        <a:bodyPr/>
        <a:lstStyle/>
        <a:p>
          <a:endParaRPr lang="en-US"/>
        </a:p>
      </dgm:t>
    </dgm:pt>
    <dgm:pt modelId="{42F20AF5-35EB-492F-9325-56D4F02945EE}">
      <dgm:prSet phldrT="[Text]"/>
      <dgm:spPr/>
      <dgm:t>
        <a:bodyPr/>
        <a:lstStyle/>
        <a:p>
          <a:r>
            <a:rPr lang="en-US" dirty="0" smtClean="0"/>
            <a:t>2 to 3 rotations</a:t>
          </a:r>
          <a:endParaRPr lang="en-US" dirty="0"/>
        </a:p>
      </dgm:t>
    </dgm:pt>
    <dgm:pt modelId="{255AA842-61FA-4CF7-850A-A79F90C3EC87}" type="parTrans" cxnId="{437968A7-3DCF-4A44-AA9D-E8A384483835}">
      <dgm:prSet/>
      <dgm:spPr/>
      <dgm:t>
        <a:bodyPr/>
        <a:lstStyle/>
        <a:p>
          <a:endParaRPr lang="en-US"/>
        </a:p>
      </dgm:t>
    </dgm:pt>
    <dgm:pt modelId="{1251A05E-60B6-443F-A106-42E6E6789EB8}" type="sibTrans" cxnId="{437968A7-3DCF-4A44-AA9D-E8A384483835}">
      <dgm:prSet/>
      <dgm:spPr/>
      <dgm:t>
        <a:bodyPr/>
        <a:lstStyle/>
        <a:p>
          <a:endParaRPr lang="en-US"/>
        </a:p>
      </dgm:t>
    </dgm:pt>
    <dgm:pt modelId="{6901288E-EEBA-4F82-A200-F87F61852AC6}">
      <dgm:prSet phldrT="[Text]"/>
      <dgm:spPr/>
      <dgm:t>
        <a:bodyPr/>
        <a:lstStyle/>
        <a:p>
          <a:r>
            <a:rPr lang="en-US" dirty="0" smtClean="0"/>
            <a:t>Teacher directed small group reading</a:t>
          </a:r>
          <a:endParaRPr lang="en-US" dirty="0"/>
        </a:p>
      </dgm:t>
    </dgm:pt>
    <dgm:pt modelId="{F1020A1C-A7A7-4E8A-BDFE-308F9CE84455}" type="parTrans" cxnId="{EE159ADA-3655-4821-BADE-05AAC846F604}">
      <dgm:prSet/>
      <dgm:spPr/>
      <dgm:t>
        <a:bodyPr/>
        <a:lstStyle/>
        <a:p>
          <a:endParaRPr lang="en-US"/>
        </a:p>
      </dgm:t>
    </dgm:pt>
    <dgm:pt modelId="{ED88BC21-469A-4F83-BF87-F8AC4996727C}" type="sibTrans" cxnId="{EE159ADA-3655-4821-BADE-05AAC846F604}">
      <dgm:prSet/>
      <dgm:spPr/>
      <dgm:t>
        <a:bodyPr/>
        <a:lstStyle/>
        <a:p>
          <a:endParaRPr lang="en-US"/>
        </a:p>
      </dgm:t>
    </dgm:pt>
    <dgm:pt modelId="{54F3A667-EF1B-4C13-B988-4E28A79AB727}">
      <dgm:prSet phldrT="[Text]"/>
      <dgm:spPr/>
      <dgm:t>
        <a:bodyPr/>
        <a:lstStyle/>
        <a:p>
          <a:r>
            <a:rPr lang="en-US" dirty="0" smtClean="0"/>
            <a:t>Literacy stations</a:t>
          </a:r>
          <a:endParaRPr lang="en-US" dirty="0"/>
        </a:p>
      </dgm:t>
    </dgm:pt>
    <dgm:pt modelId="{06494EF9-6688-47CB-A8F2-06EBEA354CD7}" type="parTrans" cxnId="{2BE1A239-6C01-4293-8BB3-150C7C3E2292}">
      <dgm:prSet/>
      <dgm:spPr/>
      <dgm:t>
        <a:bodyPr/>
        <a:lstStyle/>
        <a:p>
          <a:endParaRPr lang="en-US"/>
        </a:p>
      </dgm:t>
    </dgm:pt>
    <dgm:pt modelId="{042A946F-F8B5-43A9-A9C0-B7884A0183CF}" type="sibTrans" cxnId="{2BE1A239-6C01-4293-8BB3-150C7C3E2292}">
      <dgm:prSet/>
      <dgm:spPr/>
      <dgm:t>
        <a:bodyPr/>
        <a:lstStyle/>
        <a:p>
          <a:endParaRPr lang="en-US"/>
        </a:p>
      </dgm:t>
    </dgm:pt>
    <dgm:pt modelId="{32B19FE1-2DD1-4C5A-8912-801F021772FE}">
      <dgm:prSet phldrT="[Text]"/>
      <dgm:spPr/>
      <dgm:t>
        <a:bodyPr/>
        <a:lstStyle/>
        <a:p>
          <a:r>
            <a:rPr lang="en-US" dirty="0" smtClean="0"/>
            <a:t>Peer to peer small groups</a:t>
          </a:r>
          <a:endParaRPr lang="en-US" dirty="0"/>
        </a:p>
      </dgm:t>
    </dgm:pt>
    <dgm:pt modelId="{C8C647E2-34B8-4360-95CB-96BD38DA2091}" type="parTrans" cxnId="{77BFD102-28FF-4550-9568-32EA331E659A}">
      <dgm:prSet/>
      <dgm:spPr/>
      <dgm:t>
        <a:bodyPr/>
        <a:lstStyle/>
        <a:p>
          <a:endParaRPr lang="en-US"/>
        </a:p>
      </dgm:t>
    </dgm:pt>
    <dgm:pt modelId="{4AB8CF34-2EFB-4470-9757-67B6821E1CB1}" type="sibTrans" cxnId="{77BFD102-28FF-4550-9568-32EA331E659A}">
      <dgm:prSet/>
      <dgm:spPr/>
      <dgm:t>
        <a:bodyPr/>
        <a:lstStyle/>
        <a:p>
          <a:endParaRPr lang="en-US"/>
        </a:p>
      </dgm:t>
    </dgm:pt>
    <dgm:pt modelId="{0077A0A8-F52B-4340-BFC8-A967A72BDA6A}" type="pres">
      <dgm:prSet presAssocID="{EBCFA350-3CFB-4AE1-BA74-80A4D30254C2}" presName="cycle" presStyleCnt="0">
        <dgm:presLayoutVars>
          <dgm:dir/>
          <dgm:resizeHandles val="exact"/>
        </dgm:presLayoutVars>
      </dgm:prSet>
      <dgm:spPr/>
      <dgm:t>
        <a:bodyPr/>
        <a:lstStyle/>
        <a:p>
          <a:endParaRPr lang="en-US"/>
        </a:p>
      </dgm:t>
    </dgm:pt>
    <dgm:pt modelId="{7E7590A3-D053-4FE1-B36C-E389C5B03B1E}" type="pres">
      <dgm:prSet presAssocID="{4EF10420-81D3-469E-B6E1-047EB3C0BD76}" presName="node" presStyleLbl="node1" presStyleIdx="0" presStyleCnt="5">
        <dgm:presLayoutVars>
          <dgm:bulletEnabled val="1"/>
        </dgm:presLayoutVars>
      </dgm:prSet>
      <dgm:spPr/>
      <dgm:t>
        <a:bodyPr/>
        <a:lstStyle/>
        <a:p>
          <a:endParaRPr lang="en-US"/>
        </a:p>
      </dgm:t>
    </dgm:pt>
    <dgm:pt modelId="{7111A2BC-58BF-47FD-B0C0-E0BE79499C56}" type="pres">
      <dgm:prSet presAssocID="{9CAB582E-39AF-4B91-92BA-8654A8279FFB}" presName="sibTrans" presStyleLbl="sibTrans2D1" presStyleIdx="0" presStyleCnt="5"/>
      <dgm:spPr/>
      <dgm:t>
        <a:bodyPr/>
        <a:lstStyle/>
        <a:p>
          <a:endParaRPr lang="en-US"/>
        </a:p>
      </dgm:t>
    </dgm:pt>
    <dgm:pt modelId="{D27467AE-F68F-4358-8645-38A8593DA7D1}" type="pres">
      <dgm:prSet presAssocID="{9CAB582E-39AF-4B91-92BA-8654A8279FFB}" presName="connectorText" presStyleLbl="sibTrans2D1" presStyleIdx="0" presStyleCnt="5"/>
      <dgm:spPr/>
      <dgm:t>
        <a:bodyPr/>
        <a:lstStyle/>
        <a:p>
          <a:endParaRPr lang="en-US"/>
        </a:p>
      </dgm:t>
    </dgm:pt>
    <dgm:pt modelId="{FA9888BF-2276-4B3E-B3AF-78224D30C797}" type="pres">
      <dgm:prSet presAssocID="{42F20AF5-35EB-492F-9325-56D4F02945EE}" presName="node" presStyleLbl="node1" presStyleIdx="1" presStyleCnt="5">
        <dgm:presLayoutVars>
          <dgm:bulletEnabled val="1"/>
        </dgm:presLayoutVars>
      </dgm:prSet>
      <dgm:spPr/>
      <dgm:t>
        <a:bodyPr/>
        <a:lstStyle/>
        <a:p>
          <a:endParaRPr lang="en-US"/>
        </a:p>
      </dgm:t>
    </dgm:pt>
    <dgm:pt modelId="{250E616D-B326-415B-AAD1-0AC174CF0AE7}" type="pres">
      <dgm:prSet presAssocID="{1251A05E-60B6-443F-A106-42E6E6789EB8}" presName="sibTrans" presStyleLbl="sibTrans2D1" presStyleIdx="1" presStyleCnt="5"/>
      <dgm:spPr/>
      <dgm:t>
        <a:bodyPr/>
        <a:lstStyle/>
        <a:p>
          <a:endParaRPr lang="en-US"/>
        </a:p>
      </dgm:t>
    </dgm:pt>
    <dgm:pt modelId="{7626DA5C-E344-4907-BAA3-5EFF019F964B}" type="pres">
      <dgm:prSet presAssocID="{1251A05E-60B6-443F-A106-42E6E6789EB8}" presName="connectorText" presStyleLbl="sibTrans2D1" presStyleIdx="1" presStyleCnt="5"/>
      <dgm:spPr/>
      <dgm:t>
        <a:bodyPr/>
        <a:lstStyle/>
        <a:p>
          <a:endParaRPr lang="en-US"/>
        </a:p>
      </dgm:t>
    </dgm:pt>
    <dgm:pt modelId="{2EDCC7BD-E21F-4191-8267-85D3E77F55EE}" type="pres">
      <dgm:prSet presAssocID="{6901288E-EEBA-4F82-A200-F87F61852AC6}" presName="node" presStyleLbl="node1" presStyleIdx="2" presStyleCnt="5">
        <dgm:presLayoutVars>
          <dgm:bulletEnabled val="1"/>
        </dgm:presLayoutVars>
      </dgm:prSet>
      <dgm:spPr/>
      <dgm:t>
        <a:bodyPr/>
        <a:lstStyle/>
        <a:p>
          <a:endParaRPr lang="en-US"/>
        </a:p>
      </dgm:t>
    </dgm:pt>
    <dgm:pt modelId="{69052C59-93CB-4923-89A5-533A183A2744}" type="pres">
      <dgm:prSet presAssocID="{ED88BC21-469A-4F83-BF87-F8AC4996727C}" presName="sibTrans" presStyleLbl="sibTrans2D1" presStyleIdx="2" presStyleCnt="5"/>
      <dgm:spPr/>
      <dgm:t>
        <a:bodyPr/>
        <a:lstStyle/>
        <a:p>
          <a:endParaRPr lang="en-US"/>
        </a:p>
      </dgm:t>
    </dgm:pt>
    <dgm:pt modelId="{ACC4AC5F-30AE-4665-81C7-80F594796106}" type="pres">
      <dgm:prSet presAssocID="{ED88BC21-469A-4F83-BF87-F8AC4996727C}" presName="connectorText" presStyleLbl="sibTrans2D1" presStyleIdx="2" presStyleCnt="5"/>
      <dgm:spPr/>
      <dgm:t>
        <a:bodyPr/>
        <a:lstStyle/>
        <a:p>
          <a:endParaRPr lang="en-US"/>
        </a:p>
      </dgm:t>
    </dgm:pt>
    <dgm:pt modelId="{66D98222-B6D1-4F6A-B4CC-B763DDCF977D}" type="pres">
      <dgm:prSet presAssocID="{54F3A667-EF1B-4C13-B988-4E28A79AB727}" presName="node" presStyleLbl="node1" presStyleIdx="3" presStyleCnt="5">
        <dgm:presLayoutVars>
          <dgm:bulletEnabled val="1"/>
        </dgm:presLayoutVars>
      </dgm:prSet>
      <dgm:spPr/>
      <dgm:t>
        <a:bodyPr/>
        <a:lstStyle/>
        <a:p>
          <a:endParaRPr lang="en-US"/>
        </a:p>
      </dgm:t>
    </dgm:pt>
    <dgm:pt modelId="{DEB54598-8A66-490D-A78D-870662990755}" type="pres">
      <dgm:prSet presAssocID="{042A946F-F8B5-43A9-A9C0-B7884A0183CF}" presName="sibTrans" presStyleLbl="sibTrans2D1" presStyleIdx="3" presStyleCnt="5"/>
      <dgm:spPr/>
      <dgm:t>
        <a:bodyPr/>
        <a:lstStyle/>
        <a:p>
          <a:endParaRPr lang="en-US"/>
        </a:p>
      </dgm:t>
    </dgm:pt>
    <dgm:pt modelId="{AD4653D2-F7C8-4783-BF55-84E6B5B1E57E}" type="pres">
      <dgm:prSet presAssocID="{042A946F-F8B5-43A9-A9C0-B7884A0183CF}" presName="connectorText" presStyleLbl="sibTrans2D1" presStyleIdx="3" presStyleCnt="5"/>
      <dgm:spPr/>
      <dgm:t>
        <a:bodyPr/>
        <a:lstStyle/>
        <a:p>
          <a:endParaRPr lang="en-US"/>
        </a:p>
      </dgm:t>
    </dgm:pt>
    <dgm:pt modelId="{5B740162-887E-4C5D-BAD5-34836EBB59BC}" type="pres">
      <dgm:prSet presAssocID="{32B19FE1-2DD1-4C5A-8912-801F021772FE}" presName="node" presStyleLbl="node1" presStyleIdx="4" presStyleCnt="5">
        <dgm:presLayoutVars>
          <dgm:bulletEnabled val="1"/>
        </dgm:presLayoutVars>
      </dgm:prSet>
      <dgm:spPr/>
      <dgm:t>
        <a:bodyPr/>
        <a:lstStyle/>
        <a:p>
          <a:endParaRPr lang="en-US"/>
        </a:p>
      </dgm:t>
    </dgm:pt>
    <dgm:pt modelId="{D84DCDCF-D15C-47E2-B6F5-F83F3CEBA320}" type="pres">
      <dgm:prSet presAssocID="{4AB8CF34-2EFB-4470-9757-67B6821E1CB1}" presName="sibTrans" presStyleLbl="sibTrans2D1" presStyleIdx="4" presStyleCnt="5"/>
      <dgm:spPr/>
      <dgm:t>
        <a:bodyPr/>
        <a:lstStyle/>
        <a:p>
          <a:endParaRPr lang="en-US"/>
        </a:p>
      </dgm:t>
    </dgm:pt>
    <dgm:pt modelId="{74E22ACE-5F37-4950-BE65-7092F8B880B8}" type="pres">
      <dgm:prSet presAssocID="{4AB8CF34-2EFB-4470-9757-67B6821E1CB1}" presName="connectorText" presStyleLbl="sibTrans2D1" presStyleIdx="4" presStyleCnt="5"/>
      <dgm:spPr/>
      <dgm:t>
        <a:bodyPr/>
        <a:lstStyle/>
        <a:p>
          <a:endParaRPr lang="en-US"/>
        </a:p>
      </dgm:t>
    </dgm:pt>
  </dgm:ptLst>
  <dgm:cxnLst>
    <dgm:cxn modelId="{C1940CF6-0B47-42DD-B2F7-B1C1638AE384}" type="presOf" srcId="{EBCFA350-3CFB-4AE1-BA74-80A4D30254C2}" destId="{0077A0A8-F52B-4340-BFC8-A967A72BDA6A}" srcOrd="0" destOrd="0" presId="urn:microsoft.com/office/officeart/2005/8/layout/cycle2"/>
    <dgm:cxn modelId="{0C4E9EBC-94BE-4864-A29B-100F02EF3231}" type="presOf" srcId="{4AB8CF34-2EFB-4470-9757-67B6821E1CB1}" destId="{D84DCDCF-D15C-47E2-B6F5-F83F3CEBA320}" srcOrd="0" destOrd="0" presId="urn:microsoft.com/office/officeart/2005/8/layout/cycle2"/>
    <dgm:cxn modelId="{979BAAF3-94F7-4C87-BC8F-EA302F54F9E1}" type="presOf" srcId="{1251A05E-60B6-443F-A106-42E6E6789EB8}" destId="{250E616D-B326-415B-AAD1-0AC174CF0AE7}" srcOrd="0" destOrd="0" presId="urn:microsoft.com/office/officeart/2005/8/layout/cycle2"/>
    <dgm:cxn modelId="{5EF0BAD6-F08A-4367-9C56-B23043FBD6A2}" type="presOf" srcId="{4AB8CF34-2EFB-4470-9757-67B6821E1CB1}" destId="{74E22ACE-5F37-4950-BE65-7092F8B880B8}" srcOrd="1" destOrd="0" presId="urn:microsoft.com/office/officeart/2005/8/layout/cycle2"/>
    <dgm:cxn modelId="{02E436D3-C38E-4F9C-B63C-49900F400CB6}" type="presOf" srcId="{9CAB582E-39AF-4B91-92BA-8654A8279FFB}" destId="{D27467AE-F68F-4358-8645-38A8593DA7D1}" srcOrd="1" destOrd="0" presId="urn:microsoft.com/office/officeart/2005/8/layout/cycle2"/>
    <dgm:cxn modelId="{F5656E43-D5E6-4A7F-9D6E-E54AE2391D8F}" srcId="{EBCFA350-3CFB-4AE1-BA74-80A4D30254C2}" destId="{4EF10420-81D3-469E-B6E1-047EB3C0BD76}" srcOrd="0" destOrd="0" parTransId="{5014D3BD-3494-4607-8F70-AA5DDD1D2C47}" sibTransId="{9CAB582E-39AF-4B91-92BA-8654A8279FFB}"/>
    <dgm:cxn modelId="{C6C14F7F-77C9-4C01-9704-44DE48071DD5}" type="presOf" srcId="{32B19FE1-2DD1-4C5A-8912-801F021772FE}" destId="{5B740162-887E-4C5D-BAD5-34836EBB59BC}" srcOrd="0" destOrd="0" presId="urn:microsoft.com/office/officeart/2005/8/layout/cycle2"/>
    <dgm:cxn modelId="{5D3C028D-B215-453F-9986-D0614A65279F}" type="presOf" srcId="{6901288E-EEBA-4F82-A200-F87F61852AC6}" destId="{2EDCC7BD-E21F-4191-8267-85D3E77F55EE}" srcOrd="0" destOrd="0" presId="urn:microsoft.com/office/officeart/2005/8/layout/cycle2"/>
    <dgm:cxn modelId="{1FB392E8-766E-4A7D-B4D2-7AF670B5649E}" type="presOf" srcId="{ED88BC21-469A-4F83-BF87-F8AC4996727C}" destId="{69052C59-93CB-4923-89A5-533A183A2744}" srcOrd="0" destOrd="0" presId="urn:microsoft.com/office/officeart/2005/8/layout/cycle2"/>
    <dgm:cxn modelId="{61BA0268-CD49-4163-8F6A-13B3EF8DDA55}" type="presOf" srcId="{4EF10420-81D3-469E-B6E1-047EB3C0BD76}" destId="{7E7590A3-D053-4FE1-B36C-E389C5B03B1E}" srcOrd="0" destOrd="0" presId="urn:microsoft.com/office/officeart/2005/8/layout/cycle2"/>
    <dgm:cxn modelId="{EE159ADA-3655-4821-BADE-05AAC846F604}" srcId="{EBCFA350-3CFB-4AE1-BA74-80A4D30254C2}" destId="{6901288E-EEBA-4F82-A200-F87F61852AC6}" srcOrd="2" destOrd="0" parTransId="{F1020A1C-A7A7-4E8A-BDFE-308F9CE84455}" sibTransId="{ED88BC21-469A-4F83-BF87-F8AC4996727C}"/>
    <dgm:cxn modelId="{99490744-9CFE-4D5D-AB3D-08E78AD92B80}" type="presOf" srcId="{042A946F-F8B5-43A9-A9C0-B7884A0183CF}" destId="{DEB54598-8A66-490D-A78D-870662990755}" srcOrd="0" destOrd="0" presId="urn:microsoft.com/office/officeart/2005/8/layout/cycle2"/>
    <dgm:cxn modelId="{63D70869-D001-4CE6-AB67-DFF3FC068E30}" type="presOf" srcId="{9CAB582E-39AF-4B91-92BA-8654A8279FFB}" destId="{7111A2BC-58BF-47FD-B0C0-E0BE79499C56}" srcOrd="0" destOrd="0" presId="urn:microsoft.com/office/officeart/2005/8/layout/cycle2"/>
    <dgm:cxn modelId="{2BE1A239-6C01-4293-8BB3-150C7C3E2292}" srcId="{EBCFA350-3CFB-4AE1-BA74-80A4D30254C2}" destId="{54F3A667-EF1B-4C13-B988-4E28A79AB727}" srcOrd="3" destOrd="0" parTransId="{06494EF9-6688-47CB-A8F2-06EBEA354CD7}" sibTransId="{042A946F-F8B5-43A9-A9C0-B7884A0183CF}"/>
    <dgm:cxn modelId="{495040A5-5940-45FC-8A8E-6312172FF222}" type="presOf" srcId="{042A946F-F8B5-43A9-A9C0-B7884A0183CF}" destId="{AD4653D2-F7C8-4783-BF55-84E6B5B1E57E}" srcOrd="1" destOrd="0" presId="urn:microsoft.com/office/officeart/2005/8/layout/cycle2"/>
    <dgm:cxn modelId="{A80BDD64-2AA5-4962-A9B4-DC6A057D83CD}" type="presOf" srcId="{54F3A667-EF1B-4C13-B988-4E28A79AB727}" destId="{66D98222-B6D1-4F6A-B4CC-B763DDCF977D}" srcOrd="0" destOrd="0" presId="urn:microsoft.com/office/officeart/2005/8/layout/cycle2"/>
    <dgm:cxn modelId="{437968A7-3DCF-4A44-AA9D-E8A384483835}" srcId="{EBCFA350-3CFB-4AE1-BA74-80A4D30254C2}" destId="{42F20AF5-35EB-492F-9325-56D4F02945EE}" srcOrd="1" destOrd="0" parTransId="{255AA842-61FA-4CF7-850A-A79F90C3EC87}" sibTransId="{1251A05E-60B6-443F-A106-42E6E6789EB8}"/>
    <dgm:cxn modelId="{AF2347C2-FED6-4F50-8F4E-AF113A70D04D}" type="presOf" srcId="{1251A05E-60B6-443F-A106-42E6E6789EB8}" destId="{7626DA5C-E344-4907-BAA3-5EFF019F964B}" srcOrd="1" destOrd="0" presId="urn:microsoft.com/office/officeart/2005/8/layout/cycle2"/>
    <dgm:cxn modelId="{4ED2E064-C2D3-440E-B552-EF2841E6DCC0}" type="presOf" srcId="{42F20AF5-35EB-492F-9325-56D4F02945EE}" destId="{FA9888BF-2276-4B3E-B3AF-78224D30C797}" srcOrd="0" destOrd="0" presId="urn:microsoft.com/office/officeart/2005/8/layout/cycle2"/>
    <dgm:cxn modelId="{77BFD102-28FF-4550-9568-32EA331E659A}" srcId="{EBCFA350-3CFB-4AE1-BA74-80A4D30254C2}" destId="{32B19FE1-2DD1-4C5A-8912-801F021772FE}" srcOrd="4" destOrd="0" parTransId="{C8C647E2-34B8-4360-95CB-96BD38DA2091}" sibTransId="{4AB8CF34-2EFB-4470-9757-67B6821E1CB1}"/>
    <dgm:cxn modelId="{2CCD9730-E02F-40D0-BF87-EE40AD0B5C79}" type="presOf" srcId="{ED88BC21-469A-4F83-BF87-F8AC4996727C}" destId="{ACC4AC5F-30AE-4665-81C7-80F594796106}" srcOrd="1" destOrd="0" presId="urn:microsoft.com/office/officeart/2005/8/layout/cycle2"/>
    <dgm:cxn modelId="{A73BC72A-2C9D-4E51-AA13-B99A29F2EE31}" type="presParOf" srcId="{0077A0A8-F52B-4340-BFC8-A967A72BDA6A}" destId="{7E7590A3-D053-4FE1-B36C-E389C5B03B1E}" srcOrd="0" destOrd="0" presId="urn:microsoft.com/office/officeart/2005/8/layout/cycle2"/>
    <dgm:cxn modelId="{39FC71B1-8C52-4F33-A4D1-74A9FD6C0067}" type="presParOf" srcId="{0077A0A8-F52B-4340-BFC8-A967A72BDA6A}" destId="{7111A2BC-58BF-47FD-B0C0-E0BE79499C56}" srcOrd="1" destOrd="0" presId="urn:microsoft.com/office/officeart/2005/8/layout/cycle2"/>
    <dgm:cxn modelId="{DDDEFCD5-85C0-459B-BBCE-0C574C95BA5E}" type="presParOf" srcId="{7111A2BC-58BF-47FD-B0C0-E0BE79499C56}" destId="{D27467AE-F68F-4358-8645-38A8593DA7D1}" srcOrd="0" destOrd="0" presId="urn:microsoft.com/office/officeart/2005/8/layout/cycle2"/>
    <dgm:cxn modelId="{40D67998-370B-4994-A794-639EA1158234}" type="presParOf" srcId="{0077A0A8-F52B-4340-BFC8-A967A72BDA6A}" destId="{FA9888BF-2276-4B3E-B3AF-78224D30C797}" srcOrd="2" destOrd="0" presId="urn:microsoft.com/office/officeart/2005/8/layout/cycle2"/>
    <dgm:cxn modelId="{BF725657-5EA1-4E5F-A5F4-3887232C2934}" type="presParOf" srcId="{0077A0A8-F52B-4340-BFC8-A967A72BDA6A}" destId="{250E616D-B326-415B-AAD1-0AC174CF0AE7}" srcOrd="3" destOrd="0" presId="urn:microsoft.com/office/officeart/2005/8/layout/cycle2"/>
    <dgm:cxn modelId="{83843C1B-CEF0-469C-809A-3AB2222F4465}" type="presParOf" srcId="{250E616D-B326-415B-AAD1-0AC174CF0AE7}" destId="{7626DA5C-E344-4907-BAA3-5EFF019F964B}" srcOrd="0" destOrd="0" presId="urn:microsoft.com/office/officeart/2005/8/layout/cycle2"/>
    <dgm:cxn modelId="{1D66EE23-56E4-4A0F-86B6-36FD8BCEFFAD}" type="presParOf" srcId="{0077A0A8-F52B-4340-BFC8-A967A72BDA6A}" destId="{2EDCC7BD-E21F-4191-8267-85D3E77F55EE}" srcOrd="4" destOrd="0" presId="urn:microsoft.com/office/officeart/2005/8/layout/cycle2"/>
    <dgm:cxn modelId="{2936B127-634D-4BE6-8DEA-E3691CFBD011}" type="presParOf" srcId="{0077A0A8-F52B-4340-BFC8-A967A72BDA6A}" destId="{69052C59-93CB-4923-89A5-533A183A2744}" srcOrd="5" destOrd="0" presId="urn:microsoft.com/office/officeart/2005/8/layout/cycle2"/>
    <dgm:cxn modelId="{15ACADB2-DC22-4375-B484-CD8E92D10691}" type="presParOf" srcId="{69052C59-93CB-4923-89A5-533A183A2744}" destId="{ACC4AC5F-30AE-4665-81C7-80F594796106}" srcOrd="0" destOrd="0" presId="urn:microsoft.com/office/officeart/2005/8/layout/cycle2"/>
    <dgm:cxn modelId="{8017C6B6-D84F-4DB6-84A8-1E0E7B4AE877}" type="presParOf" srcId="{0077A0A8-F52B-4340-BFC8-A967A72BDA6A}" destId="{66D98222-B6D1-4F6A-B4CC-B763DDCF977D}" srcOrd="6" destOrd="0" presId="urn:microsoft.com/office/officeart/2005/8/layout/cycle2"/>
    <dgm:cxn modelId="{1FF08ADB-1243-4AE8-819B-E0311E484FC4}" type="presParOf" srcId="{0077A0A8-F52B-4340-BFC8-A967A72BDA6A}" destId="{DEB54598-8A66-490D-A78D-870662990755}" srcOrd="7" destOrd="0" presId="urn:microsoft.com/office/officeart/2005/8/layout/cycle2"/>
    <dgm:cxn modelId="{2ED23AED-9A3A-427A-A1D1-D134D7261B06}" type="presParOf" srcId="{DEB54598-8A66-490D-A78D-870662990755}" destId="{AD4653D2-F7C8-4783-BF55-84E6B5B1E57E}" srcOrd="0" destOrd="0" presId="urn:microsoft.com/office/officeart/2005/8/layout/cycle2"/>
    <dgm:cxn modelId="{260EBCFB-F4CF-41A0-946F-291E25CA668E}" type="presParOf" srcId="{0077A0A8-F52B-4340-BFC8-A967A72BDA6A}" destId="{5B740162-887E-4C5D-BAD5-34836EBB59BC}" srcOrd="8" destOrd="0" presId="urn:microsoft.com/office/officeart/2005/8/layout/cycle2"/>
    <dgm:cxn modelId="{1DB0D400-D28F-4E7F-B37C-A05A69C99E77}" type="presParOf" srcId="{0077A0A8-F52B-4340-BFC8-A967A72BDA6A}" destId="{D84DCDCF-D15C-47E2-B6F5-F83F3CEBA320}" srcOrd="9" destOrd="0" presId="urn:microsoft.com/office/officeart/2005/8/layout/cycle2"/>
    <dgm:cxn modelId="{715671D4-179D-41A2-B222-334BB9A2DCFB}" type="presParOf" srcId="{D84DCDCF-D15C-47E2-B6F5-F83F3CEBA320}" destId="{74E22ACE-5F37-4950-BE65-7092F8B880B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CAD99-9FBD-4B8E-876B-CA1D48773315}" type="datetimeFigureOut">
              <a:rPr lang="en-US" smtClean="0"/>
              <a:pPr/>
              <a:t>7/17/2015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A4691-B281-4B7F-9F89-33721923467F}" type="slidenum">
              <a:rPr lang="en-US" smtClean="0"/>
              <a:pPr/>
              <a:t>‹#›</a:t>
            </a:fld>
            <a:endParaRPr lang="en-US"/>
          </a:p>
        </p:txBody>
      </p:sp>
    </p:spTree>
    <p:extLst>
      <p:ext uri="{BB962C8B-B14F-4D97-AF65-F5344CB8AC3E}">
        <p14:creationId xmlns:p14="http://schemas.microsoft.com/office/powerpoint/2010/main" val="281246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Keep this slide – do not alter</a:t>
            </a:r>
          </a:p>
          <a:p>
            <a:endParaRPr lang="en-US" dirty="0" smtClean="0"/>
          </a:p>
          <a:p>
            <a:r>
              <a:rPr lang="en-US" dirty="0" smtClean="0"/>
              <a:t>We will adhere to the following norms.</a:t>
            </a:r>
          </a:p>
          <a:p>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835761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observing during reading instruction,</a:t>
            </a:r>
            <a:r>
              <a:rPr lang="en-US" baseline="0" dirty="0" smtClean="0"/>
              <a:t> leaders should be aware of many different things.  The objectives for each activity should be clear and tied to what was taught during whole group instruction.  If the teacher worked on decoding multisyllabic words during whole group, opportunities to practice, apply, and extend that learning should occur during independent work time, as appropriate to the skills levels of individual students.  During the teacher-led small group, the teacher should be working on that same skill or a not-yet-mastered precursor to that skill, as appropriate to the needs of the small group.</a:t>
            </a:r>
            <a:endParaRPr lang="en-US" dirty="0" smtClean="0"/>
          </a:p>
          <a:p>
            <a:endParaRPr lang="en-US" dirty="0" smtClean="0"/>
          </a:p>
          <a:p>
            <a:r>
              <a:rPr lang="en-US" dirty="0" smtClean="0"/>
              <a:t>Explicit teaching of decoding</a:t>
            </a:r>
            <a:r>
              <a:rPr lang="en-US" baseline="0" dirty="0" smtClean="0"/>
              <a:t> through the end of third grade</a:t>
            </a:r>
          </a:p>
          <a:p>
            <a:pPr marL="342900" indent="-342900">
              <a:buAutoNum type="arabicPeriod"/>
            </a:pPr>
            <a:r>
              <a:rPr lang="en-US" baseline="0" dirty="0" smtClean="0"/>
              <a:t>Teach letter name, letter shape, and letter sound</a:t>
            </a:r>
          </a:p>
          <a:p>
            <a:pPr marL="342900" indent="-342900">
              <a:buAutoNum type="arabicPeriod"/>
            </a:pPr>
            <a:r>
              <a:rPr lang="en-US" baseline="0" dirty="0" smtClean="0"/>
              <a:t>Students should be involved in activities that required them to see, hear, and say the sounds</a:t>
            </a:r>
          </a:p>
          <a:p>
            <a:pPr marL="342900" indent="-342900">
              <a:buAutoNum type="arabicPeriod"/>
            </a:pPr>
            <a:r>
              <a:rPr lang="en-US" baseline="0" dirty="0" smtClean="0"/>
              <a:t>Segmenting and blending sounds</a:t>
            </a:r>
          </a:p>
          <a:p>
            <a:pPr marL="342900" indent="-342900">
              <a:buAutoNum type="arabicPeriod"/>
            </a:pPr>
            <a:r>
              <a:rPr lang="en-US" baseline="0" dirty="0" smtClean="0"/>
              <a:t>Students should also work on high frequency words and sight words (</a:t>
            </a:r>
            <a:r>
              <a:rPr lang="en-US" baseline="0" dirty="0" err="1" smtClean="0"/>
              <a:t>e.g</a:t>
            </a:r>
            <a:r>
              <a:rPr lang="en-US" baseline="0" dirty="0" smtClean="0"/>
              <a:t>, those words that have truly irregular phonics patterns)</a:t>
            </a:r>
          </a:p>
          <a:p>
            <a:pPr marL="342900" indent="-342900">
              <a:buAutoNum type="arabicPeriod"/>
            </a:pPr>
            <a:r>
              <a:rPr lang="en-US" baseline="0" dirty="0" smtClean="0"/>
              <a:t>By the end of third grade, students need to be able to decode </a:t>
            </a:r>
            <a:r>
              <a:rPr lang="en-US" baseline="0" dirty="0" err="1" smtClean="0"/>
              <a:t>multisyllablc</a:t>
            </a:r>
            <a:r>
              <a:rPr lang="en-US" baseline="0" dirty="0" smtClean="0"/>
              <a:t> words and apply knowledge of common roots and affixes to help them decode.</a:t>
            </a:r>
          </a:p>
          <a:p>
            <a:pPr marL="342900" indent="-342900">
              <a:buAutoNum type="arabicPeriod"/>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9430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do encourage teaching content, but during the reading block, content area text should focus on the literacy and language objectives.  For example, teachers may want to </a:t>
            </a:r>
          </a:p>
          <a:p>
            <a:r>
              <a:rPr lang="en-US" baseline="0" dirty="0" smtClean="0"/>
              <a:t>Careful word selection: choose high-utility words that are used across disciplines and contexts</a:t>
            </a:r>
          </a:p>
          <a:p>
            <a:r>
              <a:rPr lang="en-US" baseline="0" dirty="0" smtClean="0"/>
              <a:t>Active learning: students are not just writing definitions to vocabulary words; instead use graphic organizers, vocabulary cards, movements/motions, etc.</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2966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you can see, in grades K-3 students should receive 90 minutes of uninterrupted reading instruction with an additional 30 minutes of writing.  It is also expected that they will receive an additional 30 minutes of reading during content area instruction.  Please note that this block describes TIER I instruction; intervention takes place outside this time frame.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2595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the minimum recommended instructional times the state provides,  the literacy block  should be 120 minutes for  reading in grades 4-5.  This includes both whole group and small group instruction.  As with K-3, this time frame does not include the 30-45 minutes allocated for intervention.</a:t>
            </a:r>
            <a:endParaRPr lang="en-US" dirty="0"/>
          </a:p>
        </p:txBody>
      </p:sp>
      <p:sp>
        <p:nvSpPr>
          <p:cNvPr id="4" name="Slide Number Placeholder 3"/>
          <p:cNvSpPr>
            <a:spLocks noGrp="1"/>
          </p:cNvSpPr>
          <p:nvPr>
            <p:ph type="sldNum" sz="quarter" idx="10"/>
          </p:nvPr>
        </p:nvSpPr>
        <p:spPr/>
        <p:txBody>
          <a:bodyPr/>
          <a:lstStyle/>
          <a:p>
            <a:fld id="{2BAE6F03-C9DB-4D60-9A34-3905F72AD55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0491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7394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group instruction</a:t>
            </a:r>
            <a:r>
              <a:rPr lang="en-US" baseline="0" dirty="0" smtClean="0"/>
              <a:t> should not be taking place for the entire 90 minute literacy block.  A teacher cannot hold the attention of children for that long of a period.  Look at the child in the picture.  This is what will happen when children are disengaged with the instruction.  </a:t>
            </a:r>
          </a:p>
          <a:p>
            <a:r>
              <a:rPr lang="en-US" baseline="0" dirty="0" smtClean="0"/>
              <a:t>Parallel independent work is when the all of the students are engaged in the same activity and the teacher just walks around and supervises or answers questions about the assignment.</a:t>
            </a:r>
          </a:p>
          <a:p>
            <a:r>
              <a:rPr lang="en-US" baseline="0" dirty="0" smtClean="0"/>
              <a:t>Round robin or popcorn reading is not productive for children and can be intimidating.  Children loose focus of what they should be comprehending.  A better way to do a whole group reading is to choral read, echo or jigsaw.</a:t>
            </a:r>
          </a:p>
          <a:p>
            <a:r>
              <a:rPr lang="en-US" baseline="0" dirty="0" smtClean="0"/>
              <a:t>Assessments do not need to occur only on Fridays.  And when they do occur, they should not take an up an entire literacy block.</a:t>
            </a:r>
          </a:p>
        </p:txBody>
      </p:sp>
      <p:sp>
        <p:nvSpPr>
          <p:cNvPr id="4" name="Slide Number Placeholder 3"/>
          <p:cNvSpPr>
            <a:spLocks noGrp="1"/>
          </p:cNvSpPr>
          <p:nvPr>
            <p:ph type="sldNum" sz="quarter" idx="10"/>
          </p:nvPr>
        </p:nvSpPr>
        <p:spPr/>
        <p:txBody>
          <a:bodyPr/>
          <a:lstStyle/>
          <a:p>
            <a:fld id="{85CA4691-B281-4B7F-9F89-33721923467F}" type="slidenum">
              <a:rPr lang="en-US" smtClean="0"/>
              <a:pPr/>
              <a:t>18</a:t>
            </a:fld>
            <a:endParaRPr lang="en-US"/>
          </a:p>
        </p:txBody>
      </p:sp>
    </p:spTree>
    <p:extLst>
      <p:ext uri="{BB962C8B-B14F-4D97-AF65-F5344CB8AC3E}">
        <p14:creationId xmlns:p14="http://schemas.microsoft.com/office/powerpoint/2010/main" val="4214873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a:t>
            </a:r>
            <a:r>
              <a:rPr lang="en-US" sz="1200" kern="1200" baseline="0" dirty="0" smtClean="0">
                <a:solidFill>
                  <a:schemeClr val="tx1"/>
                </a:solidFill>
                <a:effectLst/>
                <a:latin typeface="+mn-lt"/>
                <a:ea typeface="+mn-ea"/>
                <a:cs typeface="+mn-cs"/>
              </a:rPr>
              <a:t> whole group instruction, we should a</a:t>
            </a:r>
            <a:r>
              <a:rPr lang="en-US" sz="1200" kern="1200" dirty="0" smtClean="0">
                <a:solidFill>
                  <a:schemeClr val="tx1"/>
                </a:solidFill>
                <a:effectLst/>
                <a:latin typeface="+mn-lt"/>
                <a:ea typeface="+mn-ea"/>
                <a:cs typeface="+mn-cs"/>
              </a:rPr>
              <a:t>lign instruction to the Tennessee ELA CCR Curriculum Standards Strands, specifically and deliberately incorporating Social Studies, Science, and other content through the Reading Standards for Informational Text.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we teach the content , we need to remember the CCR ELA Standards.  They are:</a:t>
            </a:r>
          </a:p>
          <a:p>
            <a:pPr lvl="0"/>
            <a:r>
              <a:rPr lang="en-US" sz="1200" kern="1200" dirty="0" smtClean="0">
                <a:solidFill>
                  <a:schemeClr val="tx1"/>
                </a:solidFill>
                <a:effectLst/>
                <a:latin typeface="+mn-lt"/>
                <a:ea typeface="+mn-ea"/>
                <a:cs typeface="+mn-cs"/>
              </a:rPr>
              <a:t>Reading Standards for Literature</a:t>
            </a:r>
          </a:p>
          <a:p>
            <a:pPr lvl="0"/>
            <a:r>
              <a:rPr lang="en-US" sz="1200" kern="1200" dirty="0" smtClean="0">
                <a:solidFill>
                  <a:schemeClr val="tx1"/>
                </a:solidFill>
                <a:effectLst/>
                <a:latin typeface="+mn-lt"/>
                <a:ea typeface="+mn-ea"/>
                <a:cs typeface="+mn-cs"/>
              </a:rPr>
              <a:t>Reading Standards for Informational Text</a:t>
            </a:r>
          </a:p>
          <a:p>
            <a:pPr lvl="0"/>
            <a:r>
              <a:rPr lang="en-US" sz="1200" kern="1200" dirty="0" smtClean="0">
                <a:solidFill>
                  <a:schemeClr val="tx1"/>
                </a:solidFill>
                <a:effectLst/>
                <a:latin typeface="+mn-lt"/>
                <a:ea typeface="+mn-ea"/>
                <a:cs typeface="+mn-cs"/>
              </a:rPr>
              <a:t>Reading Standards: Foundational Skills</a:t>
            </a:r>
          </a:p>
          <a:p>
            <a:pPr lvl="0"/>
            <a:r>
              <a:rPr lang="en-US" sz="1200" kern="1200" dirty="0" smtClean="0">
                <a:solidFill>
                  <a:schemeClr val="tx1"/>
                </a:solidFill>
                <a:effectLst/>
                <a:latin typeface="+mn-lt"/>
                <a:ea typeface="+mn-ea"/>
                <a:cs typeface="+mn-cs"/>
              </a:rPr>
              <a:t>Writing Standards</a:t>
            </a:r>
          </a:p>
          <a:p>
            <a:pPr lvl="0"/>
            <a:r>
              <a:rPr lang="en-US" sz="1200" kern="1200" dirty="0" smtClean="0">
                <a:solidFill>
                  <a:schemeClr val="tx1"/>
                </a:solidFill>
                <a:effectLst/>
                <a:latin typeface="+mn-lt"/>
                <a:ea typeface="+mn-ea"/>
                <a:cs typeface="+mn-cs"/>
              </a:rPr>
              <a:t>Speaking and Listening Standards</a:t>
            </a:r>
          </a:p>
          <a:p>
            <a:pPr lvl="0"/>
            <a:r>
              <a:rPr lang="en-US" sz="1200" kern="1200" dirty="0" smtClean="0">
                <a:solidFill>
                  <a:schemeClr val="tx1"/>
                </a:solidFill>
                <a:effectLst/>
                <a:latin typeface="+mn-lt"/>
                <a:ea typeface="+mn-ea"/>
                <a:cs typeface="+mn-cs"/>
              </a:rPr>
              <a:t>Language Standards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K and 1—many of the vocabulary</a:t>
            </a:r>
            <a:r>
              <a:rPr lang="en-US" sz="1200" kern="1200" baseline="0" dirty="0" smtClean="0">
                <a:solidFill>
                  <a:schemeClr val="tx1"/>
                </a:solidFill>
                <a:effectLst/>
                <a:latin typeface="+mn-lt"/>
                <a:ea typeface="+mn-ea"/>
                <a:cs typeface="+mn-cs"/>
              </a:rPr>
              <a:t> and comprehension skills that students need to master the CCR standards are built through read alouds and discussion.  We know that many of our students enter school with limited oral language skills, so we must pay particular attention to oral language in the classroom.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7573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a:t>
            </a:r>
            <a:r>
              <a:rPr lang="en-US" dirty="0" smtClean="0"/>
              <a:t>hole group instruction, we need to remember that ALL</a:t>
            </a:r>
            <a:r>
              <a:rPr lang="en-US" baseline="0" dirty="0" smtClean="0"/>
              <a:t> students should be included.  The content is grade level, so we need to plan for ways in which we can address the different types of learners that are in our classrooms while still delivering grade level content.</a:t>
            </a:r>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96454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time requirements are</a:t>
            </a:r>
            <a:r>
              <a:rPr lang="en-US" baseline="0" dirty="0" smtClean="0"/>
              <a:t> in accordance with the </a:t>
            </a:r>
            <a:r>
              <a:rPr lang="en-US" dirty="0" smtClean="0"/>
              <a:t>TDOE.  The literacy block should</a:t>
            </a:r>
            <a:r>
              <a:rPr lang="en-US" baseline="0" dirty="0" smtClean="0"/>
              <a:t> be 120 minutes with 90 minutes dedicated to reading instruction, 30 minutes dedicated to writing, and an additional 30 minutes dedicated to reading and writing in content areas.  This presentation will focus on the uninterrupted 90 minute reading block.</a:t>
            </a:r>
          </a:p>
          <a:p>
            <a:endParaRPr lang="en-US" dirty="0" smtClean="0"/>
          </a:p>
          <a:p>
            <a:r>
              <a:rPr lang="en-US" dirty="0" smtClean="0"/>
              <a:t>For this whole group allocated time is approximately 30 minutes;</a:t>
            </a:r>
          </a:p>
          <a:p>
            <a:r>
              <a:rPr lang="en-US" baseline="0" dirty="0" smtClean="0"/>
              <a:t>Saving 5-10 for Whole group closure</a:t>
            </a:r>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54687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instructional design is based on the gradual release of responsibility model from the work of Doug Fisher and Nancy Frey (2007) and others.</a:t>
            </a:r>
          </a:p>
          <a:p>
            <a:r>
              <a:rPr lang="en-US" b="0" baseline="0" dirty="0" smtClean="0"/>
              <a:t>In Whole group, you will  only focus on the “I do” and “We do.”</a:t>
            </a:r>
          </a:p>
          <a:p>
            <a:endParaRPr lang="en-US" b="0" baseline="0" dirty="0" smtClean="0"/>
          </a:p>
          <a:p>
            <a:r>
              <a:rPr lang="en-US" b="0" baseline="0" dirty="0" smtClean="0"/>
              <a:t>“I do”:  The teacher provides direct instruction, establishes goals and purpose, models learning expectations. The teacher varies response modalities to allow for individual differences.  For example, an English Language Learner or student with disabilities may not be able to produce a word from memory, but he/she can point to the picture or act out what he/she is trying to say.</a:t>
            </a:r>
          </a:p>
          <a:p>
            <a:endParaRPr lang="en-US" b="0" baseline="0" dirty="0" smtClean="0"/>
          </a:p>
          <a:p>
            <a:r>
              <a:rPr lang="en-US" b="0" baseline="0" dirty="0" smtClean="0"/>
              <a:t>“We do”: There is interactive instruction between the students and teacher.  </a:t>
            </a:r>
          </a:p>
          <a:p>
            <a:endParaRPr lang="en-US" b="1" baseline="0" dirty="0" smtClean="0"/>
          </a:p>
          <a:p>
            <a:r>
              <a:rPr lang="en-US" b="0" baseline="0" dirty="0" smtClean="0"/>
              <a:t>The remainder of the process moves to small group time.</a:t>
            </a:r>
          </a:p>
          <a:p>
            <a:r>
              <a:rPr lang="en-US" baseline="0" dirty="0" smtClean="0"/>
              <a:t>“They do”: The teacher provides groups of students a similar task based on their learning needs. Groups of students work cooperatively and collaboratively to practice and apply the newly learned standard, skill, or strategy.  The teacher moves among groups, provides support and scaffolding, and clarifies misunderstandings.</a:t>
            </a:r>
          </a:p>
          <a:p>
            <a:endParaRPr lang="en-US" baseline="0" dirty="0" smtClean="0"/>
          </a:p>
          <a:p>
            <a:r>
              <a:rPr lang="en-US" b="0" baseline="0" dirty="0" smtClean="0"/>
              <a:t>During small group time and whole group closure, the cycle is completed.</a:t>
            </a:r>
          </a:p>
          <a:p>
            <a:r>
              <a:rPr lang="en-US" baseline="0" dirty="0" smtClean="0"/>
              <a:t>“You do”: The teacher provides meaningful, differentiated tasks to individual or small groups of students that are aligned to the standard, skills, strategies.  Students practice and apply new learning independently (without the direct support of the teacher). Afterwards, the teacher evaluates and provides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992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16746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mini-lesson is a brief lesson (5-10 minutes) that focuses on a specific topic or skill.  Note that not all mini-lessons will occur in a single whole group session.  </a:t>
            </a:r>
          </a:p>
          <a:p>
            <a:endParaRPr lang="en-US" baseline="0" dirty="0" smtClean="0"/>
          </a:p>
          <a:p>
            <a:r>
              <a:rPr lang="en-US" baseline="0" dirty="0" smtClean="0"/>
              <a:t>Topic Summary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comprehension is the goal of reading, students must be fluent readers in order to comprehend what they have read.  They become fluent by acquiring a certain set of skills that are developmental in nature and linked to each other.  Phonemic awareness is the ability to hear, identify, and manipulate sounds in spoken language.  Phonics is the understanding that a letter or combination of letters in written language can represent each speech sound.  Fluency is the ability of a student to read accurately, at an appropriate rate, and with expression.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75957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teachers</a:t>
            </a:r>
            <a:r>
              <a:rPr lang="en-US" baseline="0" dirty="0" smtClean="0"/>
              <a:t> do not have time during 30 minutes of whole group instruction to teach full lessons on most new concepts and skills.   The </a:t>
            </a:r>
            <a:r>
              <a:rPr lang="en-US" baseline="0" dirty="0" err="1" smtClean="0"/>
              <a:t>minilesson</a:t>
            </a:r>
            <a:r>
              <a:rPr lang="en-US" baseline="0" dirty="0" smtClean="0"/>
              <a:t> allows them to introduce the topic or skill to all students but to go into greater depth during small group time.</a:t>
            </a:r>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44033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participants that many of our students in upper elementary, middle school, and high school lack the foundational skills they need to be fluent readers.  Yes,</a:t>
            </a:r>
            <a:r>
              <a:rPr lang="en-US" baseline="0" dirty="0" smtClean="0"/>
              <a:t> we have phonics activities in stations, but phonics skills must be explicitly taught during whole group instruction.</a:t>
            </a:r>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4033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an interactive read aloud, the teacher reads aloud and stops periodically to ask questions, build vocabulary, and probe for understanding.  During a shared reading, the same processes occur, but all students should have access to the text, either in enlarged (big book) form or by having an individual copy of the text.  This allows all students to follow along in the reading and participate in the discussion, even if they are not able to independently read the text.</a:t>
            </a:r>
          </a:p>
          <a:p>
            <a:endParaRPr lang="en-US" baseline="0" dirty="0" smtClean="0"/>
          </a:p>
          <a:p>
            <a:r>
              <a:rPr lang="en-US" baseline="0" dirty="0" smtClean="0"/>
              <a:t>Notice WHY it is important to engage students in these types of activities.</a:t>
            </a:r>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40336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our instructional design, small groups</a:t>
            </a:r>
            <a:r>
              <a:rPr lang="en-US" baseline="0" dirty="0" smtClean="0"/>
              <a:t> allow students to practice and apply skills.  This gradual release of responsibility falls under the “they do” and “you do.”</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25953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 instruction is for</a:t>
            </a:r>
            <a:r>
              <a:rPr lang="en-US" baseline="0" dirty="0" smtClean="0"/>
              <a:t> specific learning objectives.  Groups can consist of 2-6  students and they provide smaller teacher/student ratio.  It is to reinforce skills, and check for understanding.  </a:t>
            </a:r>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01069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Read slide—this is the purpose of small group instruction.</a:t>
            </a:r>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844600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Read this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Small group skills based lessons often</a:t>
            </a:r>
            <a:r>
              <a:rPr lang="en-US" baseline="0" dirty="0" smtClean="0"/>
              <a:t> focus on a phonics skill or decoding strategy. After a teacher teaches the skill explicitly, he/she should guide the students through reading of decodable text that allows them to apply the new skill</a:t>
            </a:r>
            <a:endParaRPr lang="en-US" dirty="0" smtClean="0"/>
          </a:p>
          <a:p>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2908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A4691-B281-4B7F-9F89-33721923467F}" type="slidenum">
              <a:rPr lang="en-US" smtClean="0"/>
              <a:pPr/>
              <a:t>33</a:t>
            </a:fld>
            <a:endParaRPr lang="en-US"/>
          </a:p>
        </p:txBody>
      </p:sp>
    </p:spTree>
    <p:extLst>
      <p:ext uri="{BB962C8B-B14F-4D97-AF65-F5344CB8AC3E}">
        <p14:creationId xmlns:p14="http://schemas.microsoft.com/office/powerpoint/2010/main" val="397439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K-3:</a:t>
            </a:r>
          </a:p>
          <a:p>
            <a:r>
              <a:rPr lang="en-US" baseline="0" dirty="0" smtClean="0"/>
              <a:t>Teach/re-teach skills to those who need it: informal “on the fly” assessment</a:t>
            </a:r>
          </a:p>
          <a:p>
            <a:r>
              <a:rPr lang="en-US" baseline="0" dirty="0" smtClean="0"/>
              <a:t>Usually homogeneous grouping</a:t>
            </a:r>
          </a:p>
          <a:p>
            <a:r>
              <a:rPr lang="en-US" baseline="0" dirty="0" smtClean="0"/>
              <a:t>15-20 minutes per group; concurrent with literacy stations/ peer-to-peer groups</a:t>
            </a:r>
          </a:p>
          <a:p>
            <a:r>
              <a:rPr lang="en-US" baseline="0" dirty="0" smtClean="0"/>
              <a:t>Non-negotiable: must occur every day</a:t>
            </a:r>
          </a:p>
          <a:p>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2125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91CB7-D8E6-478E-9AF2-77A174973067}" type="slidenum">
              <a:rPr lang="en-US" altLang="en-US">
                <a:solidFill>
                  <a:prstClr val="black"/>
                </a:solidFill>
              </a:rPr>
              <a:pPr/>
              <a:t>4</a:t>
            </a:fld>
            <a:endParaRPr lang="en-US" altLang="en-US">
              <a:solidFill>
                <a:prstClr val="black"/>
              </a:solidFill>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383F7C9-9DA6-AB47-8EAE-2242A2EA458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916614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Gradual release of responsibility…..from the work of Doug Fisher and Nancy Frey (2007)</a:t>
            </a:r>
          </a:p>
          <a:p>
            <a:r>
              <a:rPr lang="en-US" b="1" baseline="0" dirty="0" smtClean="0"/>
              <a:t> </a:t>
            </a:r>
          </a:p>
          <a:p>
            <a:r>
              <a:rPr lang="en-US" b="1" baseline="0" dirty="0" smtClean="0"/>
              <a:t>Small Group</a:t>
            </a:r>
          </a:p>
          <a:p>
            <a:r>
              <a:rPr lang="en-US" baseline="0" dirty="0" smtClean="0"/>
              <a:t>“They do”: The teacher provides groups of students a similar task. Groups of students work cooperatively and collaboratively to practice and apply the newly learned standard, skill, or strategy.  The teacher moves among groups, provides support and scaffolding, and clarifies misunderstandings.</a:t>
            </a:r>
          </a:p>
          <a:p>
            <a:endParaRPr lang="en-US" baseline="0" dirty="0" smtClean="0"/>
          </a:p>
          <a:p>
            <a:r>
              <a:rPr lang="en-US" b="1" baseline="0" dirty="0" smtClean="0"/>
              <a:t> </a:t>
            </a:r>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9921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what had been discussed earlier in the presentation—the</a:t>
            </a:r>
            <a:r>
              <a:rPr lang="en-US" baseline="0" dirty="0" smtClean="0"/>
              <a:t> chart that was made with their responses.  </a:t>
            </a:r>
          </a:p>
          <a:p>
            <a:endParaRPr lang="en-US" baseline="0" dirty="0" smtClean="0"/>
          </a:p>
          <a:p>
            <a:r>
              <a:rPr lang="en-US" baseline="0" dirty="0" smtClean="0"/>
              <a:t>Ask if them if the literacy stations are something that will be expected the first week of school.</a:t>
            </a:r>
          </a:p>
          <a:p>
            <a:endParaRPr lang="en-US" baseline="0" dirty="0" smtClean="0"/>
          </a:p>
          <a:p>
            <a:r>
              <a:rPr lang="en-US" baseline="0" dirty="0" smtClean="0"/>
              <a:t>No—they are placed on the curriculum map to be introduced the 4</a:t>
            </a:r>
            <a:r>
              <a:rPr lang="en-US" baseline="30000" dirty="0" smtClean="0"/>
              <a:t>th</a:t>
            </a:r>
            <a:r>
              <a:rPr lang="en-US" baseline="0" dirty="0" smtClean="0"/>
              <a:t> week for kindergarten.  Principals have been told that routines and procedures and introductions to literacy stations must be in place before stations begin.  In grades 1-5, by the third week of school, stations should be </a:t>
            </a:r>
            <a:r>
              <a:rPr lang="en-US" baseline="0" dirty="0" err="1" smtClean="0"/>
              <a:t>occuring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may add other ways to transition from whole to small group.</a:t>
            </a:r>
          </a:p>
          <a:p>
            <a:endParaRPr lang="en-US" baseline="0" dirty="0" smtClean="0"/>
          </a:p>
          <a:p>
            <a:r>
              <a:rPr lang="en-US" baseline="0" dirty="0" smtClean="0"/>
              <a:t>Ask the audience to share a few ways that they have used transitions between station work.</a:t>
            </a:r>
            <a:endParaRPr lang="en-US" dirty="0"/>
          </a:p>
        </p:txBody>
      </p:sp>
      <p:sp>
        <p:nvSpPr>
          <p:cNvPr id="4" name="Slide Number Placeholder 3"/>
          <p:cNvSpPr>
            <a:spLocks noGrp="1"/>
          </p:cNvSpPr>
          <p:nvPr>
            <p:ph type="sldNum" sz="quarter" idx="10"/>
          </p:nvPr>
        </p:nvSpPr>
        <p:spPr/>
        <p:txBody>
          <a:bodyPr/>
          <a:lstStyle/>
          <a:p>
            <a:fld id="{039AF749-40A5-B946-BD0B-69C955FCC03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794809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a:t>
            </a:r>
          </a:p>
          <a:p>
            <a:r>
              <a:rPr lang="en-US" dirty="0" smtClean="0"/>
              <a:t>Note</a:t>
            </a:r>
            <a:r>
              <a:rPr lang="en-US" baseline="0" dirty="0" smtClean="0"/>
              <a:t> that stations are not always physical spaces.  Due to the size of a classroom, types of furniture, and teacher preferences, materials may rotate rather than students.  It is important that the work within the stations changes and that the work is matched to the capabilities of the students within each group.</a:t>
            </a:r>
          </a:p>
          <a:p>
            <a:endParaRPr lang="en-US" baseline="0" dirty="0" smtClean="0"/>
          </a:p>
          <a:p>
            <a:r>
              <a:rPr lang="en-US" baseline="0" dirty="0" smtClean="0"/>
              <a:t>It is okay if the student’s do not physically move between rotations, but their work should change.</a:t>
            </a:r>
          </a:p>
          <a:p>
            <a:endParaRPr lang="en-US" baseline="0" dirty="0" smtClean="0"/>
          </a:p>
          <a:p>
            <a:r>
              <a:rPr lang="en-US" baseline="0" dirty="0" smtClean="0"/>
              <a:t>Ask teachers if any one rotates without moving the students and how it works for them.</a:t>
            </a:r>
            <a:endParaRPr lang="en-US" dirty="0"/>
          </a:p>
        </p:txBody>
      </p:sp>
      <p:sp>
        <p:nvSpPr>
          <p:cNvPr id="4" name="Slide Number Placeholder 3"/>
          <p:cNvSpPr>
            <a:spLocks noGrp="1"/>
          </p:cNvSpPr>
          <p:nvPr>
            <p:ph type="sldNum" sz="quarter" idx="10"/>
          </p:nvPr>
        </p:nvSpPr>
        <p:spPr/>
        <p:txBody>
          <a:bodyPr/>
          <a:lstStyle/>
          <a:p>
            <a:fld id="{698669AD-EDCE-4A5E-8AE4-D03861EDA57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346643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concluding the rotations,</a:t>
            </a:r>
            <a:r>
              <a:rPr lang="en-US" baseline="0" dirty="0" smtClean="0"/>
              <a:t> it is important to have the children reassemble into a whole group to bring closure to the lesson.  Various strategies can be used depending upon the grade level that is taught.</a:t>
            </a:r>
            <a:endParaRPr lang="en-US" dirty="0"/>
          </a:p>
        </p:txBody>
      </p:sp>
      <p:sp>
        <p:nvSpPr>
          <p:cNvPr id="4" name="Slide Number Placeholder 3"/>
          <p:cNvSpPr>
            <a:spLocks noGrp="1"/>
          </p:cNvSpPr>
          <p:nvPr>
            <p:ph type="sldNum" sz="quarter" idx="10"/>
          </p:nvPr>
        </p:nvSpPr>
        <p:spPr/>
        <p:txBody>
          <a:bodyPr/>
          <a:lstStyle/>
          <a:p>
            <a:fld id="{1E6B87C9-E14D-C04F-B862-C2032EAEEE4F}"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can</a:t>
            </a:r>
            <a:r>
              <a:rPr lang="en-US" baseline="0" dirty="0" smtClean="0"/>
              <a:t> ask for various ways the teachers bring closure to their lessons and chart them.</a:t>
            </a:r>
            <a:endParaRPr lang="en-US" dirty="0"/>
          </a:p>
        </p:txBody>
      </p:sp>
      <p:sp>
        <p:nvSpPr>
          <p:cNvPr id="4" name="Slide Number Placeholder 3"/>
          <p:cNvSpPr>
            <a:spLocks noGrp="1"/>
          </p:cNvSpPr>
          <p:nvPr>
            <p:ph type="sldNum" sz="quarter" idx="10"/>
          </p:nvPr>
        </p:nvSpPr>
        <p:spPr/>
        <p:txBody>
          <a:bodyPr/>
          <a:lstStyle/>
          <a:p>
            <a:fld id="{85CA4691-B281-4B7F-9F89-33721923467F}" type="slidenum">
              <a:rPr lang="en-US" smtClean="0"/>
              <a:pPr/>
              <a:t>43</a:t>
            </a:fld>
            <a:endParaRPr lang="en-US"/>
          </a:p>
        </p:txBody>
      </p:sp>
    </p:spTree>
    <p:extLst>
      <p:ext uri="{BB962C8B-B14F-4D97-AF65-F5344CB8AC3E}">
        <p14:creationId xmlns:p14="http://schemas.microsoft.com/office/powerpoint/2010/main" val="3121618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gone</a:t>
            </a:r>
            <a:r>
              <a:rPr lang="en-US" baseline="0" dirty="0" smtClean="0"/>
              <a:t> through the process of the 90 minute literacy block, we are going to have closure for our session. </a:t>
            </a:r>
          </a:p>
          <a:p>
            <a:r>
              <a:rPr lang="en-US" baseline="0" dirty="0" smtClean="0"/>
              <a:t>Read the slide.</a:t>
            </a:r>
          </a:p>
          <a:p>
            <a:r>
              <a:rPr lang="en-US" baseline="0" dirty="0" smtClean="0"/>
              <a:t>Have the teachers/participants do the activity and then have them share out one thing they can implement immediately. </a:t>
            </a:r>
            <a:endParaRPr lang="en-US" dirty="0"/>
          </a:p>
        </p:txBody>
      </p:sp>
      <p:sp>
        <p:nvSpPr>
          <p:cNvPr id="4" name="Slide Number Placeholder 3"/>
          <p:cNvSpPr>
            <a:spLocks noGrp="1"/>
          </p:cNvSpPr>
          <p:nvPr>
            <p:ph type="sldNum" sz="quarter" idx="10"/>
          </p:nvPr>
        </p:nvSpPr>
        <p:spPr/>
        <p:txBody>
          <a:bodyPr/>
          <a:lstStyle/>
          <a:p>
            <a:fld id="{85CA4691-B281-4B7F-9F89-33721923467F}" type="slidenum">
              <a:rPr lang="en-US" smtClean="0"/>
              <a:pPr/>
              <a:t>44</a:t>
            </a:fld>
            <a:endParaRPr lang="en-US"/>
          </a:p>
        </p:txBody>
      </p:sp>
    </p:spTree>
    <p:extLst>
      <p:ext uri="{BB962C8B-B14F-4D97-AF65-F5344CB8AC3E}">
        <p14:creationId xmlns:p14="http://schemas.microsoft.com/office/powerpoint/2010/main" val="388264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4FB4-8FCD-4AAD-8E1B-8390F7EE4095}" type="slidenum">
              <a:rPr lang="en-US" altLang="en-US">
                <a:solidFill>
                  <a:prstClr val="black"/>
                </a:solidFill>
              </a:rPr>
              <a:pPr/>
              <a:t>5</a:t>
            </a:fld>
            <a:endParaRPr lang="en-US" altLang="en-US">
              <a:solidFill>
                <a:prstClr val="black"/>
              </a:solidFill>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1FB01-0BE0-467A-8156-ED4BBF2BE9C7}" type="slidenum">
              <a:rPr lang="en-US" altLang="en-US"/>
              <a:pPr/>
              <a:t>7</a:t>
            </a:fld>
            <a:endParaRPr lang="en-US" alt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ltLang="en-US" dirty="0" smtClean="0"/>
              <a:t>Routines</a:t>
            </a:r>
            <a:r>
              <a:rPr lang="en-US" altLang="en-US" baseline="0" dirty="0" smtClean="0"/>
              <a:t> must be explicitly taught.  Procedures, cues, etc. must be practiced to have a successful reading block.</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5FCE0-87A4-449C-A5E3-8DF8BC48C9FC}" type="slidenum">
              <a:rPr lang="en-US" altLang="en-US"/>
              <a:pPr/>
              <a:t>8</a:t>
            </a:fld>
            <a:endParaRPr lang="en-US" alt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 time to discuss.</a:t>
            </a:r>
            <a:r>
              <a:rPr lang="en-US" baseline="0" dirty="0" smtClean="0"/>
              <a:t>  Have them share out, and chart their responses.</a:t>
            </a:r>
            <a:endParaRPr lang="en-US" dirty="0"/>
          </a:p>
        </p:txBody>
      </p:sp>
      <p:sp>
        <p:nvSpPr>
          <p:cNvPr id="4" name="Slide Number Placeholder 3"/>
          <p:cNvSpPr>
            <a:spLocks noGrp="1"/>
          </p:cNvSpPr>
          <p:nvPr>
            <p:ph type="sldNum" sz="quarter" idx="10"/>
          </p:nvPr>
        </p:nvSpPr>
        <p:spPr/>
        <p:txBody>
          <a:bodyPr/>
          <a:lstStyle/>
          <a:p>
            <a:fld id="{85CA4691-B281-4B7F-9F89-33721923467F}" type="slidenum">
              <a:rPr lang="en-US" smtClean="0"/>
              <a:pPr/>
              <a:t>9</a:t>
            </a:fld>
            <a:endParaRPr lang="en-US"/>
          </a:p>
        </p:txBody>
      </p:sp>
    </p:spTree>
    <p:extLst>
      <p:ext uri="{BB962C8B-B14F-4D97-AF65-F5344CB8AC3E}">
        <p14:creationId xmlns:p14="http://schemas.microsoft.com/office/powerpoint/2010/main" val="371027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move into the Literacy Block, we want to keep in mind some</a:t>
            </a:r>
            <a:r>
              <a:rPr lang="en-US" baseline="0" dirty="0" smtClean="0"/>
              <a:t> of the various routines for management we have just discussed.</a:t>
            </a:r>
            <a:endParaRPr lang="en-US" dirty="0"/>
          </a:p>
        </p:txBody>
      </p:sp>
      <p:sp>
        <p:nvSpPr>
          <p:cNvPr id="4" name="Slide Number Placeholder 3"/>
          <p:cNvSpPr>
            <a:spLocks noGrp="1"/>
          </p:cNvSpPr>
          <p:nvPr>
            <p:ph type="sldNum" sz="quarter" idx="10"/>
          </p:nvPr>
        </p:nvSpPr>
        <p:spPr/>
        <p:txBody>
          <a:bodyPr/>
          <a:lstStyle/>
          <a:p>
            <a:fld id="{85CA4691-B281-4B7F-9F89-33721923467F}" type="slidenum">
              <a:rPr lang="en-US" smtClean="0"/>
              <a:pPr/>
              <a:t>10</a:t>
            </a:fld>
            <a:endParaRPr lang="en-US"/>
          </a:p>
        </p:txBody>
      </p:sp>
    </p:spTree>
    <p:extLst>
      <p:ext uri="{BB962C8B-B14F-4D97-AF65-F5344CB8AC3E}">
        <p14:creationId xmlns:p14="http://schemas.microsoft.com/office/powerpoint/2010/main" val="325298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should have seen this slide before.  This is the model we will be using for all of Reading/Language Arts instruction.  Across the instructional time frame, there needs to be a balance of teacher-directed instruction, teacher and student shared work, collaborative work among students, and student-initiated practice and application. At each phase of the process, the teacher removes some of the scaffolding and provides more opportunities for students to take responsibility for their learning.   </a:t>
            </a:r>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3413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52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29234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0192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25243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35384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42683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78946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8992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9161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27830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981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9402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2932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432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6133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04796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32740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6755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42125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23505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41663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593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3831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59797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78136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7989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9197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01815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5828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1588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9647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40993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595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714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7760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07550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6325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0239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6179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55260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5424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78374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58294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439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3990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0808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66593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23970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23956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75559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7878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26165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30966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9279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937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2939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474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92833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9415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4496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0409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11271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34661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29319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20747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1246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218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6987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8932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3935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8403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06665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74313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97432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3771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29856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489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7344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72453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2989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36202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77582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9011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4623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05644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7151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6198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83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87049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837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075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9082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78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5156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4011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373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2393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9618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099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8914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0008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1704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4308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936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7948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5202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39213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4802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4298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2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13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7834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014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380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7942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261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097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1939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08502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3746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6284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24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24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4821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4705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4202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4655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8762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60363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564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7894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340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58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5986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94675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5461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5209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9971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62350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5506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8462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7035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0047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83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44104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5319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6332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099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5927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98810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4021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8682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51146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2049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9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7589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47800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9777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7128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939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08121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53921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936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390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1123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656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570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88536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2636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2973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71851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6334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0660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617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9441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24505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78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8557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19589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3148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6030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85011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28022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59884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43208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99297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7673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259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76764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4056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55605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17691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94126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59244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0573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5625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76880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8685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725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5437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67519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96494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24779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08652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3128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78055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37592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81391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067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636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38711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9536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81968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9771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6199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46548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88323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1868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23993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29214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11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746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49930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48992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5029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70891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8234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40493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5627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61127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1315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769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3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743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510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119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09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137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888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951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73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64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523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73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216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91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202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969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524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048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54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78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010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547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105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533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89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16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4F57D-9D12-A14A-83E4-A721FCB6313C}"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9A24B-C4D1-A548-899F-3349BCA06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210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067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840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635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88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673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5789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13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516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155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682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844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590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2800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030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709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607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4775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9858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03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31240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7929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104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23013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981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5439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0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6179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7518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406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1198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0863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316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78835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8291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4838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79397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04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335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18229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3205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7155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57301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488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984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8758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6419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79477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1540F-A7A9-F04A-B296-C6606352F2C7}" type="datetimeFigureOut">
              <a:rPr lang="en-US" smtClean="0">
                <a:solidFill>
                  <a:prstClr val="black">
                    <a:tint val="75000"/>
                  </a:prstClr>
                </a:solidFill>
              </a:rPr>
              <a:pPr/>
              <a:t>7/17/2015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889ED0-4DCE-D940-AFC8-EEDDE6924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110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586768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37075068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0637368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0965693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82253914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8382864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6974380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7710668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1302675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9708720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7766373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83652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8664349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7823643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0341938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9807616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57222829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5154252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13258145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62450962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12872197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080857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4F57D-9D12-A14A-83E4-A721FCB6313C}"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3E9A24B-C4D1-A548-899F-3349BCA06A7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832025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4F57D-9D12-A14A-83E4-A721FCB6313C}"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3E9A24B-C4D1-A548-899F-3349BCA06A7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928220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4070502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931615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0914421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61540F-A7A9-F04A-B296-C6606352F2C7}" type="datetimeFigureOut">
              <a:rPr lang="en-US" smtClean="0">
                <a:solidFill>
                  <a:prstClr val="black">
                    <a:tint val="75000"/>
                  </a:prstClr>
                </a:solidFill>
              </a:rPr>
              <a:pPr defTabSz="457200"/>
              <a:t>7/17/2015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89ED0-4DCE-D940-AFC8-EEDDE692469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877179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11.xml"/><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chooltube.com/video/5d078ba7ca6b36d8a671/Differentiated%20Instruction:%20Developing%20different%20types%20of%20workstations" TargetMode="External"/><Relationship Id="rId1" Type="http://schemas.openxmlformats.org/officeDocument/2006/relationships/slideLayout" Target="../slideLayouts/slideLayout271.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nip-london.europe.sch.gr/Classroom%201.jpg&amp;imgrefurl=http://nip-london.europe.sch.gr/Contents.htm&amp;h=1415&amp;w=1650&amp;sz=525&amp;hl=en&amp;start=6&amp;tbnid=h-e6VqfBljkPSM:&amp;tbnh=129&amp;tbnw=150&amp;prev=/images?q=classroom&amp;gbv=2&amp;svnum=10&amp;hl=e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6.xml"/></Relationships>
</file>

<file path=ppt/slides/_rels/slide45.xml.rels><?xml version="1.0" encoding="UTF-8" standalone="yes"?>
<Relationships xmlns="http://schemas.openxmlformats.org/package/2006/relationships"><Relationship Id="rId3" Type="http://schemas.openxmlformats.org/officeDocument/2006/relationships/hyperlink" Target="mailto:KELLYTL@scsk12.org" TargetMode="External"/><Relationship Id="rId2" Type="http://schemas.openxmlformats.org/officeDocument/2006/relationships/hyperlink" Target="mailto:doldsb@scsk12.org" TargetMode="External"/><Relationship Id="rId1" Type="http://schemas.openxmlformats.org/officeDocument/2006/relationships/slideLayout" Target="../slideLayouts/slideLayout299.xml"/><Relationship Id="rId5" Type="http://schemas.openxmlformats.org/officeDocument/2006/relationships/hyperlink" Target="http://www.scsliteracy.weebly.com" TargetMode="External"/><Relationship Id="rId4" Type="http://schemas.openxmlformats.org/officeDocument/2006/relationships/hyperlink" Target="mailto:MADIHALLIJA@scsk12.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0461"/>
            <a:ext cx="7772400" cy="2503021"/>
          </a:xfrm>
        </p:spPr>
        <p:txBody>
          <a:bodyPr>
            <a:normAutofit/>
          </a:bodyPr>
          <a:lstStyle/>
          <a:p>
            <a:r>
              <a:rPr lang="en-US" b="1" dirty="0" smtClean="0"/>
              <a:t>Managing the Reading Block</a:t>
            </a:r>
            <a:endParaRPr lang="en-US" b="1" dirty="0">
              <a:solidFill>
                <a:srgbClr val="953735"/>
              </a:solidFill>
            </a:endParaRPr>
          </a:p>
        </p:txBody>
      </p:sp>
      <p:sp>
        <p:nvSpPr>
          <p:cNvPr id="3" name="Subtitle 2"/>
          <p:cNvSpPr>
            <a:spLocks noGrp="1"/>
          </p:cNvSpPr>
          <p:nvPr>
            <p:ph type="subTitle" idx="1"/>
          </p:nvPr>
        </p:nvSpPr>
        <p:spPr>
          <a:xfrm>
            <a:off x="1371600" y="4122622"/>
            <a:ext cx="6400800" cy="1752600"/>
          </a:xfrm>
        </p:spPr>
        <p:txBody>
          <a:bodyPr>
            <a:normAutofit fontScale="85000" lnSpcReduction="20000"/>
          </a:bodyPr>
          <a:lstStyle/>
          <a:p>
            <a:r>
              <a:rPr lang="en-US" dirty="0">
                <a:solidFill>
                  <a:schemeClr val="accent2">
                    <a:lumMod val="75000"/>
                  </a:schemeClr>
                </a:solidFill>
              </a:rPr>
              <a:t>  District Learning Day</a:t>
            </a:r>
          </a:p>
          <a:p>
            <a:r>
              <a:rPr lang="en-US" dirty="0" smtClean="0">
                <a:solidFill>
                  <a:schemeClr val="accent2">
                    <a:lumMod val="75000"/>
                  </a:schemeClr>
                </a:solidFill>
              </a:rPr>
              <a:t>Location goes here</a:t>
            </a:r>
          </a:p>
          <a:p>
            <a:r>
              <a:rPr lang="en-US" dirty="0" smtClean="0">
                <a:solidFill>
                  <a:schemeClr val="accent2">
                    <a:lumMod val="75000"/>
                  </a:schemeClr>
                </a:solidFill>
              </a:rPr>
              <a:t>Session time goes here</a:t>
            </a:r>
            <a:endParaRPr lang="en-US" dirty="0">
              <a:solidFill>
                <a:schemeClr val="accent2">
                  <a:lumMod val="75000"/>
                </a:schemeClr>
              </a:solidFill>
            </a:endParaRPr>
          </a:p>
          <a:p>
            <a:r>
              <a:rPr lang="en-US" dirty="0" smtClean="0">
                <a:solidFill>
                  <a:schemeClr val="accent2">
                    <a:lumMod val="75000"/>
                  </a:schemeClr>
                </a:solidFill>
              </a:rPr>
              <a:t>August 6, 2015</a:t>
            </a:r>
            <a:endParaRPr lang="en-US" dirty="0">
              <a:solidFill>
                <a:schemeClr val="accent2">
                  <a:lumMod val="75000"/>
                </a:schemeClr>
              </a:solidFill>
            </a:endParaRPr>
          </a:p>
          <a:p>
            <a:endParaRPr lang="en-US" dirty="0">
              <a:solidFill>
                <a:schemeClr val="accent2">
                  <a:lumMod val="75000"/>
                </a:schemeClr>
              </a:solidFill>
            </a:endParaRPr>
          </a:p>
          <a:p>
            <a:endParaRPr lang="en-US" dirty="0">
              <a:solidFill>
                <a:schemeClr val="accent2">
                  <a:lumMod val="75000"/>
                </a:schemeClr>
              </a:solidFill>
            </a:endParaRPr>
          </a:p>
        </p:txBody>
      </p:sp>
    </p:spTree>
    <p:extLst>
      <p:ext uri="{BB962C8B-B14F-4D97-AF65-F5344CB8AC3E}">
        <p14:creationId xmlns:p14="http://schemas.microsoft.com/office/powerpoint/2010/main" val="1474822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Block</a:t>
            </a:r>
            <a:endParaRPr lang="en-US"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307646"/>
            <a:ext cx="2819400" cy="174035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143000"/>
            <a:ext cx="2619375" cy="1743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733800"/>
            <a:ext cx="2466975" cy="18478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3962400"/>
            <a:ext cx="2628900" cy="1743075"/>
          </a:xfrm>
          <a:prstGeom prst="rect">
            <a:avLst/>
          </a:prstGeom>
        </p:spPr>
      </p:pic>
      <p:pic>
        <p:nvPicPr>
          <p:cNvPr id="2050" name="Picture 2" descr="C:\Users\madihallija\AppData\Local\Microsoft\Windows\Temporary Internet Files\Content.IE5\153TJOJ3\Screen-shot-2012-03-02-at-8.51.33-AM[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645691"/>
            <a:ext cx="1981200" cy="185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06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t>The Gradual Release of Responsibility </a:t>
            </a:r>
            <a:r>
              <a:rPr lang="en-US" dirty="0" smtClean="0"/>
              <a:t/>
            </a:r>
            <a:br>
              <a:rPr lang="en-US" dirty="0" smtClean="0"/>
            </a:br>
            <a:r>
              <a:rPr lang="en-US" sz="2101" dirty="0"/>
              <a:t>(to introduce or reinforce a </a:t>
            </a:r>
            <a:r>
              <a:rPr lang="en-US" sz="2101" i="1" dirty="0"/>
              <a:t>new</a:t>
            </a:r>
            <a:r>
              <a:rPr lang="en-US" sz="2101" dirty="0"/>
              <a:t> skill)</a:t>
            </a:r>
          </a:p>
        </p:txBody>
      </p:sp>
      <p:sp>
        <p:nvSpPr>
          <p:cNvPr id="8" name="TextBox 7"/>
          <p:cNvSpPr txBox="1"/>
          <p:nvPr/>
        </p:nvSpPr>
        <p:spPr>
          <a:xfrm>
            <a:off x="1828131" y="2249991"/>
            <a:ext cx="3315563" cy="300082"/>
          </a:xfrm>
          <a:prstGeom prst="rect">
            <a:avLst/>
          </a:prstGeom>
          <a:noFill/>
        </p:spPr>
        <p:txBody>
          <a:bodyPr wrap="square" rtlCol="0">
            <a:spAutoFit/>
          </a:bodyPr>
          <a:lstStyle/>
          <a:p>
            <a:pPr defTabSz="457200"/>
            <a:r>
              <a:rPr lang="en-US" sz="1350" dirty="0">
                <a:solidFill>
                  <a:prstClr val="black"/>
                </a:solidFill>
              </a:rPr>
              <a:t>Teacher Responsibility</a:t>
            </a:r>
          </a:p>
        </p:txBody>
      </p:sp>
      <p:sp>
        <p:nvSpPr>
          <p:cNvPr id="9" name="TextBox 8"/>
          <p:cNvSpPr txBox="1"/>
          <p:nvPr/>
        </p:nvSpPr>
        <p:spPr>
          <a:xfrm>
            <a:off x="4851829" y="5515043"/>
            <a:ext cx="3201234" cy="300082"/>
          </a:xfrm>
          <a:prstGeom prst="rect">
            <a:avLst/>
          </a:prstGeom>
          <a:noFill/>
        </p:spPr>
        <p:txBody>
          <a:bodyPr wrap="square" rtlCol="0">
            <a:spAutoFit/>
          </a:bodyPr>
          <a:lstStyle/>
          <a:p>
            <a:pPr defTabSz="457200"/>
            <a:r>
              <a:rPr lang="en-US" sz="1350" dirty="0">
                <a:solidFill>
                  <a:prstClr val="black"/>
                </a:solidFill>
              </a:rPr>
              <a:t>Student Responsibility</a:t>
            </a:r>
          </a:p>
        </p:txBody>
      </p:sp>
      <p:sp>
        <p:nvSpPr>
          <p:cNvPr id="10" name="Isosceles Triangle 9"/>
          <p:cNvSpPr/>
          <p:nvPr/>
        </p:nvSpPr>
        <p:spPr>
          <a:xfrm rot="10800000">
            <a:off x="1199272" y="2656799"/>
            <a:ext cx="3544223" cy="2858244"/>
          </a:xfrm>
          <a:prstGeom prst="triangle">
            <a:avLst/>
          </a:prstGeom>
          <a:noFill/>
          <a:ln w="76200" cap="flat" cmpd="sng" algn="ctr">
            <a:solidFill>
              <a:schemeClr val="accent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a:solidFill>
                <a:prstClr val="white"/>
              </a:solidFill>
            </a:endParaRPr>
          </a:p>
        </p:txBody>
      </p:sp>
      <p:sp>
        <p:nvSpPr>
          <p:cNvPr id="11" name="Isosceles Triangle 10"/>
          <p:cNvSpPr/>
          <p:nvPr/>
        </p:nvSpPr>
        <p:spPr>
          <a:xfrm>
            <a:off x="3714527" y="2628692"/>
            <a:ext cx="3658553" cy="2858244"/>
          </a:xfrm>
          <a:prstGeom prst="triangle">
            <a:avLst/>
          </a:prstGeom>
          <a:noFill/>
          <a:ln w="76200" cap="flat" cmpd="sng" algn="ctr">
            <a:solidFill>
              <a:schemeClr val="accent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a:solidFill>
                <a:prstClr val="white"/>
              </a:solidFill>
            </a:endParaRPr>
          </a:p>
        </p:txBody>
      </p:sp>
      <p:cxnSp>
        <p:nvCxnSpPr>
          <p:cNvPr id="13" name="Straight Connector 12"/>
          <p:cNvCxnSpPr/>
          <p:nvPr/>
        </p:nvCxnSpPr>
        <p:spPr>
          <a:xfrm>
            <a:off x="1189300" y="3314670"/>
            <a:ext cx="7555737" cy="1191"/>
          </a:xfrm>
          <a:prstGeom prst="line">
            <a:avLst/>
          </a:prstGeom>
          <a:ln w="76200" cap="flat"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89300" y="4000649"/>
            <a:ext cx="7555737" cy="1191"/>
          </a:xfrm>
          <a:prstGeom prst="line">
            <a:avLst/>
          </a:prstGeom>
          <a:ln w="76200" cap="flat"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189300" y="4687819"/>
            <a:ext cx="7555737" cy="1588"/>
          </a:xfrm>
          <a:prstGeom prst="line">
            <a:avLst/>
          </a:prstGeom>
          <a:ln w="76200" cap="flat"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629936" y="2914516"/>
            <a:ext cx="1714947" cy="300082"/>
          </a:xfrm>
          <a:prstGeom prst="rect">
            <a:avLst/>
          </a:prstGeom>
          <a:noFill/>
        </p:spPr>
        <p:txBody>
          <a:bodyPr wrap="square" rtlCol="0">
            <a:spAutoFit/>
          </a:bodyPr>
          <a:lstStyle/>
          <a:p>
            <a:pPr defTabSz="457200"/>
            <a:r>
              <a:rPr lang="en-US" sz="1350" dirty="0">
                <a:solidFill>
                  <a:prstClr val="black"/>
                </a:solidFill>
              </a:rPr>
              <a:t>I do it.</a:t>
            </a:r>
          </a:p>
        </p:txBody>
      </p:sp>
      <p:sp>
        <p:nvSpPr>
          <p:cNvPr id="17" name="TextBox 16"/>
          <p:cNvSpPr txBox="1"/>
          <p:nvPr/>
        </p:nvSpPr>
        <p:spPr>
          <a:xfrm>
            <a:off x="6972925" y="3486165"/>
            <a:ext cx="1657782" cy="300082"/>
          </a:xfrm>
          <a:prstGeom prst="rect">
            <a:avLst/>
          </a:prstGeom>
          <a:noFill/>
        </p:spPr>
        <p:txBody>
          <a:bodyPr wrap="square" rtlCol="0">
            <a:spAutoFit/>
          </a:bodyPr>
          <a:lstStyle/>
          <a:p>
            <a:pPr defTabSz="457200"/>
            <a:r>
              <a:rPr lang="en-US" sz="1350" dirty="0">
                <a:solidFill>
                  <a:prstClr val="black"/>
                </a:solidFill>
              </a:rPr>
              <a:t>We do it.</a:t>
            </a:r>
          </a:p>
        </p:txBody>
      </p:sp>
      <p:sp>
        <p:nvSpPr>
          <p:cNvPr id="18" name="TextBox 17"/>
          <p:cNvSpPr txBox="1"/>
          <p:nvPr/>
        </p:nvSpPr>
        <p:spPr>
          <a:xfrm>
            <a:off x="7315915" y="4000649"/>
            <a:ext cx="1486287" cy="507831"/>
          </a:xfrm>
          <a:prstGeom prst="rect">
            <a:avLst/>
          </a:prstGeom>
          <a:noFill/>
        </p:spPr>
        <p:txBody>
          <a:bodyPr wrap="square" rtlCol="0">
            <a:spAutoFit/>
          </a:bodyPr>
          <a:lstStyle/>
          <a:p>
            <a:pPr defTabSz="457200"/>
            <a:r>
              <a:rPr lang="en-US" sz="1350" dirty="0">
                <a:solidFill>
                  <a:prstClr val="black"/>
                </a:solidFill>
              </a:rPr>
              <a:t>They do it (together).</a:t>
            </a:r>
          </a:p>
        </p:txBody>
      </p:sp>
      <p:sp>
        <p:nvSpPr>
          <p:cNvPr id="19" name="TextBox 18"/>
          <p:cNvSpPr txBox="1"/>
          <p:nvPr/>
        </p:nvSpPr>
        <p:spPr>
          <a:xfrm>
            <a:off x="7487409" y="4858123"/>
            <a:ext cx="1371957" cy="715581"/>
          </a:xfrm>
          <a:prstGeom prst="rect">
            <a:avLst/>
          </a:prstGeom>
          <a:noFill/>
        </p:spPr>
        <p:txBody>
          <a:bodyPr wrap="square" rtlCol="0">
            <a:spAutoFit/>
          </a:bodyPr>
          <a:lstStyle/>
          <a:p>
            <a:pPr defTabSz="457200"/>
            <a:r>
              <a:rPr lang="en-US" sz="1350" dirty="0">
                <a:solidFill>
                  <a:prstClr val="black"/>
                </a:solidFill>
              </a:rPr>
              <a:t>You do it (independent of the teacher).</a:t>
            </a:r>
          </a:p>
        </p:txBody>
      </p:sp>
      <p:sp>
        <p:nvSpPr>
          <p:cNvPr id="20" name="TextBox 19"/>
          <p:cNvSpPr txBox="1"/>
          <p:nvPr/>
        </p:nvSpPr>
        <p:spPr>
          <a:xfrm>
            <a:off x="2171075" y="3543330"/>
            <a:ext cx="1714947" cy="300082"/>
          </a:xfrm>
          <a:prstGeom prst="rect">
            <a:avLst/>
          </a:prstGeom>
          <a:noFill/>
        </p:spPr>
        <p:txBody>
          <a:bodyPr wrap="square" rtlCol="0">
            <a:spAutoFit/>
          </a:bodyPr>
          <a:lstStyle/>
          <a:p>
            <a:pPr algn="ctr" defTabSz="457200"/>
            <a:r>
              <a:rPr lang="en-US" sz="1350" dirty="0">
                <a:solidFill>
                  <a:prstClr val="black"/>
                </a:solidFill>
              </a:rPr>
              <a:t>Guided</a:t>
            </a:r>
          </a:p>
        </p:txBody>
      </p:sp>
      <p:sp>
        <p:nvSpPr>
          <p:cNvPr id="21" name="TextBox 20"/>
          <p:cNvSpPr txBox="1"/>
          <p:nvPr/>
        </p:nvSpPr>
        <p:spPr>
          <a:xfrm>
            <a:off x="4743495" y="4229308"/>
            <a:ext cx="1943606" cy="300082"/>
          </a:xfrm>
          <a:prstGeom prst="rect">
            <a:avLst/>
          </a:prstGeom>
          <a:noFill/>
        </p:spPr>
        <p:txBody>
          <a:bodyPr wrap="square" rtlCol="0">
            <a:spAutoFit/>
          </a:bodyPr>
          <a:lstStyle/>
          <a:p>
            <a:pPr defTabSz="457200"/>
            <a:r>
              <a:rPr lang="en-US" sz="1350" dirty="0">
                <a:solidFill>
                  <a:prstClr val="black"/>
                </a:solidFill>
              </a:rPr>
              <a:t>Collaborative</a:t>
            </a:r>
          </a:p>
        </p:txBody>
      </p:sp>
      <p:sp>
        <p:nvSpPr>
          <p:cNvPr id="22" name="TextBox 21"/>
          <p:cNvSpPr txBox="1"/>
          <p:nvPr/>
        </p:nvSpPr>
        <p:spPr>
          <a:xfrm>
            <a:off x="4400505" y="4915287"/>
            <a:ext cx="2515255" cy="300082"/>
          </a:xfrm>
          <a:prstGeom prst="rect">
            <a:avLst/>
          </a:prstGeom>
          <a:noFill/>
        </p:spPr>
        <p:txBody>
          <a:bodyPr wrap="square" rtlCol="0">
            <a:spAutoFit/>
          </a:bodyPr>
          <a:lstStyle/>
          <a:p>
            <a:pPr algn="ctr" defTabSz="457200"/>
            <a:r>
              <a:rPr lang="en-US" sz="1350" dirty="0">
                <a:solidFill>
                  <a:prstClr val="black"/>
                </a:solidFill>
              </a:rPr>
              <a:t>Independent</a:t>
            </a:r>
          </a:p>
        </p:txBody>
      </p:sp>
    </p:spTree>
    <p:extLst>
      <p:ext uri="{BB962C8B-B14F-4D97-AF65-F5344CB8AC3E}">
        <p14:creationId xmlns:p14="http://schemas.microsoft.com/office/powerpoint/2010/main" val="21029986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dirty="0" smtClean="0"/>
              <a:t>Literacy “Look </a:t>
            </a:r>
            <a:r>
              <a:rPr lang="en-US" b="1" dirty="0" err="1" smtClean="0"/>
              <a:t>Fors</a:t>
            </a:r>
            <a:r>
              <a:rPr lang="en-US" b="1" dirty="0" smtClean="0"/>
              <a:t>”-Grades PreK-5</a:t>
            </a:r>
            <a:br>
              <a:rPr lang="en-US" b="1" dirty="0" smtClean="0"/>
            </a:br>
            <a:endParaRPr lang="en-US" b="1" dirty="0"/>
          </a:p>
        </p:txBody>
      </p:sp>
      <p:sp>
        <p:nvSpPr>
          <p:cNvPr id="6" name="Content Placeholder 5"/>
          <p:cNvSpPr>
            <a:spLocks noGrp="1"/>
          </p:cNvSpPr>
          <p:nvPr>
            <p:ph idx="1"/>
          </p:nvPr>
        </p:nvSpPr>
        <p:spPr>
          <a:xfrm>
            <a:off x="457200" y="1088572"/>
            <a:ext cx="8229600" cy="5037592"/>
          </a:xfrm>
        </p:spPr>
        <p:txBody>
          <a:bodyPr>
            <a:normAutofit fontScale="70000" lnSpcReduction="20000"/>
          </a:bodyPr>
          <a:lstStyle/>
          <a:p>
            <a:r>
              <a:rPr lang="en-US" dirty="0" smtClean="0"/>
              <a:t>Clear </a:t>
            </a:r>
            <a:r>
              <a:rPr lang="en-US" u="sng" dirty="0" smtClean="0"/>
              <a:t>objectives </a:t>
            </a:r>
          </a:p>
          <a:p>
            <a:pPr lvl="1"/>
            <a:r>
              <a:rPr lang="en-US" dirty="0" smtClean="0">
                <a:solidFill>
                  <a:schemeClr val="accent2">
                    <a:lumMod val="75000"/>
                  </a:schemeClr>
                </a:solidFill>
              </a:rPr>
              <a:t>For literacy </a:t>
            </a:r>
            <a:r>
              <a:rPr lang="en-US" i="1" dirty="0" smtClean="0">
                <a:solidFill>
                  <a:schemeClr val="accent2">
                    <a:lumMod val="75000"/>
                  </a:schemeClr>
                </a:solidFill>
              </a:rPr>
              <a:t>and</a:t>
            </a:r>
            <a:r>
              <a:rPr lang="en-US" dirty="0" smtClean="0">
                <a:solidFill>
                  <a:schemeClr val="accent2">
                    <a:lumMod val="75000"/>
                  </a:schemeClr>
                </a:solidFill>
              </a:rPr>
              <a:t> language learning</a:t>
            </a:r>
          </a:p>
          <a:p>
            <a:pPr lvl="1"/>
            <a:r>
              <a:rPr lang="en-US" dirty="0" smtClean="0">
                <a:solidFill>
                  <a:schemeClr val="accent2">
                    <a:lumMod val="75000"/>
                  </a:schemeClr>
                </a:solidFill>
              </a:rPr>
              <a:t>Thread throughout the block </a:t>
            </a:r>
          </a:p>
          <a:p>
            <a:r>
              <a:rPr lang="en-US" u="sng" dirty="0" smtClean="0"/>
              <a:t>Differentiated instruction </a:t>
            </a:r>
            <a:r>
              <a:rPr lang="en-US" dirty="0" smtClean="0"/>
              <a:t>in teacher-led small group</a:t>
            </a:r>
          </a:p>
          <a:p>
            <a:pPr lvl="1"/>
            <a:r>
              <a:rPr lang="en-US" dirty="0" smtClean="0">
                <a:solidFill>
                  <a:schemeClr val="accent2">
                    <a:lumMod val="75000"/>
                  </a:schemeClr>
                </a:solidFill>
              </a:rPr>
              <a:t>Flexible groups based on data</a:t>
            </a:r>
          </a:p>
          <a:p>
            <a:pPr lvl="1"/>
            <a:r>
              <a:rPr lang="en-US" dirty="0" smtClean="0">
                <a:solidFill>
                  <a:schemeClr val="accent2">
                    <a:lumMod val="75000"/>
                  </a:schemeClr>
                </a:solidFill>
              </a:rPr>
              <a:t>Guided reading or skills-focused lessons</a:t>
            </a:r>
          </a:p>
          <a:p>
            <a:pPr lvl="1"/>
            <a:r>
              <a:rPr lang="en-US" dirty="0" smtClean="0">
                <a:solidFill>
                  <a:schemeClr val="accent2">
                    <a:lumMod val="75000"/>
                  </a:schemeClr>
                </a:solidFill>
              </a:rPr>
              <a:t>Varied planning for different tasks for each group</a:t>
            </a:r>
          </a:p>
          <a:p>
            <a:r>
              <a:rPr lang="en-US" dirty="0"/>
              <a:t>Students working </a:t>
            </a:r>
            <a:r>
              <a:rPr lang="en-US" u="sng" dirty="0" smtClean="0"/>
              <a:t>COLLABORATIVELY in </a:t>
            </a:r>
            <a:r>
              <a:rPr lang="en-US" u="sng" dirty="0"/>
              <a:t>small groups</a:t>
            </a:r>
            <a:r>
              <a:rPr lang="en-US" dirty="0" smtClean="0"/>
              <a:t>, </a:t>
            </a:r>
            <a:r>
              <a:rPr lang="en-US" dirty="0"/>
              <a:t>not just </a:t>
            </a:r>
            <a:r>
              <a:rPr lang="en-US" dirty="0" smtClean="0"/>
              <a:t>side-by-side,</a:t>
            </a:r>
            <a:r>
              <a:rPr lang="en-US" dirty="0"/>
              <a:t> </a:t>
            </a:r>
            <a:r>
              <a:rPr lang="en-US" dirty="0" smtClean="0"/>
              <a:t>to assist each other and reach deeper, shared understanding of texts and tasks</a:t>
            </a:r>
          </a:p>
          <a:p>
            <a:r>
              <a:rPr lang="en-US" u="sng" dirty="0" smtClean="0"/>
              <a:t>Explicit teaching of decoding </a:t>
            </a:r>
            <a:r>
              <a:rPr lang="en-US" dirty="0" smtClean="0"/>
              <a:t>at least through the end of third grade</a:t>
            </a:r>
          </a:p>
          <a:p>
            <a:pPr lvl="1"/>
            <a:r>
              <a:rPr lang="en-US" dirty="0" smtClean="0">
                <a:solidFill>
                  <a:schemeClr val="accent2">
                    <a:lumMod val="75000"/>
                  </a:schemeClr>
                </a:solidFill>
              </a:rPr>
              <a:t>Phonemic warm up</a:t>
            </a:r>
          </a:p>
          <a:p>
            <a:pPr lvl="1"/>
            <a:r>
              <a:rPr lang="en-US" dirty="0" smtClean="0">
                <a:solidFill>
                  <a:schemeClr val="accent2">
                    <a:lumMod val="75000"/>
                  </a:schemeClr>
                </a:solidFill>
              </a:rPr>
              <a:t>Teach sound/spelling</a:t>
            </a:r>
          </a:p>
          <a:p>
            <a:pPr lvl="1"/>
            <a:r>
              <a:rPr lang="en-US" dirty="0" smtClean="0">
                <a:solidFill>
                  <a:schemeClr val="accent2">
                    <a:lumMod val="75000"/>
                  </a:schemeClr>
                </a:solidFill>
              </a:rPr>
              <a:t>Practice blending</a:t>
            </a:r>
          </a:p>
          <a:p>
            <a:pPr lvl="1"/>
            <a:r>
              <a:rPr lang="en-US" dirty="0" smtClean="0">
                <a:solidFill>
                  <a:schemeClr val="accent2">
                    <a:lumMod val="75000"/>
                  </a:schemeClr>
                </a:solidFill>
              </a:rPr>
              <a:t>Apply to decodable text</a:t>
            </a:r>
          </a:p>
        </p:txBody>
      </p:sp>
    </p:spTree>
    <p:extLst>
      <p:ext uri="{BB962C8B-B14F-4D97-AF65-F5344CB8AC3E}">
        <p14:creationId xmlns:p14="http://schemas.microsoft.com/office/powerpoint/2010/main" val="22745689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6423" y="-12744"/>
            <a:ext cx="8682446" cy="744263"/>
          </a:xfrm>
        </p:spPr>
        <p:txBody>
          <a:bodyPr>
            <a:noAutofit/>
          </a:bodyPr>
          <a:lstStyle/>
          <a:p>
            <a:r>
              <a:rPr lang="en-US" sz="3600" b="1" dirty="0"/>
              <a:t>More Literacy “Look </a:t>
            </a:r>
            <a:r>
              <a:rPr lang="en-US" sz="3600" b="1" dirty="0" err="1"/>
              <a:t>Fors</a:t>
            </a:r>
            <a:r>
              <a:rPr lang="en-US" sz="3600" b="1" dirty="0"/>
              <a:t>”- Grades PreK-5</a:t>
            </a:r>
          </a:p>
        </p:txBody>
      </p:sp>
      <p:sp>
        <p:nvSpPr>
          <p:cNvPr id="6" name="Content Placeholder 5"/>
          <p:cNvSpPr>
            <a:spLocks noGrp="1"/>
          </p:cNvSpPr>
          <p:nvPr>
            <p:ph idx="1"/>
          </p:nvPr>
        </p:nvSpPr>
        <p:spPr>
          <a:xfrm>
            <a:off x="330927" y="644435"/>
            <a:ext cx="8577942" cy="5577522"/>
          </a:xfrm>
        </p:spPr>
        <p:txBody>
          <a:bodyPr>
            <a:normAutofit fontScale="70000" lnSpcReduction="20000"/>
          </a:bodyPr>
          <a:lstStyle/>
          <a:p>
            <a:r>
              <a:rPr lang="en-US" dirty="0" smtClean="0"/>
              <a:t>Teacher directly and </a:t>
            </a:r>
            <a:r>
              <a:rPr lang="en-US" u="sng" dirty="0" smtClean="0"/>
              <a:t>explicitly modeling new skills </a:t>
            </a:r>
            <a:r>
              <a:rPr lang="en-US" dirty="0" smtClean="0"/>
              <a:t>and students practicing what he/she has done</a:t>
            </a:r>
          </a:p>
          <a:p>
            <a:r>
              <a:rPr lang="en-US" dirty="0" smtClean="0"/>
              <a:t>Student access to </a:t>
            </a:r>
            <a:r>
              <a:rPr lang="en-US" u="sng" dirty="0" smtClean="0"/>
              <a:t>quality text</a:t>
            </a:r>
          </a:p>
          <a:p>
            <a:pPr lvl="1"/>
            <a:r>
              <a:rPr lang="en-US" dirty="0" smtClean="0">
                <a:solidFill>
                  <a:schemeClr val="accent2">
                    <a:lumMod val="75000"/>
                  </a:schemeClr>
                </a:solidFill>
              </a:rPr>
              <a:t>Variety of fiction and nonfiction texts (</a:t>
            </a:r>
            <a:r>
              <a:rPr lang="en-US" dirty="0" smtClean="0">
                <a:solidFill>
                  <a:schemeClr val="accent2">
                    <a:lumMod val="75000"/>
                  </a:schemeClr>
                </a:solidFill>
                <a:hlinkClick r:id="rId3" action="ppaction://hlinksldjump"/>
              </a:rPr>
              <a:t>decodable, leveled, on-grade, and  stretch texts</a:t>
            </a:r>
            <a:r>
              <a:rPr lang="en-US" dirty="0" smtClean="0">
                <a:solidFill>
                  <a:schemeClr val="accent2">
                    <a:lumMod val="75000"/>
                  </a:schemeClr>
                </a:solidFill>
              </a:rPr>
              <a:t>)</a:t>
            </a:r>
          </a:p>
          <a:p>
            <a:pPr lvl="1"/>
            <a:r>
              <a:rPr lang="en-US" dirty="0" smtClean="0">
                <a:solidFill>
                  <a:schemeClr val="accent2">
                    <a:lumMod val="75000"/>
                  </a:schemeClr>
                </a:solidFill>
              </a:rPr>
              <a:t>Students engaged with text by tracking print,  highlighting, etc. while listening to a peer, teacher, or audio</a:t>
            </a:r>
          </a:p>
          <a:p>
            <a:pPr lvl="1"/>
            <a:r>
              <a:rPr lang="en-US" dirty="0" smtClean="0">
                <a:solidFill>
                  <a:schemeClr val="accent2">
                    <a:lumMod val="75000"/>
                  </a:schemeClr>
                </a:solidFill>
              </a:rPr>
              <a:t>Students actively involved by annotating, taking notes, or using sticky notes as developmentally appropriate</a:t>
            </a:r>
          </a:p>
          <a:p>
            <a:r>
              <a:rPr lang="en-US" u="sng" dirty="0" smtClean="0"/>
              <a:t>Purposeful vocabulary </a:t>
            </a:r>
            <a:r>
              <a:rPr lang="en-US" dirty="0" smtClean="0"/>
              <a:t>instruction</a:t>
            </a:r>
          </a:p>
          <a:p>
            <a:pPr lvl="1"/>
            <a:r>
              <a:rPr lang="en-US" dirty="0" smtClean="0">
                <a:solidFill>
                  <a:schemeClr val="accent2">
                    <a:lumMod val="75000"/>
                  </a:schemeClr>
                </a:solidFill>
              </a:rPr>
              <a:t>Careful word selection </a:t>
            </a:r>
          </a:p>
          <a:p>
            <a:pPr lvl="1"/>
            <a:r>
              <a:rPr lang="en-US" dirty="0" smtClean="0">
                <a:solidFill>
                  <a:schemeClr val="accent2">
                    <a:lumMod val="75000"/>
                  </a:schemeClr>
                </a:solidFill>
              </a:rPr>
              <a:t>Determine which words to teach directly  before reading </a:t>
            </a:r>
            <a:r>
              <a:rPr lang="en-US" sz="2600" dirty="0" smtClean="0">
                <a:solidFill>
                  <a:schemeClr val="accent2">
                    <a:lumMod val="75000"/>
                  </a:schemeClr>
                </a:solidFill>
              </a:rPr>
              <a:t>(fewer than you think, so as not to limit skill development/practice)</a:t>
            </a:r>
          </a:p>
          <a:p>
            <a:pPr lvl="1"/>
            <a:r>
              <a:rPr lang="en-US" dirty="0" smtClean="0">
                <a:solidFill>
                  <a:schemeClr val="accent2">
                    <a:lumMod val="75000"/>
                  </a:schemeClr>
                </a:solidFill>
              </a:rPr>
              <a:t>Determine which words to teach indirectly through engagement in text</a:t>
            </a:r>
          </a:p>
          <a:p>
            <a:pPr lvl="1"/>
            <a:r>
              <a:rPr lang="en-US" dirty="0" smtClean="0">
                <a:solidFill>
                  <a:schemeClr val="accent2">
                    <a:lumMod val="75000"/>
                  </a:schemeClr>
                </a:solidFill>
              </a:rPr>
              <a:t>Active learning </a:t>
            </a:r>
          </a:p>
          <a:p>
            <a:r>
              <a:rPr lang="en-US" dirty="0" smtClean="0"/>
              <a:t>Writing in response to reading during the reading block</a:t>
            </a:r>
          </a:p>
          <a:p>
            <a:r>
              <a:rPr lang="en-US" u="sng" dirty="0" smtClean="0"/>
              <a:t>Purposeful use of nonfiction text-</a:t>
            </a:r>
            <a:r>
              <a:rPr lang="en-US" dirty="0" smtClean="0"/>
              <a:t>-primarily to support literacy and language objectives, as opposed to teaching content area objectives</a:t>
            </a:r>
          </a:p>
          <a:p>
            <a:endParaRPr lang="en-US" dirty="0" smtClean="0"/>
          </a:p>
        </p:txBody>
      </p:sp>
    </p:spTree>
    <p:extLst>
      <p:ext uri="{BB962C8B-B14F-4D97-AF65-F5344CB8AC3E}">
        <p14:creationId xmlns:p14="http://schemas.microsoft.com/office/powerpoint/2010/main" val="198903625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6212" y="1080270"/>
            <a:ext cx="7093388" cy="4504864"/>
          </a:xfrm>
        </p:spPr>
        <p:txBody>
          <a:bodyPr/>
          <a:lstStyle/>
          <a:p>
            <a:r>
              <a:rPr lang="en-US" b="1" dirty="0" smtClean="0">
                <a:latin typeface="Cooper Black" pitchFamily="18" charset="0"/>
              </a:rPr>
              <a:t>Whole Group Instruction</a:t>
            </a:r>
            <a:endParaRPr lang="en-US" b="1" dirty="0">
              <a:latin typeface="Cooper Black" pitchFamily="18" charset="0"/>
            </a:endParaRPr>
          </a:p>
        </p:txBody>
      </p:sp>
    </p:spTree>
    <p:extLst>
      <p:ext uri="{BB962C8B-B14F-4D97-AF65-F5344CB8AC3E}">
        <p14:creationId xmlns:p14="http://schemas.microsoft.com/office/powerpoint/2010/main" val="1599325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0705"/>
          </a:xfrm>
        </p:spPr>
        <p:txBody>
          <a:bodyPr>
            <a:normAutofit/>
          </a:bodyPr>
          <a:lstStyle/>
          <a:p>
            <a:r>
              <a:rPr lang="en-US" sz="3600" b="1" dirty="0" smtClean="0"/>
              <a:t>K-3 </a:t>
            </a:r>
            <a:r>
              <a:rPr lang="en-US" sz="3600" b="1" dirty="0"/>
              <a:t>Block and Instructional Design</a:t>
            </a:r>
          </a:p>
        </p:txBody>
      </p:sp>
      <p:sp>
        <p:nvSpPr>
          <p:cNvPr id="5" name="Content Placeholder 4"/>
          <p:cNvSpPr>
            <a:spLocks noGrp="1"/>
          </p:cNvSpPr>
          <p:nvPr>
            <p:ph sz="half" idx="1"/>
          </p:nvPr>
        </p:nvSpPr>
        <p:spPr>
          <a:xfrm>
            <a:off x="457200" y="945108"/>
            <a:ext cx="4038600" cy="5181056"/>
          </a:xfrm>
        </p:spPr>
        <p:txBody>
          <a:bodyPr>
            <a:normAutofit/>
          </a:bodyPr>
          <a:lstStyle/>
          <a:p>
            <a:r>
              <a:rPr lang="en-US" dirty="0" smtClean="0"/>
              <a:t>Required time frame</a:t>
            </a:r>
          </a:p>
          <a:p>
            <a:pPr lvl="1"/>
            <a:r>
              <a:rPr lang="en-US" dirty="0" smtClean="0"/>
              <a:t>90 minutes Reading K-3</a:t>
            </a:r>
          </a:p>
          <a:p>
            <a:pPr lvl="1"/>
            <a:r>
              <a:rPr lang="en-US" dirty="0" smtClean="0"/>
              <a:t>30 minutes Writing K-3</a:t>
            </a:r>
          </a:p>
          <a:p>
            <a:r>
              <a:rPr lang="en-US" dirty="0" smtClean="0"/>
              <a:t>Grouping structures aligned to purpose</a:t>
            </a:r>
          </a:p>
          <a:p>
            <a:r>
              <a:rPr lang="en-US" dirty="0" smtClean="0"/>
              <a:t>Gradual release of responsibility: “</a:t>
            </a:r>
            <a:r>
              <a:rPr lang="en-US" dirty="0" smtClean="0">
                <a:solidFill>
                  <a:srgbClr val="FF0000"/>
                </a:solidFill>
              </a:rPr>
              <a:t>I do, we do, they do, you do</a:t>
            </a:r>
            <a:r>
              <a:rPr lang="en-US" dirty="0" smtClean="0"/>
              <a:t>”</a:t>
            </a:r>
          </a:p>
          <a:p>
            <a:r>
              <a:rPr lang="en-US" dirty="0" smtClean="0"/>
              <a:t>Students actively involved</a:t>
            </a:r>
            <a:endParaRPr lang="en-US" dirty="0"/>
          </a:p>
        </p:txBody>
      </p:sp>
      <p:graphicFrame>
        <p:nvGraphicFramePr>
          <p:cNvPr id="6" name="Content Placeholder 5" descr="Sample table with 3 columns, 4 rows"/>
          <p:cNvGraphicFramePr>
            <a:graphicFrameLocks noGrp="1"/>
          </p:cNvGraphicFramePr>
          <p:nvPr>
            <p:ph sz="half" idx="2"/>
            <p:extLst>
              <p:ext uri="{D42A27DB-BD31-4B8C-83A1-F6EECF244321}">
                <p14:modId xmlns:p14="http://schemas.microsoft.com/office/powerpoint/2010/main" val="1861973110"/>
              </p:ext>
            </p:extLst>
          </p:nvPr>
        </p:nvGraphicFramePr>
        <p:xfrm>
          <a:off x="4647966" y="945107"/>
          <a:ext cx="4038834" cy="5295725"/>
        </p:xfrm>
        <a:graphic>
          <a:graphicData uri="http://schemas.openxmlformats.org/drawingml/2006/table">
            <a:tbl>
              <a:tblPr firstRow="1" bandRow="1">
                <a:tableStyleId>{69012ECD-51FC-41F1-AA8D-1B2483CD663E}</a:tableStyleId>
              </a:tblPr>
              <a:tblGrid>
                <a:gridCol w="1346278"/>
                <a:gridCol w="1346278"/>
                <a:gridCol w="1346278"/>
              </a:tblGrid>
              <a:tr h="859233">
                <a:tc>
                  <a:txBody>
                    <a:bodyPr/>
                    <a:lstStyle/>
                    <a:p>
                      <a:endParaRPr lang="en-US" sz="1400" dirty="0"/>
                    </a:p>
                  </a:txBody>
                  <a:tcPr marL="47064" marR="47064" marT="34299" marB="34299" anchor="ctr"/>
                </a:tc>
                <a:tc>
                  <a:txBody>
                    <a:bodyPr/>
                    <a:lstStyle/>
                    <a:p>
                      <a:pPr algn="ctr"/>
                      <a:r>
                        <a:rPr lang="en-US" sz="1400" dirty="0" smtClean="0"/>
                        <a:t>Reading</a:t>
                      </a:r>
                      <a:endParaRPr lang="en-US" sz="1400" dirty="0"/>
                    </a:p>
                  </a:txBody>
                  <a:tcPr marL="47064" marR="47064" marT="34299" marB="34299" anchor="ctr"/>
                </a:tc>
                <a:tc>
                  <a:txBody>
                    <a:bodyPr/>
                    <a:lstStyle/>
                    <a:p>
                      <a:pPr algn="ctr"/>
                      <a:r>
                        <a:rPr lang="en-US" sz="1400" dirty="0" smtClean="0"/>
                        <a:t>ELA/Writing</a:t>
                      </a:r>
                      <a:endParaRPr lang="en-US" sz="1400" dirty="0"/>
                    </a:p>
                  </a:txBody>
                  <a:tcPr marL="47064" marR="47064" marT="34299" marB="34299" anchor="ctr"/>
                </a:tc>
              </a:tr>
              <a:tr h="573098">
                <a:tc gridSpan="3">
                  <a:txBody>
                    <a:bodyPr/>
                    <a:lstStyle/>
                    <a:p>
                      <a:r>
                        <a:rPr lang="en-US" sz="1400" dirty="0" smtClean="0"/>
                        <a:t>Core (Grade-Level</a:t>
                      </a:r>
                      <a:r>
                        <a:rPr lang="en-US" sz="1400" baseline="0" dirty="0" smtClean="0"/>
                        <a:t> Instruction for All Students)</a:t>
                      </a:r>
                      <a:endParaRPr lang="en-US" sz="1400" dirty="0"/>
                    </a:p>
                  </a:txBody>
                  <a:tcPr marL="47064" marR="47064" marT="34299" marB="34299" anchor="ctr"/>
                </a:tc>
                <a:tc hMerge="1">
                  <a:txBody>
                    <a:bodyPr/>
                    <a:lstStyle/>
                    <a:p>
                      <a:pPr algn="ctr"/>
                      <a:endParaRPr lang="en-US" dirty="0"/>
                    </a:p>
                  </a:txBody>
                  <a:tcPr anchor="ctr"/>
                </a:tc>
                <a:tc hMerge="1">
                  <a:txBody>
                    <a:bodyPr/>
                    <a:lstStyle/>
                    <a:p>
                      <a:pPr algn="ctr"/>
                      <a:endParaRPr lang="en-US" dirty="0"/>
                    </a:p>
                  </a:txBody>
                  <a:tcPr anchor="ctr"/>
                </a:tc>
              </a:tr>
              <a:tr h="1258168">
                <a:tc>
                  <a:txBody>
                    <a:bodyPr/>
                    <a:lstStyle/>
                    <a:p>
                      <a:r>
                        <a:rPr lang="en-US" sz="1400" dirty="0" smtClean="0"/>
                        <a:t>Whole Group</a:t>
                      </a:r>
                    </a:p>
                    <a:p>
                      <a:r>
                        <a:rPr lang="en-US" sz="1400" dirty="0" smtClean="0"/>
                        <a:t>20-25</a:t>
                      </a:r>
                      <a:r>
                        <a:rPr lang="en-US" sz="1400" baseline="0" dirty="0" smtClean="0"/>
                        <a:t> minutes</a:t>
                      </a:r>
                      <a:endParaRPr lang="en-US" sz="1400" dirty="0"/>
                    </a:p>
                  </a:txBody>
                  <a:tcPr marL="47064" marR="47064" marT="34299" marB="34299" anchor="ct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500" dirty="0" smtClean="0"/>
                        <a:t>Explicit instruction on reading skills and strategies; collaborative reading of text</a:t>
                      </a:r>
                    </a:p>
                  </a:txBody>
                  <a:tcPr marL="47064" marR="47064" marT="34299" marB="34299" anchor="ct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500" dirty="0" smtClean="0"/>
                        <a:t>Modeled and shared writing; modeling</a:t>
                      </a:r>
                      <a:r>
                        <a:rPr lang="en-US" sz="1500" baseline="0" dirty="0" smtClean="0"/>
                        <a:t> writing skills</a:t>
                      </a:r>
                      <a:endParaRPr lang="en-US" sz="1500" dirty="0" smtClean="0"/>
                    </a:p>
                  </a:txBody>
                  <a:tcPr marL="47064" marR="47064" marT="34299" marB="34299" anchor="ctr"/>
                </a:tc>
              </a:tr>
              <a:tr h="1020777">
                <a:tc>
                  <a:txBody>
                    <a:bodyPr/>
                    <a:lstStyle/>
                    <a:p>
                      <a:r>
                        <a:rPr lang="en-US" sz="1400" dirty="0" smtClean="0"/>
                        <a:t>Small Group</a:t>
                      </a:r>
                    </a:p>
                    <a:p>
                      <a:r>
                        <a:rPr lang="en-US" sz="1400" dirty="0" smtClean="0"/>
                        <a:t>60 minutes</a:t>
                      </a:r>
                      <a:endParaRPr lang="en-US" sz="1400" dirty="0"/>
                    </a:p>
                  </a:txBody>
                  <a:tcPr marL="47064" marR="47064" marT="34299" marB="34299" anchor="ctr"/>
                </a:tc>
                <a:tc>
                  <a:txBody>
                    <a:bodyPr/>
                    <a:lstStyle/>
                    <a:p>
                      <a:pPr algn="ctr"/>
                      <a:r>
                        <a:rPr lang="en-US" sz="1500" dirty="0" smtClean="0"/>
                        <a:t>Homogeneous and heterogeneous</a:t>
                      </a:r>
                      <a:r>
                        <a:rPr lang="en-US" sz="1500" baseline="0" dirty="0" smtClean="0"/>
                        <a:t> groupings; practice and apply skills</a:t>
                      </a:r>
                      <a:endParaRPr lang="en-US" sz="1500" dirty="0"/>
                    </a:p>
                  </a:txBody>
                  <a:tcPr marL="47064" marR="47064" marT="34299" marB="34299" anchor="ctr"/>
                </a:tc>
                <a:tc>
                  <a:txBody>
                    <a:bodyPr/>
                    <a:lstStyle/>
                    <a:p>
                      <a:pPr algn="ctr"/>
                      <a:r>
                        <a:rPr lang="en-US" sz="1500" dirty="0" smtClean="0"/>
                        <a:t>Independent</a:t>
                      </a:r>
                      <a:r>
                        <a:rPr lang="en-US" sz="1500" baseline="0" dirty="0" smtClean="0"/>
                        <a:t> and group writing; practice and apply skills</a:t>
                      </a:r>
                      <a:endParaRPr lang="en-US" sz="1500" dirty="0"/>
                    </a:p>
                  </a:txBody>
                  <a:tcPr marL="47064" marR="47064" marT="34299" marB="34299" anchor="ctr"/>
                </a:tc>
              </a:tr>
              <a:tr h="951765">
                <a:tc>
                  <a:txBody>
                    <a:bodyPr/>
                    <a:lstStyle/>
                    <a:p>
                      <a:r>
                        <a:rPr lang="en-US" sz="1400" dirty="0" smtClean="0"/>
                        <a:t>Whole Group</a:t>
                      </a:r>
                    </a:p>
                    <a:p>
                      <a:r>
                        <a:rPr lang="en-US" sz="1400" dirty="0" smtClean="0"/>
                        <a:t>5-10 minutes</a:t>
                      </a:r>
                      <a:endParaRPr lang="en-US" sz="1400" dirty="0"/>
                    </a:p>
                  </a:txBody>
                  <a:tcPr marL="47064" marR="47064" marT="34299" marB="34299" anchor="ctr"/>
                </a:tc>
                <a:tc>
                  <a:txBody>
                    <a:bodyPr/>
                    <a:lstStyle/>
                    <a:p>
                      <a:pPr algn="ctr"/>
                      <a:r>
                        <a:rPr lang="en-US" sz="1500" dirty="0" smtClean="0"/>
                        <a:t>Closure</a:t>
                      </a:r>
                      <a:r>
                        <a:rPr lang="en-US" sz="1500" baseline="0" dirty="0" smtClean="0"/>
                        <a:t> and assessment</a:t>
                      </a:r>
                      <a:endParaRPr lang="en-US" sz="1500" dirty="0"/>
                    </a:p>
                  </a:txBody>
                  <a:tcPr marL="47064" marR="47064" marT="34299" marB="34299" anchor="ctr"/>
                </a:tc>
                <a:tc>
                  <a:txBody>
                    <a:bodyPr/>
                    <a:lstStyle/>
                    <a:p>
                      <a:pPr algn="ctr"/>
                      <a:r>
                        <a:rPr lang="en-US" sz="1500" dirty="0" smtClean="0"/>
                        <a:t>Closure,</a:t>
                      </a:r>
                      <a:r>
                        <a:rPr lang="en-US" sz="1500" baseline="0" dirty="0" smtClean="0"/>
                        <a:t> assessment, sharing of student work</a:t>
                      </a:r>
                      <a:endParaRPr lang="en-US" sz="1500" dirty="0"/>
                    </a:p>
                  </a:txBody>
                  <a:tcPr marL="47064" marR="47064" marT="34299" marB="34299" anchor="ctr"/>
                </a:tc>
              </a:tr>
            </a:tbl>
          </a:graphicData>
        </a:graphic>
      </p:graphicFrame>
    </p:spTree>
    <p:extLst>
      <p:ext uri="{BB962C8B-B14F-4D97-AF65-F5344CB8AC3E}">
        <p14:creationId xmlns:p14="http://schemas.microsoft.com/office/powerpoint/2010/main" val="32570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947"/>
            <a:ext cx="7620000" cy="628814"/>
          </a:xfrm>
        </p:spPr>
        <p:txBody>
          <a:bodyPr>
            <a:normAutofit/>
          </a:bodyPr>
          <a:lstStyle/>
          <a:p>
            <a:r>
              <a:rPr lang="en-US" sz="3200" b="1" dirty="0" smtClean="0"/>
              <a:t>Grades 4-5 </a:t>
            </a:r>
            <a:r>
              <a:rPr lang="en-US" sz="3200" b="1" dirty="0"/>
              <a:t>Block and Instructional Design</a:t>
            </a:r>
          </a:p>
        </p:txBody>
      </p:sp>
      <p:sp>
        <p:nvSpPr>
          <p:cNvPr id="5" name="Content Placeholder 4"/>
          <p:cNvSpPr>
            <a:spLocks noGrp="1"/>
          </p:cNvSpPr>
          <p:nvPr>
            <p:ph sz="half" idx="1"/>
          </p:nvPr>
        </p:nvSpPr>
        <p:spPr>
          <a:xfrm>
            <a:off x="227468" y="1451615"/>
            <a:ext cx="3258399" cy="4000483"/>
          </a:xfrm>
        </p:spPr>
        <p:txBody>
          <a:bodyPr>
            <a:normAutofit fontScale="85000" lnSpcReduction="10000"/>
          </a:bodyPr>
          <a:lstStyle/>
          <a:p>
            <a:r>
              <a:rPr lang="en-US" dirty="0" smtClean="0"/>
              <a:t>Required time frame</a:t>
            </a:r>
          </a:p>
          <a:p>
            <a:pPr lvl="1"/>
            <a:r>
              <a:rPr lang="en-US" dirty="0" smtClean="0"/>
              <a:t>90 minutes Reading</a:t>
            </a:r>
          </a:p>
          <a:p>
            <a:pPr lvl="1"/>
            <a:r>
              <a:rPr lang="en-US" dirty="0" smtClean="0"/>
              <a:t>30 minutes Writing</a:t>
            </a:r>
          </a:p>
          <a:p>
            <a:r>
              <a:rPr lang="en-US" dirty="0" smtClean="0"/>
              <a:t>Grouping structures aligned to purpose</a:t>
            </a:r>
          </a:p>
          <a:p>
            <a:r>
              <a:rPr lang="en-US" dirty="0" smtClean="0"/>
              <a:t>Gradual release of responsibility: </a:t>
            </a:r>
            <a:r>
              <a:rPr lang="en-US" b="1" dirty="0" smtClean="0">
                <a:solidFill>
                  <a:srgbClr val="FF0000"/>
                </a:solidFill>
              </a:rPr>
              <a:t>“I do, we do, they do, you do”</a:t>
            </a:r>
          </a:p>
          <a:p>
            <a:r>
              <a:rPr lang="en-US" dirty="0" smtClean="0"/>
              <a:t>Students actively involved</a:t>
            </a:r>
            <a:endParaRPr lang="en-US" dirty="0"/>
          </a:p>
        </p:txBody>
      </p:sp>
      <p:graphicFrame>
        <p:nvGraphicFramePr>
          <p:cNvPr id="6" name="Content Placeholder 5" descr="Sample table with 3 columns, 4 rows"/>
          <p:cNvGraphicFramePr>
            <a:graphicFrameLocks noGrp="1"/>
          </p:cNvGraphicFramePr>
          <p:nvPr>
            <p:ph sz="half" idx="2"/>
            <p:extLst>
              <p:ext uri="{D42A27DB-BD31-4B8C-83A1-F6EECF244321}">
                <p14:modId xmlns:p14="http://schemas.microsoft.com/office/powerpoint/2010/main" val="2743177715"/>
              </p:ext>
            </p:extLst>
          </p:nvPr>
        </p:nvGraphicFramePr>
        <p:xfrm>
          <a:off x="3485865" y="1104034"/>
          <a:ext cx="5378216" cy="4521774"/>
        </p:xfrm>
        <a:graphic>
          <a:graphicData uri="http://schemas.openxmlformats.org/drawingml/2006/table">
            <a:tbl>
              <a:tblPr firstRow="1" bandRow="1">
                <a:tableStyleId>{69012ECD-51FC-41F1-AA8D-1B2483CD663E}</a:tableStyleId>
              </a:tblPr>
              <a:tblGrid>
                <a:gridCol w="1619247"/>
                <a:gridCol w="1966230"/>
                <a:gridCol w="1792739"/>
              </a:tblGrid>
              <a:tr h="482170">
                <a:tc>
                  <a:txBody>
                    <a:bodyPr/>
                    <a:lstStyle/>
                    <a:p>
                      <a:endParaRPr lang="en-US" sz="1400" dirty="0"/>
                    </a:p>
                  </a:txBody>
                  <a:tcPr marL="68598" marR="68598" marT="34299" marB="34299" anchor="ctr"/>
                </a:tc>
                <a:tc>
                  <a:txBody>
                    <a:bodyPr/>
                    <a:lstStyle/>
                    <a:p>
                      <a:pPr algn="ctr"/>
                      <a:r>
                        <a:rPr lang="en-US" sz="1400" dirty="0" smtClean="0"/>
                        <a:t>Reading</a:t>
                      </a:r>
                      <a:endParaRPr lang="en-US" sz="1400" dirty="0"/>
                    </a:p>
                  </a:txBody>
                  <a:tcPr marL="68598" marR="68598" marT="34299" marB="34299" anchor="ctr"/>
                </a:tc>
                <a:tc>
                  <a:txBody>
                    <a:bodyPr/>
                    <a:lstStyle/>
                    <a:p>
                      <a:pPr algn="ctr"/>
                      <a:r>
                        <a:rPr lang="en-US" sz="1400" dirty="0" smtClean="0"/>
                        <a:t>ELA/Writing</a:t>
                      </a:r>
                      <a:endParaRPr lang="en-US" sz="1400" dirty="0"/>
                    </a:p>
                  </a:txBody>
                  <a:tcPr marL="68598" marR="68598" marT="34299" marB="34299" anchor="ctr"/>
                </a:tc>
              </a:tr>
              <a:tr h="610467">
                <a:tc gridSpan="3">
                  <a:txBody>
                    <a:bodyPr/>
                    <a:lstStyle/>
                    <a:p>
                      <a:r>
                        <a:rPr lang="en-US" sz="1400" dirty="0" smtClean="0"/>
                        <a:t>Core Reading Instruction (Grade-Level</a:t>
                      </a:r>
                      <a:r>
                        <a:rPr lang="en-US" sz="1400" baseline="0" dirty="0" smtClean="0"/>
                        <a:t> Instruction for All Students)</a:t>
                      </a:r>
                      <a:endParaRPr lang="en-US" sz="1400" dirty="0"/>
                    </a:p>
                  </a:txBody>
                  <a:tcPr marL="68598" marR="68598" marT="34299" marB="34299" anchor="ctr"/>
                </a:tc>
                <a:tc hMerge="1">
                  <a:txBody>
                    <a:bodyPr/>
                    <a:lstStyle/>
                    <a:p>
                      <a:endParaRPr lang="en-US"/>
                    </a:p>
                  </a:txBody>
                  <a:tcPr/>
                </a:tc>
                <a:tc hMerge="1">
                  <a:txBody>
                    <a:bodyPr/>
                    <a:lstStyle/>
                    <a:p>
                      <a:pPr algn="ctr"/>
                      <a:endParaRPr lang="en-US" dirty="0"/>
                    </a:p>
                  </a:txBody>
                  <a:tcPr anchor="ctr"/>
                </a:tc>
              </a:tr>
              <a:tr h="1085663">
                <a:tc>
                  <a:txBody>
                    <a:bodyPr/>
                    <a:lstStyle/>
                    <a:p>
                      <a:r>
                        <a:rPr lang="en-US" sz="1400" b="0" dirty="0" smtClean="0">
                          <a:solidFill>
                            <a:schemeClr val="tx1"/>
                          </a:solidFill>
                        </a:rPr>
                        <a:t>Whole Group</a:t>
                      </a:r>
                    </a:p>
                    <a:p>
                      <a:r>
                        <a:rPr lang="en-US" sz="1400" b="0" dirty="0" smtClean="0">
                          <a:solidFill>
                            <a:schemeClr val="tx1"/>
                          </a:solidFill>
                        </a:rPr>
                        <a:t>20-25 minutes</a:t>
                      </a:r>
                      <a:endParaRPr lang="en-US" sz="1400" b="0" dirty="0">
                        <a:solidFill>
                          <a:schemeClr val="tx1"/>
                        </a:solidFill>
                      </a:endParaRPr>
                    </a:p>
                  </a:txBody>
                  <a:tcPr marL="68598" marR="68598" marT="34299" marB="34299" anchor="ct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500" dirty="0" smtClean="0"/>
                        <a:t>Explicit instruction on skills and strategies; collaborative reading of text</a:t>
                      </a:r>
                    </a:p>
                  </a:txBody>
                  <a:tcPr marL="68598" marR="68598" marT="34299" marB="34299" anchor="ct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500" dirty="0" smtClean="0"/>
                        <a:t>Explicit instruction on skills</a:t>
                      </a:r>
                      <a:r>
                        <a:rPr lang="en-US" sz="1500" baseline="0" dirty="0" smtClean="0"/>
                        <a:t> and strategies; sharing exemplars</a:t>
                      </a:r>
                      <a:endParaRPr lang="en-US" sz="1500" dirty="0" smtClean="0"/>
                    </a:p>
                  </a:txBody>
                  <a:tcPr marL="68598" marR="68598" marT="34299" marB="34299" anchor="ctr"/>
                </a:tc>
              </a:tr>
              <a:tr h="1085663">
                <a:tc>
                  <a:txBody>
                    <a:bodyPr/>
                    <a:lstStyle/>
                    <a:p>
                      <a:r>
                        <a:rPr lang="en-US" sz="1400" dirty="0" smtClean="0"/>
                        <a:t>Small Group</a:t>
                      </a:r>
                    </a:p>
                    <a:p>
                      <a:r>
                        <a:rPr lang="en-US" sz="1400" dirty="0" smtClean="0"/>
                        <a:t>60 minutes</a:t>
                      </a:r>
                      <a:endParaRPr lang="en-US" sz="1400" dirty="0"/>
                    </a:p>
                  </a:txBody>
                  <a:tcPr marL="68598" marR="68598" marT="34299" marB="34299" anchor="ctr"/>
                </a:tc>
                <a:tc>
                  <a:txBody>
                    <a:bodyPr/>
                    <a:lstStyle/>
                    <a:p>
                      <a:pPr algn="ctr"/>
                      <a:r>
                        <a:rPr lang="en-US" sz="1500" dirty="0" smtClean="0"/>
                        <a:t>Homogeneous and heterogeneous</a:t>
                      </a:r>
                      <a:r>
                        <a:rPr lang="en-US" sz="1500" baseline="0" dirty="0" smtClean="0"/>
                        <a:t> groupings; practice and apply skills</a:t>
                      </a:r>
                      <a:endParaRPr lang="en-US" sz="1500" dirty="0"/>
                    </a:p>
                  </a:txBody>
                  <a:tcPr marL="68598" marR="68598" marT="34299" marB="34299" anchor="ctr"/>
                </a:tc>
                <a:tc>
                  <a:txBody>
                    <a:bodyPr/>
                    <a:lstStyle/>
                    <a:p>
                      <a:pPr algn="ctr"/>
                      <a:r>
                        <a:rPr lang="en-US" sz="1500" dirty="0" smtClean="0"/>
                        <a:t>Engagement in the writing process; practice</a:t>
                      </a:r>
                      <a:r>
                        <a:rPr lang="en-US" sz="1500" baseline="0" dirty="0" smtClean="0"/>
                        <a:t> and apply skills</a:t>
                      </a:r>
                      <a:endParaRPr lang="en-US" sz="1500" dirty="0"/>
                    </a:p>
                  </a:txBody>
                  <a:tcPr marL="68598" marR="68598" marT="34299" marB="34299" anchor="ctr"/>
                </a:tc>
              </a:tr>
              <a:tr h="1257811">
                <a:tc>
                  <a:txBody>
                    <a:bodyPr/>
                    <a:lstStyle/>
                    <a:p>
                      <a:r>
                        <a:rPr lang="en-US" sz="1400" dirty="0" smtClean="0"/>
                        <a:t>Whole Group</a:t>
                      </a:r>
                    </a:p>
                    <a:p>
                      <a:r>
                        <a:rPr lang="en-US" sz="1400" dirty="0" smtClean="0"/>
                        <a:t>5-10 minutes</a:t>
                      </a:r>
                      <a:endParaRPr lang="en-US" sz="1400" dirty="0"/>
                    </a:p>
                  </a:txBody>
                  <a:tcPr marL="68598" marR="68598" marT="34299" marB="34299" anchor="ctr"/>
                </a:tc>
                <a:tc>
                  <a:txBody>
                    <a:bodyPr/>
                    <a:lstStyle/>
                    <a:p>
                      <a:pPr algn="ctr"/>
                      <a:r>
                        <a:rPr lang="en-US" sz="1500" dirty="0" smtClean="0"/>
                        <a:t>Closure</a:t>
                      </a:r>
                      <a:r>
                        <a:rPr lang="en-US" sz="1500" baseline="0" dirty="0" smtClean="0"/>
                        <a:t> and assessment</a:t>
                      </a:r>
                      <a:endParaRPr lang="en-US" sz="1500" dirty="0"/>
                    </a:p>
                  </a:txBody>
                  <a:tcPr marL="68598" marR="68598" marT="34299" marB="34299" anchor="ctr"/>
                </a:tc>
                <a:tc>
                  <a:txBody>
                    <a:bodyPr/>
                    <a:lstStyle/>
                    <a:p>
                      <a:pPr algn="ctr"/>
                      <a:r>
                        <a:rPr lang="en-US" sz="1500" dirty="0" smtClean="0"/>
                        <a:t>Closure,</a:t>
                      </a:r>
                      <a:r>
                        <a:rPr lang="en-US" sz="1500" baseline="0" dirty="0" smtClean="0"/>
                        <a:t> assessment, sharing of student work</a:t>
                      </a:r>
                      <a:endParaRPr lang="en-US" sz="1500" dirty="0"/>
                    </a:p>
                  </a:txBody>
                  <a:tcPr marL="68598" marR="68598" marT="34299" marB="34299" anchor="ctr"/>
                </a:tc>
              </a:tr>
            </a:tbl>
          </a:graphicData>
        </a:graphic>
      </p:graphicFrame>
    </p:spTree>
    <p:extLst>
      <p:ext uri="{BB962C8B-B14F-4D97-AF65-F5344CB8AC3E}">
        <p14:creationId xmlns:p14="http://schemas.microsoft.com/office/powerpoint/2010/main" val="16001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926" y="3762893"/>
            <a:ext cx="8469464" cy="1200329"/>
          </a:xfrm>
          <a:prstGeom prst="rect">
            <a:avLst/>
          </a:prstGeom>
        </p:spPr>
        <p:txBody>
          <a:bodyPr wrap="square">
            <a:spAutoFit/>
          </a:bodyPr>
          <a:lstStyle/>
          <a:p>
            <a:pPr marL="457200" indent="-457200" defTabSz="4572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Explicit instruction on reading skills and strategies; collaborative reading of text</a:t>
            </a:r>
          </a:p>
          <a:p>
            <a:pPr marL="457200" indent="-457200" defTabSz="4572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Modeled and shared writing; modeling writing skills</a:t>
            </a:r>
          </a:p>
        </p:txBody>
      </p:sp>
      <p:sp>
        <p:nvSpPr>
          <p:cNvPr id="3" name="Title 2"/>
          <p:cNvSpPr>
            <a:spLocks noGrp="1"/>
          </p:cNvSpPr>
          <p:nvPr>
            <p:ph type="title"/>
          </p:nvPr>
        </p:nvSpPr>
        <p:spPr>
          <a:xfrm>
            <a:off x="275573" y="833612"/>
            <a:ext cx="8730641" cy="1143000"/>
          </a:xfrm>
        </p:spPr>
        <p:txBody>
          <a:bodyPr>
            <a:noAutofit/>
          </a:bodyPr>
          <a:lstStyle/>
          <a:p>
            <a:pPr algn="l"/>
            <a:r>
              <a:rPr lang="en-US" sz="2400" dirty="0" smtClean="0">
                <a:latin typeface="Arial" panose="020B0604020202020204" pitchFamily="34" charset="0"/>
                <a:cs typeface="Arial" panose="020B0604020202020204" pitchFamily="34" charset="0"/>
              </a:rPr>
              <a:t>Whole Group instruction </a:t>
            </a:r>
            <a:r>
              <a:rPr lang="en-US" sz="2400" dirty="0">
                <a:latin typeface="Arial" panose="020B0604020202020204" pitchFamily="34" charset="0"/>
                <a:cs typeface="Arial" panose="020B0604020202020204" pitchFamily="34" charset="0"/>
              </a:rPr>
              <a:t>is when teachers present a lesson to the whole class with </a:t>
            </a:r>
            <a:r>
              <a:rPr lang="en-US" sz="2400" dirty="0" smtClean="0">
                <a:latin typeface="Arial" panose="020B0604020202020204" pitchFamily="34" charset="0"/>
                <a:cs typeface="Arial" panose="020B0604020202020204" pitchFamily="34" charset="0"/>
              </a:rPr>
              <a:t>some </a:t>
            </a:r>
            <a:r>
              <a:rPr lang="en-US" sz="2400" dirty="0">
                <a:latin typeface="Arial" panose="020B0604020202020204" pitchFamily="34" charset="0"/>
                <a:cs typeface="Arial" panose="020B0604020202020204" pitchFamily="34" charset="0"/>
              </a:rPr>
              <a:t>differentiation </a:t>
            </a:r>
            <a:r>
              <a:rPr lang="en-US" sz="2400" dirty="0" smtClean="0">
                <a:latin typeface="Arial" panose="020B0604020202020204" pitchFamily="34" charset="0"/>
                <a:cs typeface="Arial" panose="020B0604020202020204" pitchFamily="34" charset="0"/>
              </a:rPr>
              <a:t>in content.  </a:t>
            </a:r>
            <a:endParaRPr lang="en-US" sz="2400" b="1" dirty="0">
              <a:latin typeface="Arial" panose="020B0604020202020204" pitchFamily="34" charset="0"/>
              <a:cs typeface="Arial" panose="020B0604020202020204" pitchFamily="34" charset="0"/>
            </a:endParaRPr>
          </a:p>
        </p:txBody>
      </p:sp>
      <p:sp>
        <p:nvSpPr>
          <p:cNvPr id="2" name="Rectangle 1"/>
          <p:cNvSpPr/>
          <p:nvPr/>
        </p:nvSpPr>
        <p:spPr>
          <a:xfrm>
            <a:off x="515437" y="178640"/>
            <a:ext cx="8229600" cy="707886"/>
          </a:xfrm>
          <a:prstGeom prst="rect">
            <a:avLst/>
          </a:prstGeom>
        </p:spPr>
        <p:txBody>
          <a:bodyPr wrap="square">
            <a:spAutoFit/>
          </a:bodyPr>
          <a:lstStyle/>
          <a:p>
            <a:pPr algn="ctr" defTabSz="457200"/>
            <a:r>
              <a:rPr lang="en-US" sz="4000" b="1" dirty="0">
                <a:solidFill>
                  <a:prstClr val="black"/>
                </a:solidFill>
              </a:rPr>
              <a:t>What is Whole Group Instruction?</a:t>
            </a:r>
            <a:endParaRPr lang="en-US" sz="1600" dirty="0">
              <a:solidFill>
                <a:prstClr val="black"/>
              </a:solidFill>
            </a:endParaRPr>
          </a:p>
        </p:txBody>
      </p:sp>
      <p:sp>
        <p:nvSpPr>
          <p:cNvPr id="5" name="Rectangle 4"/>
          <p:cNvSpPr/>
          <p:nvPr/>
        </p:nvSpPr>
        <p:spPr>
          <a:xfrm>
            <a:off x="274778" y="1823901"/>
            <a:ext cx="8635761" cy="1938992"/>
          </a:xfrm>
          <a:prstGeom prst="rect">
            <a:avLst/>
          </a:prstGeom>
        </p:spPr>
        <p:txBody>
          <a:bodyPr wrap="square">
            <a:spAutoFit/>
          </a:bodyPr>
          <a:lstStyle/>
          <a:p>
            <a:pPr defTabSz="457200"/>
            <a:r>
              <a:rPr lang="en-US" sz="2400" dirty="0">
                <a:solidFill>
                  <a:prstClr val="black"/>
                </a:solidFill>
                <a:latin typeface="Arial" panose="020B0604020202020204" pitchFamily="34" charset="0"/>
                <a:cs typeface="Arial" panose="020B0604020202020204" pitchFamily="34" charset="0"/>
              </a:rPr>
              <a:t>The purpose of whole class instruction is that all students are presented with a series of learning tasks to allow them to acquire and/or practice their learning. The pace of instruction is such that all students can master it.  Learning is assessed as students master skills.  </a:t>
            </a:r>
            <a:r>
              <a:rPr lang="en-US" sz="2400" dirty="0">
                <a:solidFill>
                  <a:srgbClr val="FF6600"/>
                </a:solidFill>
                <a:latin typeface="Arial" panose="020B0604020202020204" pitchFamily="34" charset="0"/>
                <a:cs typeface="Arial" panose="020B0604020202020204" pitchFamily="34" charset="0"/>
              </a:rPr>
              <a:t>(Tier 1 Teaching)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38664" y="4963222"/>
            <a:ext cx="2201926"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2624" y="4963222"/>
            <a:ext cx="21431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15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Whole Group Instruction</a:t>
            </a:r>
            <a:endParaRPr lang="en-US" b="1" dirty="0"/>
          </a:p>
        </p:txBody>
      </p:sp>
      <p:sp>
        <p:nvSpPr>
          <p:cNvPr id="3" name="Content Placeholder 2"/>
          <p:cNvSpPr>
            <a:spLocks noGrp="1"/>
          </p:cNvSpPr>
          <p:nvPr>
            <p:ph idx="1"/>
          </p:nvPr>
        </p:nvSpPr>
        <p:spPr/>
        <p:txBody>
          <a:bodyPr/>
          <a:lstStyle/>
          <a:p>
            <a:r>
              <a:rPr lang="en-US" b="1" dirty="0" smtClean="0"/>
              <a:t>IS NOT:</a:t>
            </a:r>
          </a:p>
          <a:p>
            <a:pPr lvl="1">
              <a:buFont typeface="Courier New" panose="02070309020205020404" pitchFamily="49" charset="0"/>
              <a:buChar char="o"/>
            </a:pPr>
            <a:r>
              <a:rPr lang="en-US" dirty="0" smtClean="0"/>
              <a:t>The entire 90 minute reading block</a:t>
            </a:r>
          </a:p>
          <a:p>
            <a:pPr lvl="1">
              <a:buFont typeface="Courier New" panose="02070309020205020404" pitchFamily="49" charset="0"/>
              <a:buChar char="o"/>
            </a:pPr>
            <a:r>
              <a:rPr lang="en-US" dirty="0" smtClean="0"/>
              <a:t>Parallel independent work with the teacher supervising</a:t>
            </a:r>
          </a:p>
          <a:p>
            <a:pPr lvl="1">
              <a:buFont typeface="Courier New" panose="02070309020205020404" pitchFamily="49" charset="0"/>
              <a:buChar char="o"/>
            </a:pPr>
            <a:r>
              <a:rPr lang="en-US" dirty="0" smtClean="0"/>
              <a:t>Round robin or popcorn reading</a:t>
            </a:r>
          </a:p>
          <a:p>
            <a:pPr lvl="1">
              <a:buFont typeface="Courier New" panose="02070309020205020404" pitchFamily="49" charset="0"/>
              <a:buChar char="o"/>
            </a:pPr>
            <a:r>
              <a:rPr lang="en-US" dirty="0" smtClean="0"/>
              <a:t>Assessing all day (Friday)</a:t>
            </a:r>
          </a:p>
          <a:p>
            <a:endParaRPr lang="en-US" dirty="0" smtClean="0"/>
          </a:p>
          <a:p>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471" y="3124200"/>
            <a:ext cx="2911929" cy="2804812"/>
          </a:xfrm>
          <a:prstGeom prst="rect">
            <a:avLst/>
          </a:prstGeom>
        </p:spPr>
      </p:pic>
    </p:spTree>
    <p:extLst>
      <p:ext uri="{BB962C8B-B14F-4D97-AF65-F5344CB8AC3E}">
        <p14:creationId xmlns:p14="http://schemas.microsoft.com/office/powerpoint/2010/main" val="1625327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Whole Group Content</a:t>
            </a:r>
            <a:endParaRPr lang="en-US" b="1" dirty="0"/>
          </a:p>
        </p:txBody>
      </p:sp>
      <p:sp>
        <p:nvSpPr>
          <p:cNvPr id="3" name="Content Placeholder 2"/>
          <p:cNvSpPr>
            <a:spLocks noGrp="1"/>
          </p:cNvSpPr>
          <p:nvPr>
            <p:ph idx="1"/>
          </p:nvPr>
        </p:nvSpPr>
        <p:spPr/>
        <p:txBody>
          <a:bodyPr/>
          <a:lstStyle/>
          <a:p>
            <a:r>
              <a:rPr lang="en-US" dirty="0" smtClean="0"/>
              <a:t>Grade level concepts, skills, and vocabulary</a:t>
            </a:r>
          </a:p>
          <a:p>
            <a:r>
              <a:rPr lang="en-US" dirty="0" smtClean="0"/>
              <a:t>Appropriately complex text</a:t>
            </a:r>
          </a:p>
          <a:p>
            <a:r>
              <a:rPr lang="en-US" dirty="0" smtClean="0"/>
              <a:t>Aligned with the Tennessee Department of Education’s ELA College and Career Ready (CCR) Curriculum Standards </a:t>
            </a:r>
            <a:endParaRPr lang="en-US" dirty="0"/>
          </a:p>
        </p:txBody>
      </p:sp>
    </p:spTree>
    <p:extLst>
      <p:ext uri="{BB962C8B-B14F-4D97-AF65-F5344CB8AC3E}">
        <p14:creationId xmlns:p14="http://schemas.microsoft.com/office/powerpoint/2010/main" val="268180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Norms</a:t>
            </a:r>
            <a:endParaRPr lang="en-US" b="1" dirty="0"/>
          </a:p>
        </p:txBody>
      </p:sp>
      <p:sp>
        <p:nvSpPr>
          <p:cNvPr id="3" name="Content Placeholder 2"/>
          <p:cNvSpPr>
            <a:spLocks noGrp="1"/>
          </p:cNvSpPr>
          <p:nvPr>
            <p:ph idx="1"/>
          </p:nvPr>
        </p:nvSpPr>
        <p:spPr/>
        <p:txBody>
          <a:bodyPr/>
          <a:lstStyle/>
          <a:p>
            <a:r>
              <a:rPr lang="en-US" dirty="0" smtClean="0"/>
              <a:t>Be present and engaged.</a:t>
            </a:r>
          </a:p>
          <a:p>
            <a:r>
              <a:rPr lang="en-US" dirty="0" smtClean="0"/>
              <a:t>Be respectful of differences in perspective while challenging each other productively and respectively.</a:t>
            </a:r>
          </a:p>
          <a:p>
            <a:r>
              <a:rPr lang="en-US" dirty="0" smtClean="0"/>
              <a:t>Monitor “air time.”</a:t>
            </a:r>
          </a:p>
          <a:p>
            <a:r>
              <a:rPr lang="en-US" dirty="0" smtClean="0"/>
              <a:t>Make the most of the time we have.</a:t>
            </a:r>
          </a:p>
          <a:p>
            <a:r>
              <a:rPr lang="en-US" dirty="0" smtClean="0"/>
              <a:t>Stay focused on students.</a:t>
            </a:r>
            <a:endParaRPr lang="en-US" dirty="0"/>
          </a:p>
        </p:txBody>
      </p:sp>
    </p:spTree>
    <p:extLst>
      <p:ext uri="{BB962C8B-B14F-4D97-AF65-F5344CB8AC3E}">
        <p14:creationId xmlns:p14="http://schemas.microsoft.com/office/powerpoint/2010/main" val="95489251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Grouping Configuration</a:t>
            </a:r>
            <a:endParaRPr lang="en-US" b="1" dirty="0"/>
          </a:p>
        </p:txBody>
      </p:sp>
      <p:sp>
        <p:nvSpPr>
          <p:cNvPr id="3" name="Content Placeholder 2"/>
          <p:cNvSpPr>
            <a:spLocks noGrp="1"/>
          </p:cNvSpPr>
          <p:nvPr>
            <p:ph idx="1"/>
          </p:nvPr>
        </p:nvSpPr>
        <p:spPr/>
        <p:txBody>
          <a:bodyPr/>
          <a:lstStyle/>
          <a:p>
            <a:r>
              <a:rPr lang="en-US" dirty="0" smtClean="0"/>
              <a:t>Heterogeneous</a:t>
            </a:r>
          </a:p>
          <a:p>
            <a:r>
              <a:rPr lang="en-US" u="sng" dirty="0" smtClean="0"/>
              <a:t>ALL</a:t>
            </a:r>
            <a:r>
              <a:rPr lang="en-US" dirty="0" smtClean="0"/>
              <a:t> students</a:t>
            </a:r>
          </a:p>
          <a:p>
            <a:pPr lvl="1"/>
            <a:r>
              <a:rPr lang="en-US" dirty="0" smtClean="0"/>
              <a:t>Second language learners (ESL)</a:t>
            </a:r>
          </a:p>
          <a:p>
            <a:pPr lvl="1"/>
            <a:r>
              <a:rPr lang="en-US" dirty="0" smtClean="0"/>
              <a:t>Students with disabilities</a:t>
            </a:r>
          </a:p>
          <a:p>
            <a:pPr lvl="1"/>
            <a:r>
              <a:rPr lang="en-US" dirty="0" smtClean="0"/>
              <a:t>Gifted students</a:t>
            </a:r>
          </a:p>
          <a:p>
            <a:pPr lvl="1"/>
            <a:r>
              <a:rPr lang="en-US" dirty="0" smtClean="0"/>
              <a:t>Proficient readers and writers</a:t>
            </a:r>
          </a:p>
          <a:p>
            <a:pPr lvl="1"/>
            <a:r>
              <a:rPr lang="en-US" dirty="0" smtClean="0"/>
              <a:t>Students needing intervention and/or additional support in reading and writing</a:t>
            </a:r>
          </a:p>
          <a:p>
            <a:pPr lvl="1"/>
            <a:endParaRPr lang="en-US" dirty="0"/>
          </a:p>
        </p:txBody>
      </p:sp>
    </p:spTree>
    <p:extLst>
      <p:ext uri="{BB962C8B-B14F-4D97-AF65-F5344CB8AC3E}">
        <p14:creationId xmlns:p14="http://schemas.microsoft.com/office/powerpoint/2010/main" val="2509468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Allocated Time</a:t>
            </a:r>
            <a:endParaRPr lang="en-US" b="1" dirty="0"/>
          </a:p>
        </p:txBody>
      </p:sp>
      <p:sp>
        <p:nvSpPr>
          <p:cNvPr id="3" name="Content Placeholder 2"/>
          <p:cNvSpPr>
            <a:spLocks noGrp="1"/>
          </p:cNvSpPr>
          <p:nvPr>
            <p:ph idx="1"/>
          </p:nvPr>
        </p:nvSpPr>
        <p:spPr/>
        <p:txBody>
          <a:bodyPr/>
          <a:lstStyle/>
          <a:p>
            <a:r>
              <a:rPr lang="en-US" dirty="0" smtClean="0"/>
              <a:t>Approximately 30 minutes</a:t>
            </a:r>
          </a:p>
          <a:p>
            <a:r>
              <a:rPr lang="en-US" dirty="0" smtClean="0"/>
              <a:t>Roughly 1/3 of the designated reading time</a:t>
            </a:r>
          </a:p>
          <a:p>
            <a:r>
              <a:rPr lang="en-US" dirty="0" smtClean="0"/>
              <a:t>Can be broken into one or more segments</a:t>
            </a:r>
          </a:p>
          <a:p>
            <a:r>
              <a:rPr lang="en-US" dirty="0" smtClean="0"/>
              <a:t>Use a </a:t>
            </a:r>
            <a:r>
              <a:rPr lang="en-US" u="sng" dirty="0" smtClean="0"/>
              <a:t>small amount </a:t>
            </a:r>
            <a:r>
              <a:rPr lang="en-US" dirty="0" smtClean="0"/>
              <a:t>of time for </a:t>
            </a:r>
            <a:r>
              <a:rPr lang="en-US" u="sng" dirty="0" smtClean="0"/>
              <a:t>closure</a:t>
            </a:r>
            <a:r>
              <a:rPr lang="en-US" dirty="0" smtClean="0"/>
              <a:t> at the conclusion of each lesson</a:t>
            </a:r>
            <a:endParaRPr lang="en-US" dirty="0"/>
          </a:p>
        </p:txBody>
      </p:sp>
    </p:spTree>
    <p:extLst>
      <p:ext uri="{BB962C8B-B14F-4D97-AF65-F5344CB8AC3E}">
        <p14:creationId xmlns:p14="http://schemas.microsoft.com/office/powerpoint/2010/main" val="1343120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Instructional Routines for </a:t>
            </a:r>
            <a:br>
              <a:rPr lang="en-US" b="1" dirty="0" smtClean="0"/>
            </a:br>
            <a:r>
              <a:rPr lang="en-US" b="1" dirty="0" smtClean="0"/>
              <a:t>Whole Group</a:t>
            </a:r>
            <a:endParaRPr lang="en-US" b="1" dirty="0"/>
          </a:p>
        </p:txBody>
      </p:sp>
      <p:sp>
        <p:nvSpPr>
          <p:cNvPr id="3" name="Content Placeholder 2"/>
          <p:cNvSpPr>
            <a:spLocks noGrp="1"/>
          </p:cNvSpPr>
          <p:nvPr>
            <p:ph idx="1"/>
          </p:nvPr>
        </p:nvSpPr>
        <p:spPr/>
        <p:txBody>
          <a:bodyPr>
            <a:normAutofit/>
          </a:bodyPr>
          <a:lstStyle/>
          <a:p>
            <a:r>
              <a:rPr lang="en-US" sz="2400" dirty="0" smtClean="0"/>
              <a:t>Systematic and explicit instruction</a:t>
            </a:r>
          </a:p>
          <a:p>
            <a:r>
              <a:rPr lang="en-US" sz="2400" dirty="0" smtClean="0"/>
              <a:t>Teacher states goal, purpose, and expectations</a:t>
            </a:r>
          </a:p>
          <a:p>
            <a:r>
              <a:rPr lang="en-US" sz="2400" dirty="0" smtClean="0"/>
              <a:t>Uses multiple teaching modalities</a:t>
            </a:r>
          </a:p>
          <a:p>
            <a:r>
              <a:rPr lang="en-US" sz="2400" dirty="0" smtClean="0"/>
              <a:t>Follows the </a:t>
            </a:r>
            <a:r>
              <a:rPr lang="en-US" sz="2400" b="1" u="sng" dirty="0" smtClean="0"/>
              <a:t>“I do, we do” </a:t>
            </a:r>
            <a:r>
              <a:rPr lang="en-US" sz="2400" dirty="0" smtClean="0"/>
              <a:t>of Gradual Release:</a:t>
            </a:r>
          </a:p>
          <a:p>
            <a:pPr lvl="1"/>
            <a:r>
              <a:rPr lang="en-US" sz="2000" b="1" dirty="0" smtClean="0"/>
              <a:t>“I do”</a:t>
            </a:r>
            <a:r>
              <a:rPr lang="en-US" sz="2000" dirty="0" smtClean="0"/>
              <a:t>= Teacher models explicitly teaching/explains 					    content/skills</a:t>
            </a:r>
          </a:p>
          <a:p>
            <a:pPr lvl="1"/>
            <a:r>
              <a:rPr lang="en-US" sz="2000" dirty="0" smtClean="0"/>
              <a:t>“</a:t>
            </a:r>
            <a:r>
              <a:rPr lang="en-US" sz="2000" b="1" dirty="0" smtClean="0"/>
              <a:t>We do</a:t>
            </a:r>
            <a:r>
              <a:rPr lang="en-US" sz="2000" dirty="0" smtClean="0"/>
              <a:t>”= Teacher and students practice together</a:t>
            </a:r>
          </a:p>
          <a:p>
            <a:r>
              <a:rPr lang="en-US" sz="2400" dirty="0" smtClean="0"/>
              <a:t>Checks for understanding and re-teaches as needed</a:t>
            </a:r>
          </a:p>
          <a:p>
            <a:r>
              <a:rPr lang="en-US" sz="2400" dirty="0" smtClean="0"/>
              <a:t>Varies response modalities (visual, verbal, tactile/kinesthetic)</a:t>
            </a:r>
          </a:p>
          <a:p>
            <a:r>
              <a:rPr lang="en-US" sz="2400" dirty="0" smtClean="0"/>
              <a:t>Students practice and apply skills in authentic tasks</a:t>
            </a:r>
            <a:endParaRPr lang="en-US" sz="2400" dirty="0"/>
          </a:p>
        </p:txBody>
      </p:sp>
    </p:spTree>
    <p:extLst>
      <p:ext uri="{BB962C8B-B14F-4D97-AF65-F5344CB8AC3E}">
        <p14:creationId xmlns:p14="http://schemas.microsoft.com/office/powerpoint/2010/main" val="440902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a:t>
            </a:r>
            <a:r>
              <a:rPr lang="en-US" b="1" dirty="0" err="1" smtClean="0"/>
              <a:t>Minilessons</a:t>
            </a:r>
            <a:endParaRPr lang="en-US" b="1" dirty="0"/>
          </a:p>
        </p:txBody>
      </p:sp>
      <p:sp>
        <p:nvSpPr>
          <p:cNvPr id="3" name="Content Placeholder 2"/>
          <p:cNvSpPr>
            <a:spLocks noGrp="1"/>
          </p:cNvSpPr>
          <p:nvPr>
            <p:ph idx="1"/>
          </p:nvPr>
        </p:nvSpPr>
        <p:spPr/>
        <p:txBody>
          <a:bodyPr>
            <a:normAutofit/>
          </a:bodyPr>
          <a:lstStyle/>
          <a:p>
            <a:r>
              <a:rPr lang="en-US" u="sng" dirty="0" smtClean="0"/>
              <a:t>Focused instruction </a:t>
            </a:r>
            <a:r>
              <a:rPr lang="en-US" dirty="0" smtClean="0"/>
              <a:t>on a specific topic or skill</a:t>
            </a:r>
          </a:p>
          <a:p>
            <a:r>
              <a:rPr lang="en-US" b="1" dirty="0" smtClean="0"/>
              <a:t>Goal: </a:t>
            </a:r>
            <a:r>
              <a:rPr lang="en-US" dirty="0" smtClean="0"/>
              <a:t>Internalize strategies and become independent readers and thinkers</a:t>
            </a:r>
          </a:p>
          <a:p>
            <a:r>
              <a:rPr lang="en-US" b="1" dirty="0" smtClean="0"/>
              <a:t>Topics:</a:t>
            </a:r>
          </a:p>
          <a:p>
            <a:pPr lvl="1"/>
            <a:r>
              <a:rPr lang="en-US" dirty="0" smtClean="0"/>
              <a:t>Phonics/Word Study</a:t>
            </a:r>
          </a:p>
          <a:p>
            <a:pPr lvl="1"/>
            <a:r>
              <a:rPr lang="en-US" dirty="0" smtClean="0"/>
              <a:t>Comprehension</a:t>
            </a:r>
          </a:p>
          <a:p>
            <a:pPr lvl="1"/>
            <a:r>
              <a:rPr lang="en-US" dirty="0" smtClean="0"/>
              <a:t>Vocabulary</a:t>
            </a:r>
          </a:p>
          <a:p>
            <a:pPr lvl="1"/>
            <a:r>
              <a:rPr lang="en-US" dirty="0" smtClean="0"/>
              <a:t>Fluency</a:t>
            </a:r>
          </a:p>
          <a:p>
            <a:pPr lvl="1"/>
            <a:endParaRPr lang="en-US" dirty="0" smtClean="0"/>
          </a:p>
        </p:txBody>
      </p:sp>
    </p:spTree>
    <p:extLst>
      <p:ext uri="{BB962C8B-B14F-4D97-AF65-F5344CB8AC3E}">
        <p14:creationId xmlns:p14="http://schemas.microsoft.com/office/powerpoint/2010/main" val="1295234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4915"/>
          </a:xfrm>
        </p:spPr>
        <p:txBody>
          <a:bodyPr>
            <a:normAutofit fontScale="90000"/>
          </a:bodyPr>
          <a:lstStyle/>
          <a:p>
            <a:r>
              <a:rPr lang="en-US" sz="4000" b="1" dirty="0" smtClean="0">
                <a:solidFill>
                  <a:srgbClr val="000000"/>
                </a:solidFill>
              </a:rPr>
              <a:t>  Why </a:t>
            </a:r>
            <a:r>
              <a:rPr lang="en-US" sz="4000" b="1" dirty="0" smtClean="0"/>
              <a:t>should we use </a:t>
            </a:r>
            <a:r>
              <a:rPr lang="en-US" sz="4000" b="1" dirty="0" err="1" smtClean="0"/>
              <a:t>minilessons</a:t>
            </a:r>
            <a:r>
              <a:rPr lang="en-US" sz="4000" b="1" dirty="0" smtClean="0"/>
              <a:t> in whole group instruction?</a:t>
            </a:r>
            <a:endParaRPr lang="en-US" sz="4000" b="1" dirty="0"/>
          </a:p>
        </p:txBody>
      </p:sp>
      <p:sp>
        <p:nvSpPr>
          <p:cNvPr id="3" name="Content Placeholder 2"/>
          <p:cNvSpPr>
            <a:spLocks noGrp="1"/>
          </p:cNvSpPr>
          <p:nvPr>
            <p:ph idx="1"/>
          </p:nvPr>
        </p:nvSpPr>
        <p:spPr>
          <a:xfrm>
            <a:off x="457200" y="1451590"/>
            <a:ext cx="8229600" cy="4525963"/>
          </a:xfrm>
        </p:spPr>
        <p:txBody>
          <a:bodyPr>
            <a:normAutofit/>
          </a:bodyPr>
          <a:lstStyle/>
          <a:p>
            <a:r>
              <a:rPr lang="en-US" dirty="0" smtClean="0"/>
              <a:t>Teachers can introduce new concepts or skills to all students</a:t>
            </a:r>
          </a:p>
          <a:p>
            <a:r>
              <a:rPr lang="en-US" dirty="0" smtClean="0"/>
              <a:t>Teachers will use explicit instruction to focus students’ attention on key concepts and skills</a:t>
            </a:r>
          </a:p>
          <a:p>
            <a:r>
              <a:rPr lang="en-US" dirty="0" smtClean="0"/>
              <a:t>Students will be introduced to concepts and skills that they will investigate more thoroughly during small group instruction</a:t>
            </a:r>
          </a:p>
          <a:p>
            <a:endParaRPr lang="en-US" dirty="0" smtClean="0"/>
          </a:p>
          <a:p>
            <a:endParaRPr lang="en-US" dirty="0"/>
          </a:p>
        </p:txBody>
      </p:sp>
    </p:spTree>
    <p:extLst>
      <p:ext uri="{BB962C8B-B14F-4D97-AF65-F5344CB8AC3E}">
        <p14:creationId xmlns:p14="http://schemas.microsoft.com/office/powerpoint/2010/main" val="3297517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4915"/>
          </a:xfrm>
        </p:spPr>
        <p:txBody>
          <a:bodyPr>
            <a:noAutofit/>
          </a:bodyPr>
          <a:lstStyle/>
          <a:p>
            <a:r>
              <a:rPr lang="en-US" sz="3200" b="1" dirty="0" smtClean="0"/>
              <a:t>  </a:t>
            </a:r>
            <a:r>
              <a:rPr lang="en-US" sz="3200" b="1" dirty="0" smtClean="0">
                <a:solidFill>
                  <a:srgbClr val="000000"/>
                </a:solidFill>
              </a:rPr>
              <a:t>Why should </a:t>
            </a:r>
            <a:r>
              <a:rPr lang="en-US" sz="3200" b="1" dirty="0" smtClean="0"/>
              <a:t>we focus on reading foundational skills in whole group instruction?</a:t>
            </a:r>
            <a:endParaRPr lang="en-US" sz="3200" b="1" dirty="0"/>
          </a:p>
        </p:txBody>
      </p:sp>
      <p:sp>
        <p:nvSpPr>
          <p:cNvPr id="3" name="Content Placeholder 2"/>
          <p:cNvSpPr>
            <a:spLocks noGrp="1"/>
          </p:cNvSpPr>
          <p:nvPr>
            <p:ph idx="1"/>
          </p:nvPr>
        </p:nvSpPr>
        <p:spPr>
          <a:xfrm>
            <a:off x="457200" y="1451590"/>
            <a:ext cx="8229600" cy="4525963"/>
          </a:xfrm>
        </p:spPr>
        <p:txBody>
          <a:bodyPr>
            <a:normAutofit/>
          </a:bodyPr>
          <a:lstStyle/>
          <a:p>
            <a:r>
              <a:rPr lang="en-US" dirty="0" smtClean="0"/>
              <a:t>Teachers can explicitly model sound production, segmentation, and blending (phonemic awareness)</a:t>
            </a:r>
          </a:p>
          <a:p>
            <a:r>
              <a:rPr lang="en-US" dirty="0" smtClean="0"/>
              <a:t>Teachers can explicitly model letter-sound correspondence (phonics)</a:t>
            </a:r>
          </a:p>
          <a:p>
            <a:r>
              <a:rPr lang="en-US" dirty="0" smtClean="0"/>
              <a:t>Students can repeat after the teacher, thus setting up a solid foundation for decoding </a:t>
            </a:r>
            <a:r>
              <a:rPr lang="en-US" smtClean="0"/>
              <a:t>and fluency</a:t>
            </a:r>
            <a:endParaRPr lang="en-US" dirty="0" smtClean="0"/>
          </a:p>
          <a:p>
            <a:endParaRPr lang="en-US" dirty="0" smtClean="0"/>
          </a:p>
          <a:p>
            <a:endParaRPr lang="en-US" dirty="0"/>
          </a:p>
        </p:txBody>
      </p:sp>
    </p:spTree>
    <p:extLst>
      <p:ext uri="{BB962C8B-B14F-4D97-AF65-F5344CB8AC3E}">
        <p14:creationId xmlns:p14="http://schemas.microsoft.com/office/powerpoint/2010/main" val="1459684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54915"/>
          </a:xfrm>
        </p:spPr>
        <p:txBody>
          <a:bodyPr>
            <a:normAutofit fontScale="90000"/>
          </a:bodyPr>
          <a:lstStyle/>
          <a:p>
            <a:r>
              <a:rPr lang="en-US" sz="4000" b="1" dirty="0" smtClean="0"/>
              <a:t> </a:t>
            </a:r>
            <a:r>
              <a:rPr lang="en-US" sz="4000" b="1" dirty="0" smtClean="0">
                <a:solidFill>
                  <a:srgbClr val="000000"/>
                </a:solidFill>
              </a:rPr>
              <a:t> </a:t>
            </a:r>
            <a:r>
              <a:rPr lang="en-US" sz="3600" b="1" dirty="0" smtClean="0">
                <a:solidFill>
                  <a:srgbClr val="000000"/>
                </a:solidFill>
              </a:rPr>
              <a:t>Why </a:t>
            </a:r>
            <a:r>
              <a:rPr lang="en-US" sz="3600" b="1" dirty="0" smtClean="0"/>
              <a:t>should we engage students in </a:t>
            </a:r>
            <a:r>
              <a:rPr lang="en-US" sz="3600" b="1" u="sng" dirty="0" smtClean="0"/>
              <a:t>interactive read </a:t>
            </a:r>
            <a:r>
              <a:rPr lang="en-US" sz="3600" b="1" u="sng" dirty="0" err="1" smtClean="0"/>
              <a:t>alouds</a:t>
            </a:r>
            <a:r>
              <a:rPr lang="en-US" sz="3600" b="1" u="sng" dirty="0" smtClean="0"/>
              <a:t> and shared readings?</a:t>
            </a:r>
            <a:endParaRPr lang="en-US" sz="3600" b="1" dirty="0"/>
          </a:p>
        </p:txBody>
      </p:sp>
      <p:sp>
        <p:nvSpPr>
          <p:cNvPr id="3" name="Content Placeholder 2"/>
          <p:cNvSpPr>
            <a:spLocks noGrp="1"/>
          </p:cNvSpPr>
          <p:nvPr>
            <p:ph idx="1"/>
          </p:nvPr>
        </p:nvSpPr>
        <p:spPr>
          <a:xfrm>
            <a:off x="457200" y="1451590"/>
            <a:ext cx="8229600" cy="4525963"/>
          </a:xfrm>
        </p:spPr>
        <p:txBody>
          <a:bodyPr>
            <a:normAutofit/>
          </a:bodyPr>
          <a:lstStyle/>
          <a:p>
            <a:r>
              <a:rPr lang="en-US" dirty="0" smtClean="0"/>
              <a:t>Teachers can model fluent reading</a:t>
            </a:r>
          </a:p>
          <a:p>
            <a:r>
              <a:rPr lang="en-US" dirty="0" smtClean="0"/>
              <a:t>Teachers can build on students’ knowledge of vocabulary</a:t>
            </a:r>
          </a:p>
          <a:p>
            <a:r>
              <a:rPr lang="en-US" dirty="0" smtClean="0"/>
              <a:t>Teachers can ask questions that move students to higher levels of understanding</a:t>
            </a:r>
          </a:p>
          <a:p>
            <a:r>
              <a:rPr lang="en-US" dirty="0" smtClean="0"/>
              <a:t>Students can read along during a shared reading in a risk-free environment</a:t>
            </a:r>
          </a:p>
          <a:p>
            <a:endParaRPr lang="en-US" dirty="0" smtClean="0"/>
          </a:p>
          <a:p>
            <a:endParaRPr lang="en-US" dirty="0"/>
          </a:p>
        </p:txBody>
      </p:sp>
    </p:spTree>
    <p:extLst>
      <p:ext uri="{BB962C8B-B14F-4D97-AF65-F5344CB8AC3E}">
        <p14:creationId xmlns:p14="http://schemas.microsoft.com/office/powerpoint/2010/main" val="64002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Minilesson</a:t>
            </a:r>
            <a:r>
              <a:rPr lang="en-US" dirty="0" smtClean="0"/>
              <a:t>—Whole Group</a:t>
            </a:r>
            <a:endParaRPr lang="en-US" dirty="0"/>
          </a:p>
        </p:txBody>
      </p:sp>
      <p:sp>
        <p:nvSpPr>
          <p:cNvPr id="3" name="Content Placeholder 2"/>
          <p:cNvSpPr>
            <a:spLocks noGrp="1"/>
          </p:cNvSpPr>
          <p:nvPr>
            <p:ph idx="1"/>
          </p:nvPr>
        </p:nvSpPr>
        <p:spPr/>
        <p:txBody>
          <a:bodyPr/>
          <a:lstStyle/>
          <a:p>
            <a:r>
              <a:rPr lang="en-US" dirty="0" smtClean="0"/>
              <a:t>Whole group activity can take place</a:t>
            </a:r>
            <a:endParaRPr lang="en-US" dirty="0"/>
          </a:p>
        </p:txBody>
      </p:sp>
    </p:spTree>
    <p:extLst>
      <p:ext uri="{BB962C8B-B14F-4D97-AF65-F5344CB8AC3E}">
        <p14:creationId xmlns:p14="http://schemas.microsoft.com/office/powerpoint/2010/main" val="2616982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941" y="476383"/>
            <a:ext cx="8519833" cy="923330"/>
          </a:xfrm>
          <a:prstGeom prst="rect">
            <a:avLst/>
          </a:prstGeom>
          <a:noFill/>
        </p:spPr>
        <p:txBody>
          <a:bodyPr wrap="none" lIns="91440" tIns="45720" rIns="91440" bIns="45720">
            <a:spAutoFit/>
          </a:bodyPr>
          <a:lstStyle/>
          <a:p>
            <a:pPr algn="ctr" defTabSz="457200"/>
            <a:r>
              <a:rPr lang="en-US" sz="5400" b="1" cap="all" dirty="0">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rPr>
              <a:t>Small Group Instruction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79320" y="1550474"/>
            <a:ext cx="5524164" cy="414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23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0705"/>
          </a:xfrm>
        </p:spPr>
        <p:txBody>
          <a:bodyPr>
            <a:normAutofit/>
          </a:bodyPr>
          <a:lstStyle/>
          <a:p>
            <a:r>
              <a:rPr lang="en-US" sz="3600" b="1" dirty="0" smtClean="0"/>
              <a:t>PreK-5 </a:t>
            </a:r>
            <a:r>
              <a:rPr lang="en-US" sz="3600" b="1" dirty="0"/>
              <a:t>Block and Instructional Design</a:t>
            </a:r>
          </a:p>
        </p:txBody>
      </p:sp>
      <p:sp>
        <p:nvSpPr>
          <p:cNvPr id="5" name="Content Placeholder 4"/>
          <p:cNvSpPr>
            <a:spLocks noGrp="1"/>
          </p:cNvSpPr>
          <p:nvPr>
            <p:ph sz="half" idx="1"/>
          </p:nvPr>
        </p:nvSpPr>
        <p:spPr>
          <a:xfrm>
            <a:off x="457200" y="945108"/>
            <a:ext cx="4038600" cy="5181056"/>
          </a:xfrm>
        </p:spPr>
        <p:txBody>
          <a:bodyPr>
            <a:normAutofit/>
          </a:bodyPr>
          <a:lstStyle/>
          <a:p>
            <a:r>
              <a:rPr lang="en-US" dirty="0" smtClean="0"/>
              <a:t>Required time frame</a:t>
            </a:r>
          </a:p>
          <a:p>
            <a:pPr lvl="1"/>
            <a:r>
              <a:rPr lang="en-US" dirty="0" smtClean="0"/>
              <a:t>50 minutes Reading </a:t>
            </a:r>
            <a:r>
              <a:rPr lang="en-US" dirty="0" err="1" smtClean="0"/>
              <a:t>PreK</a:t>
            </a:r>
            <a:endParaRPr lang="en-US" dirty="0" smtClean="0"/>
          </a:p>
          <a:p>
            <a:pPr lvl="1"/>
            <a:r>
              <a:rPr lang="en-US" dirty="0" smtClean="0"/>
              <a:t>90 minutes Reading K-3</a:t>
            </a:r>
          </a:p>
          <a:p>
            <a:pPr lvl="1"/>
            <a:r>
              <a:rPr lang="en-US" dirty="0" smtClean="0"/>
              <a:t>30 minutes Writing K-3</a:t>
            </a:r>
          </a:p>
          <a:p>
            <a:r>
              <a:rPr lang="en-US" dirty="0" smtClean="0"/>
              <a:t>Grouping structures aligned to purpose</a:t>
            </a:r>
          </a:p>
          <a:p>
            <a:r>
              <a:rPr lang="en-US" dirty="0" smtClean="0"/>
              <a:t>Gradual release of responsibility: “I do, we do, they do, you do”</a:t>
            </a:r>
          </a:p>
          <a:p>
            <a:r>
              <a:rPr lang="en-US" dirty="0" smtClean="0"/>
              <a:t>Students actively involved</a:t>
            </a:r>
            <a:endParaRPr lang="en-US" dirty="0"/>
          </a:p>
        </p:txBody>
      </p:sp>
      <p:graphicFrame>
        <p:nvGraphicFramePr>
          <p:cNvPr id="6" name="Content Placeholder 5" descr="Sample table with 3 columns, 4 rows"/>
          <p:cNvGraphicFramePr>
            <a:graphicFrameLocks noGrp="1"/>
          </p:cNvGraphicFramePr>
          <p:nvPr>
            <p:ph sz="half" idx="2"/>
            <p:extLst>
              <p:ext uri="{D42A27DB-BD31-4B8C-83A1-F6EECF244321}">
                <p14:modId xmlns:p14="http://schemas.microsoft.com/office/powerpoint/2010/main" val="1053871102"/>
              </p:ext>
            </p:extLst>
          </p:nvPr>
        </p:nvGraphicFramePr>
        <p:xfrm>
          <a:off x="4647966" y="945107"/>
          <a:ext cx="4038834" cy="5295725"/>
        </p:xfrm>
        <a:graphic>
          <a:graphicData uri="http://schemas.openxmlformats.org/drawingml/2006/table">
            <a:tbl>
              <a:tblPr firstRow="1" bandRow="1">
                <a:tableStyleId>{69012ECD-51FC-41F1-AA8D-1B2483CD663E}</a:tableStyleId>
              </a:tblPr>
              <a:tblGrid>
                <a:gridCol w="1346278"/>
                <a:gridCol w="1346278"/>
                <a:gridCol w="1346278"/>
              </a:tblGrid>
              <a:tr h="859233">
                <a:tc>
                  <a:txBody>
                    <a:bodyPr/>
                    <a:lstStyle/>
                    <a:p>
                      <a:endParaRPr lang="en-US" sz="1400" dirty="0"/>
                    </a:p>
                  </a:txBody>
                  <a:tcPr marL="47064" marR="47064" marT="34299" marB="34299" anchor="ctr"/>
                </a:tc>
                <a:tc>
                  <a:txBody>
                    <a:bodyPr/>
                    <a:lstStyle/>
                    <a:p>
                      <a:pPr algn="ctr"/>
                      <a:r>
                        <a:rPr lang="en-US" sz="1400" dirty="0" smtClean="0"/>
                        <a:t>Reading</a:t>
                      </a:r>
                      <a:endParaRPr lang="en-US" sz="1400" dirty="0"/>
                    </a:p>
                  </a:txBody>
                  <a:tcPr marL="47064" marR="47064" marT="34299" marB="34299" anchor="ctr"/>
                </a:tc>
                <a:tc>
                  <a:txBody>
                    <a:bodyPr/>
                    <a:lstStyle/>
                    <a:p>
                      <a:pPr algn="ctr"/>
                      <a:r>
                        <a:rPr lang="en-US" sz="1400" dirty="0" smtClean="0"/>
                        <a:t>ELA/Writing</a:t>
                      </a:r>
                      <a:endParaRPr lang="en-US" sz="1400" dirty="0"/>
                    </a:p>
                  </a:txBody>
                  <a:tcPr marL="47064" marR="47064" marT="34299" marB="34299" anchor="ctr"/>
                </a:tc>
              </a:tr>
              <a:tr h="573098">
                <a:tc gridSpan="3">
                  <a:txBody>
                    <a:bodyPr/>
                    <a:lstStyle/>
                    <a:p>
                      <a:r>
                        <a:rPr lang="en-US" sz="1400" dirty="0" smtClean="0"/>
                        <a:t>Core (Grade-Level</a:t>
                      </a:r>
                      <a:r>
                        <a:rPr lang="en-US" sz="1400" baseline="0" dirty="0" smtClean="0"/>
                        <a:t> Instruction for All Students)</a:t>
                      </a:r>
                      <a:endParaRPr lang="en-US" sz="1400" dirty="0"/>
                    </a:p>
                  </a:txBody>
                  <a:tcPr marL="47064" marR="47064" marT="34299" marB="34299" anchor="ctr"/>
                </a:tc>
                <a:tc hMerge="1">
                  <a:txBody>
                    <a:bodyPr/>
                    <a:lstStyle/>
                    <a:p>
                      <a:pPr algn="ctr"/>
                      <a:endParaRPr lang="en-US" dirty="0"/>
                    </a:p>
                  </a:txBody>
                  <a:tcPr anchor="ctr"/>
                </a:tc>
                <a:tc hMerge="1">
                  <a:txBody>
                    <a:bodyPr/>
                    <a:lstStyle/>
                    <a:p>
                      <a:pPr algn="ctr"/>
                      <a:endParaRPr lang="en-US" dirty="0"/>
                    </a:p>
                  </a:txBody>
                  <a:tcPr anchor="ctr"/>
                </a:tc>
              </a:tr>
              <a:tr h="1258168">
                <a:tc>
                  <a:txBody>
                    <a:bodyPr/>
                    <a:lstStyle/>
                    <a:p>
                      <a:r>
                        <a:rPr lang="en-US" sz="1400" dirty="0" smtClean="0"/>
                        <a:t>Whole Group</a:t>
                      </a:r>
                      <a:endParaRPr lang="en-US" sz="1400" dirty="0"/>
                    </a:p>
                  </a:txBody>
                  <a:tcPr marL="47064" marR="47064" marT="34299" marB="34299" anchor="ct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500" dirty="0" smtClean="0"/>
                        <a:t>Explicit instruction on reading skills and strategies; collaborative reading of text</a:t>
                      </a:r>
                    </a:p>
                  </a:txBody>
                  <a:tcPr marL="47064" marR="47064" marT="34299" marB="34299" anchor="ct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1500" dirty="0" smtClean="0"/>
                        <a:t>Modeled and shared writing; modeling</a:t>
                      </a:r>
                      <a:r>
                        <a:rPr lang="en-US" sz="1500" baseline="0" dirty="0" smtClean="0"/>
                        <a:t> writing skills</a:t>
                      </a:r>
                      <a:endParaRPr lang="en-US" sz="1500" dirty="0" smtClean="0"/>
                    </a:p>
                  </a:txBody>
                  <a:tcPr marL="47064" marR="47064" marT="34299" marB="34299" anchor="ctr"/>
                </a:tc>
              </a:tr>
              <a:tr h="1020777">
                <a:tc>
                  <a:txBody>
                    <a:bodyPr/>
                    <a:lstStyle/>
                    <a:p>
                      <a:r>
                        <a:rPr lang="en-US" sz="1400" dirty="0" smtClean="0"/>
                        <a:t>Small Group</a:t>
                      </a:r>
                      <a:endParaRPr lang="en-US" sz="1400" dirty="0"/>
                    </a:p>
                  </a:txBody>
                  <a:tcPr marL="47064" marR="47064" marT="34299" marB="34299" anchor="ctr"/>
                </a:tc>
                <a:tc>
                  <a:txBody>
                    <a:bodyPr/>
                    <a:lstStyle/>
                    <a:p>
                      <a:pPr algn="ctr"/>
                      <a:r>
                        <a:rPr lang="en-US" sz="1500" dirty="0" smtClean="0"/>
                        <a:t>Homogeneous and heterogeneous</a:t>
                      </a:r>
                      <a:r>
                        <a:rPr lang="en-US" sz="1500" baseline="0" dirty="0" smtClean="0"/>
                        <a:t> groupings; practice and apply skills</a:t>
                      </a:r>
                      <a:endParaRPr lang="en-US" sz="1500" dirty="0"/>
                    </a:p>
                  </a:txBody>
                  <a:tcPr marL="47064" marR="47064" marT="34299" marB="34299" anchor="ctr"/>
                </a:tc>
                <a:tc>
                  <a:txBody>
                    <a:bodyPr/>
                    <a:lstStyle/>
                    <a:p>
                      <a:pPr algn="ctr"/>
                      <a:r>
                        <a:rPr lang="en-US" sz="1500" dirty="0" smtClean="0"/>
                        <a:t>Independent</a:t>
                      </a:r>
                      <a:r>
                        <a:rPr lang="en-US" sz="1500" baseline="0" dirty="0" smtClean="0"/>
                        <a:t> and group writing; practice and apply skills</a:t>
                      </a:r>
                      <a:endParaRPr lang="en-US" sz="1500" dirty="0"/>
                    </a:p>
                  </a:txBody>
                  <a:tcPr marL="47064" marR="47064" marT="34299" marB="34299" anchor="ctr"/>
                </a:tc>
              </a:tr>
              <a:tr h="951765">
                <a:tc>
                  <a:txBody>
                    <a:bodyPr/>
                    <a:lstStyle/>
                    <a:p>
                      <a:r>
                        <a:rPr lang="en-US" sz="1400" dirty="0" smtClean="0"/>
                        <a:t>Whole Group</a:t>
                      </a:r>
                      <a:endParaRPr lang="en-US" sz="1400" dirty="0"/>
                    </a:p>
                  </a:txBody>
                  <a:tcPr marL="47064" marR="47064" marT="34299" marB="34299" anchor="ctr"/>
                </a:tc>
                <a:tc>
                  <a:txBody>
                    <a:bodyPr/>
                    <a:lstStyle/>
                    <a:p>
                      <a:pPr algn="ctr"/>
                      <a:r>
                        <a:rPr lang="en-US" sz="1500" dirty="0" smtClean="0"/>
                        <a:t>Closure</a:t>
                      </a:r>
                      <a:r>
                        <a:rPr lang="en-US" sz="1500" baseline="0" dirty="0" smtClean="0"/>
                        <a:t> and assessment</a:t>
                      </a:r>
                      <a:endParaRPr lang="en-US" sz="1500" dirty="0"/>
                    </a:p>
                  </a:txBody>
                  <a:tcPr marL="47064" marR="47064" marT="34299" marB="34299" anchor="ctr"/>
                </a:tc>
                <a:tc>
                  <a:txBody>
                    <a:bodyPr/>
                    <a:lstStyle/>
                    <a:p>
                      <a:pPr algn="ctr"/>
                      <a:r>
                        <a:rPr lang="en-US" sz="1500" dirty="0" smtClean="0"/>
                        <a:t>Closure,</a:t>
                      </a:r>
                      <a:r>
                        <a:rPr lang="en-US" sz="1500" baseline="0" dirty="0" smtClean="0"/>
                        <a:t> assessment, sharing of student work</a:t>
                      </a:r>
                      <a:endParaRPr lang="en-US" sz="1500" dirty="0"/>
                    </a:p>
                  </a:txBody>
                  <a:tcPr marL="47064" marR="47064" marT="34299" marB="34299" anchor="ctr"/>
                </a:tc>
              </a:tr>
            </a:tbl>
          </a:graphicData>
        </a:graphic>
      </p:graphicFrame>
      <p:sp>
        <p:nvSpPr>
          <p:cNvPr id="3" name="Rounded Rectangle 2"/>
          <p:cNvSpPr/>
          <p:nvPr/>
        </p:nvSpPr>
        <p:spPr>
          <a:xfrm>
            <a:off x="4647966" y="3832100"/>
            <a:ext cx="4038834" cy="1390389"/>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8017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904"/>
            <a:ext cx="7772400" cy="865882"/>
          </a:xfrm>
        </p:spPr>
        <p:txBody>
          <a:bodyPr>
            <a:normAutofit/>
          </a:bodyPr>
          <a:lstStyle/>
          <a:p>
            <a:r>
              <a:rPr lang="en-US" sz="4000" b="1" dirty="0" smtClean="0">
                <a:solidFill>
                  <a:srgbClr val="000000"/>
                </a:solidFill>
              </a:rPr>
              <a:t>Objectives</a:t>
            </a:r>
            <a:endParaRPr lang="en-US" sz="4000" b="1" dirty="0">
              <a:solidFill>
                <a:srgbClr val="000000"/>
              </a:solidFill>
            </a:endParaRPr>
          </a:p>
        </p:txBody>
      </p:sp>
      <p:sp>
        <p:nvSpPr>
          <p:cNvPr id="3" name="Subtitle 2"/>
          <p:cNvSpPr>
            <a:spLocks noGrp="1"/>
          </p:cNvSpPr>
          <p:nvPr>
            <p:ph type="subTitle" idx="1"/>
          </p:nvPr>
        </p:nvSpPr>
        <p:spPr>
          <a:xfrm>
            <a:off x="381000" y="914400"/>
            <a:ext cx="8370832" cy="4731103"/>
          </a:xfrm>
        </p:spPr>
        <p:txBody>
          <a:bodyPr>
            <a:noAutofit/>
          </a:bodyPr>
          <a:lstStyle/>
          <a:p>
            <a:pPr algn="l"/>
            <a:r>
              <a:rPr lang="en-US" sz="2600" b="1" dirty="0">
                <a:solidFill>
                  <a:srgbClr val="000000"/>
                </a:solidFill>
              </a:rPr>
              <a:t>Teachers of Literacy will…</a:t>
            </a:r>
          </a:p>
          <a:p>
            <a:pPr algn="l"/>
            <a:r>
              <a:rPr lang="en-US" sz="2600" b="1" dirty="0" smtClean="0">
                <a:solidFill>
                  <a:srgbClr val="000000"/>
                </a:solidFill>
              </a:rPr>
              <a:t>Know- </a:t>
            </a:r>
            <a:r>
              <a:rPr lang="en-US" sz="2600" dirty="0" smtClean="0">
                <a:solidFill>
                  <a:srgbClr val="000000"/>
                </a:solidFill>
              </a:rPr>
              <a:t>how to effectively develop and implement a classroom management system for instructional and behavioral purposes.  They will also know the purpose of the 90-minute Literacy block and how it supports </a:t>
            </a:r>
            <a:r>
              <a:rPr lang="en-US" sz="2600" b="1" dirty="0" smtClean="0">
                <a:solidFill>
                  <a:srgbClr val="000000"/>
                </a:solidFill>
              </a:rPr>
              <a:t>CLIP</a:t>
            </a:r>
            <a:r>
              <a:rPr lang="en-US" sz="2600" dirty="0" smtClean="0">
                <a:solidFill>
                  <a:srgbClr val="000000"/>
                </a:solidFill>
              </a:rPr>
              <a:t> and the </a:t>
            </a:r>
            <a:r>
              <a:rPr lang="en-US" sz="2600" b="1" dirty="0" smtClean="0">
                <a:solidFill>
                  <a:srgbClr val="000000"/>
                </a:solidFill>
              </a:rPr>
              <a:t>Destination 2025 </a:t>
            </a:r>
            <a:r>
              <a:rPr lang="en-US" sz="2600" dirty="0" smtClean="0">
                <a:solidFill>
                  <a:srgbClr val="000000"/>
                </a:solidFill>
              </a:rPr>
              <a:t>goal.</a:t>
            </a:r>
            <a:endParaRPr lang="en-US" sz="2600" b="1" dirty="0" smtClean="0">
              <a:solidFill>
                <a:srgbClr val="000000"/>
              </a:solidFill>
            </a:endParaRPr>
          </a:p>
          <a:p>
            <a:pPr algn="l"/>
            <a:r>
              <a:rPr lang="en-US" sz="2600" b="1" dirty="0" smtClean="0">
                <a:solidFill>
                  <a:srgbClr val="000000"/>
                </a:solidFill>
              </a:rPr>
              <a:t>Understand- </a:t>
            </a:r>
            <a:r>
              <a:rPr lang="en-US" sz="2600" dirty="0" smtClean="0">
                <a:solidFill>
                  <a:srgbClr val="000000"/>
                </a:solidFill>
              </a:rPr>
              <a:t>how to develop rules and routines to ensure that expectations are clear for students. They will understand the expectations for each segment of the 90-minute Literacy block (whole group, small group, whole group closure).</a:t>
            </a:r>
            <a:endParaRPr lang="en-US" sz="2600" b="1" dirty="0" smtClean="0">
              <a:solidFill>
                <a:srgbClr val="000000"/>
              </a:solidFill>
            </a:endParaRPr>
          </a:p>
          <a:p>
            <a:pPr algn="l"/>
            <a:r>
              <a:rPr lang="en-US" sz="2600" b="1" dirty="0" smtClean="0">
                <a:solidFill>
                  <a:srgbClr val="000000"/>
                </a:solidFill>
              </a:rPr>
              <a:t>Do-</a:t>
            </a:r>
            <a:r>
              <a:rPr lang="en-US" sz="2600" dirty="0" smtClean="0">
                <a:solidFill>
                  <a:srgbClr val="000000"/>
                </a:solidFill>
              </a:rPr>
              <a:t> describe a variety of instructional routines that support students’ literacy development for the components of the  90-minute Literacy block.</a:t>
            </a:r>
            <a:endParaRPr lang="en-US" sz="2600" b="1" dirty="0" smtClean="0">
              <a:solidFill>
                <a:srgbClr val="000000"/>
              </a:solidFill>
            </a:endParaRPr>
          </a:p>
        </p:txBody>
      </p:sp>
    </p:spTree>
    <p:extLst>
      <p:ext uri="{BB962C8B-B14F-4D97-AF65-F5344CB8AC3E}">
        <p14:creationId xmlns:p14="http://schemas.microsoft.com/office/powerpoint/2010/main" val="848952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6155" y="276689"/>
            <a:ext cx="6332711" cy="950658"/>
          </a:xfrm>
        </p:spPr>
        <p:txBody>
          <a:bodyPr>
            <a:normAutofit/>
          </a:bodyPr>
          <a:lstStyle/>
          <a:p>
            <a:r>
              <a:rPr lang="en-US" b="1" dirty="0" smtClean="0"/>
              <a:t>Small Group Instruction</a:t>
            </a:r>
            <a:endParaRPr lang="en-US" b="1" dirty="0"/>
          </a:p>
        </p:txBody>
      </p:sp>
      <p:sp>
        <p:nvSpPr>
          <p:cNvPr id="3" name="Rectangle 2"/>
          <p:cNvSpPr/>
          <p:nvPr/>
        </p:nvSpPr>
        <p:spPr>
          <a:xfrm>
            <a:off x="299545" y="1022389"/>
            <a:ext cx="8592207" cy="5016758"/>
          </a:xfrm>
          <a:prstGeom prst="rect">
            <a:avLst/>
          </a:prstGeom>
        </p:spPr>
        <p:txBody>
          <a:bodyPr wrap="square">
            <a:spAutoFit/>
          </a:bodyPr>
          <a:lstStyle/>
          <a:p>
            <a:pPr defTabSz="457200"/>
            <a:r>
              <a:rPr lang="en-US" sz="3200" dirty="0">
                <a:solidFill>
                  <a:prstClr val="black"/>
                </a:solidFill>
              </a:rPr>
              <a:t>Small group instruction typically refers to a teacher working with a small group of students on a </a:t>
            </a:r>
            <a:r>
              <a:rPr lang="en-US" sz="3200" i="1" dirty="0">
                <a:solidFill>
                  <a:srgbClr val="FF0000"/>
                </a:solidFill>
              </a:rPr>
              <a:t>specific learning objective</a:t>
            </a:r>
            <a:r>
              <a:rPr lang="en-US" sz="3200" dirty="0">
                <a:solidFill>
                  <a:prstClr val="black"/>
                </a:solidFill>
              </a:rPr>
              <a:t>. These groups consists of </a:t>
            </a:r>
            <a:r>
              <a:rPr lang="en-US" sz="3200" dirty="0" smtClean="0">
                <a:solidFill>
                  <a:prstClr val="black"/>
                </a:solidFill>
              </a:rPr>
              <a:t>2-6 </a:t>
            </a:r>
            <a:r>
              <a:rPr lang="en-US" sz="3200" dirty="0">
                <a:solidFill>
                  <a:prstClr val="black"/>
                </a:solidFill>
              </a:rPr>
              <a:t>students,  and provide these students with a reduced student-teacher ratio. Small group instruction usually follows whole group instruction. It allows teachers to work more closely with each student, reinforce skills learned in the whole group instruction, and check for student understanding.</a:t>
            </a:r>
          </a:p>
        </p:txBody>
      </p:sp>
    </p:spTree>
    <p:extLst>
      <p:ext uri="{BB962C8B-B14F-4D97-AF65-F5344CB8AC3E}">
        <p14:creationId xmlns:p14="http://schemas.microsoft.com/office/powerpoint/2010/main" val="1488270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3950"/>
            <a:ext cx="7772400" cy="1186113"/>
          </a:xfrm>
        </p:spPr>
        <p:txBody>
          <a:bodyPr>
            <a:normAutofit fontScale="90000"/>
          </a:bodyPr>
          <a:lstStyle/>
          <a:p>
            <a:r>
              <a:rPr lang="en-US" b="1" dirty="0" smtClean="0">
                <a:solidFill>
                  <a:srgbClr val="000000"/>
                </a:solidFill>
              </a:rPr>
              <a:t>Purpose of Small Group Instruction</a:t>
            </a:r>
            <a:endParaRPr lang="en-US" b="1" dirty="0">
              <a:solidFill>
                <a:srgbClr val="000000"/>
              </a:solidFill>
            </a:endParaRPr>
          </a:p>
        </p:txBody>
      </p:sp>
      <p:sp>
        <p:nvSpPr>
          <p:cNvPr id="3" name="Subtitle 2"/>
          <p:cNvSpPr>
            <a:spLocks noGrp="1"/>
          </p:cNvSpPr>
          <p:nvPr>
            <p:ph type="subTitle" idx="1"/>
          </p:nvPr>
        </p:nvSpPr>
        <p:spPr>
          <a:xfrm>
            <a:off x="889348" y="1570063"/>
            <a:ext cx="7277621" cy="4068737"/>
          </a:xfrm>
        </p:spPr>
        <p:txBody>
          <a:bodyPr>
            <a:normAutofit fontScale="25000" lnSpcReduction="20000"/>
          </a:bodyPr>
          <a:lstStyle/>
          <a:p>
            <a:pPr marL="401638" indent="-401638" algn="l">
              <a:lnSpc>
                <a:spcPct val="120000"/>
              </a:lnSpc>
              <a:buFont typeface="Arial" panose="020B0604020202020204" pitchFamily="34" charset="0"/>
              <a:buChar char="•"/>
            </a:pPr>
            <a:r>
              <a:rPr lang="en-US" sz="12800" dirty="0" smtClean="0">
                <a:solidFill>
                  <a:srgbClr val="000000"/>
                </a:solidFill>
              </a:rPr>
              <a:t>To allow the teacher the opportunity to teach/re-teach skills needed by specific groups of students</a:t>
            </a:r>
          </a:p>
          <a:p>
            <a:pPr marL="401638" indent="-401638" algn="l">
              <a:lnSpc>
                <a:spcPct val="120000"/>
              </a:lnSpc>
              <a:buFont typeface="Arial" panose="020B0604020202020204" pitchFamily="34" charset="0"/>
              <a:buChar char="•"/>
            </a:pPr>
            <a:r>
              <a:rPr lang="en-US" sz="12800" dirty="0" smtClean="0">
                <a:solidFill>
                  <a:srgbClr val="000000"/>
                </a:solidFill>
              </a:rPr>
              <a:t>To allow the teacher the opportunity to assess students in a small group setting </a:t>
            </a:r>
          </a:p>
          <a:p>
            <a:pPr marL="401638" indent="-401638" algn="l">
              <a:lnSpc>
                <a:spcPct val="120000"/>
              </a:lnSpc>
              <a:buFont typeface="Arial" panose="020B0604020202020204" pitchFamily="34" charset="0"/>
              <a:buChar char="•"/>
            </a:pPr>
            <a:r>
              <a:rPr lang="en-US" sz="12800" dirty="0" smtClean="0">
                <a:solidFill>
                  <a:srgbClr val="000000"/>
                </a:solidFill>
              </a:rPr>
              <a:t>To provide corrective feedback, as necessary</a:t>
            </a:r>
          </a:p>
          <a:p>
            <a:r>
              <a:rPr lang="en-US" sz="4400" dirty="0" smtClean="0">
                <a:solidFill>
                  <a:srgbClr val="000000"/>
                </a:solidFill>
              </a:rPr>
              <a:t>.</a:t>
            </a:r>
          </a:p>
          <a:p>
            <a:endParaRPr lang="en-US" sz="4400" dirty="0">
              <a:solidFill>
                <a:schemeClr val="tx1"/>
              </a:solidFill>
            </a:endParaRPr>
          </a:p>
        </p:txBody>
      </p:sp>
    </p:spTree>
    <p:extLst>
      <p:ext uri="{BB962C8B-B14F-4D97-AF65-F5344CB8AC3E}">
        <p14:creationId xmlns:p14="http://schemas.microsoft.com/office/powerpoint/2010/main" val="2226632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Why are Literacy Stations </a:t>
            </a:r>
            <a:br>
              <a:rPr lang="en-US" sz="3600" b="1" dirty="0" smtClean="0"/>
            </a:br>
            <a:r>
              <a:rPr lang="en-US" sz="3600" b="1" dirty="0" smtClean="0"/>
              <a:t>required during Reading instruction?</a:t>
            </a:r>
            <a:endParaRPr lang="en-US" sz="3600" b="1" dirty="0"/>
          </a:p>
        </p:txBody>
      </p:sp>
      <p:sp>
        <p:nvSpPr>
          <p:cNvPr id="3" name="Content Placeholder 2"/>
          <p:cNvSpPr>
            <a:spLocks noGrp="1"/>
          </p:cNvSpPr>
          <p:nvPr>
            <p:ph idx="1"/>
          </p:nvPr>
        </p:nvSpPr>
        <p:spPr/>
        <p:txBody>
          <a:bodyPr>
            <a:normAutofit/>
          </a:bodyPr>
          <a:lstStyle/>
          <a:p>
            <a:r>
              <a:rPr lang="en-US" sz="2595" dirty="0" smtClean="0"/>
              <a:t>To provide clear objectives from whole </a:t>
            </a:r>
            <a:r>
              <a:rPr lang="en-US" sz="2595" dirty="0"/>
              <a:t>class </a:t>
            </a:r>
            <a:r>
              <a:rPr lang="en-US" sz="2595" dirty="0" smtClean="0"/>
              <a:t>linked to </a:t>
            </a:r>
            <a:r>
              <a:rPr lang="en-US" sz="2595" dirty="0"/>
              <a:t>small group instruction</a:t>
            </a:r>
          </a:p>
          <a:p>
            <a:r>
              <a:rPr lang="en-US" sz="2595" dirty="0" smtClean="0"/>
              <a:t>Opportunities to practice and refine skills that </a:t>
            </a:r>
            <a:r>
              <a:rPr lang="en-US" sz="2595" u="sng" dirty="0" smtClean="0"/>
              <a:t>have been taught in whole group; </a:t>
            </a:r>
            <a:r>
              <a:rPr lang="en-US" sz="2595" dirty="0"/>
              <a:t>NOT </a:t>
            </a:r>
            <a:r>
              <a:rPr lang="en-US" sz="2595" b="1" dirty="0"/>
              <a:t>“busy </a:t>
            </a:r>
            <a:r>
              <a:rPr lang="en-US" sz="2595" b="1" dirty="0" smtClean="0"/>
              <a:t>work” </a:t>
            </a:r>
            <a:endParaRPr lang="en-US" sz="2595" u="sng" dirty="0" smtClean="0"/>
          </a:p>
          <a:p>
            <a:r>
              <a:rPr lang="en-US" sz="2595" dirty="0" smtClean="0"/>
              <a:t>Differentiated activities within each station, based on the </a:t>
            </a:r>
            <a:r>
              <a:rPr lang="en-US" sz="2595" u="sng" dirty="0" smtClean="0"/>
              <a:t>needs </a:t>
            </a:r>
            <a:r>
              <a:rPr lang="en-US" sz="2595" dirty="0" smtClean="0"/>
              <a:t>of the students</a:t>
            </a:r>
          </a:p>
          <a:p>
            <a:r>
              <a:rPr lang="en-US" sz="2595" dirty="0" smtClean="0"/>
              <a:t>To ensure concurrent teacher</a:t>
            </a:r>
            <a:r>
              <a:rPr lang="en-US" sz="2595" dirty="0"/>
              <a:t>-directed small group instruction; each child goes to 2-3 stations </a:t>
            </a:r>
          </a:p>
          <a:p>
            <a:endParaRPr lang="en-US" dirty="0"/>
          </a:p>
        </p:txBody>
      </p:sp>
    </p:spTree>
    <p:extLst>
      <p:ext uri="{BB962C8B-B14F-4D97-AF65-F5344CB8AC3E}">
        <p14:creationId xmlns:p14="http://schemas.microsoft.com/office/powerpoint/2010/main" val="2304698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311"/>
            <a:ext cx="8229600" cy="1143000"/>
          </a:xfrm>
        </p:spPr>
        <p:txBody>
          <a:bodyPr>
            <a:normAutofit fontScale="90000"/>
          </a:bodyPr>
          <a:lstStyle/>
          <a:p>
            <a:pPr lvl="0"/>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smtClean="0">
                <a:cs typeface="Aharoni" panose="02010803020104030203" pitchFamily="2" charset="-79"/>
              </a:rPr>
              <a:t>Small group instruction </a:t>
            </a:r>
            <a:br>
              <a:rPr lang="en-US" b="1" dirty="0" smtClean="0">
                <a:cs typeface="Aharoni" panose="02010803020104030203" pitchFamily="2" charset="-79"/>
              </a:rPr>
            </a:br>
            <a:r>
              <a:rPr lang="en-US" b="1" dirty="0" smtClean="0">
                <a:cs typeface="Aharoni" panose="02010803020104030203" pitchFamily="2" charset="-79"/>
              </a:rPr>
              <a:t>should be…</a:t>
            </a:r>
            <a:br>
              <a:rPr lang="en-US" b="1" dirty="0" smtClean="0">
                <a:cs typeface="Aharoni" panose="02010803020104030203" pitchFamily="2" charset="-79"/>
              </a:rPr>
            </a:br>
            <a:endParaRPr lang="en-US" b="1" dirty="0"/>
          </a:p>
        </p:txBody>
      </p:sp>
      <p:sp>
        <p:nvSpPr>
          <p:cNvPr id="3" name="Content Placeholder 2"/>
          <p:cNvSpPr>
            <a:spLocks noGrp="1"/>
          </p:cNvSpPr>
          <p:nvPr>
            <p:ph idx="1"/>
          </p:nvPr>
        </p:nvSpPr>
        <p:spPr>
          <a:xfrm>
            <a:off x="457200" y="1935480"/>
            <a:ext cx="8229600" cy="4525963"/>
          </a:xfrm>
        </p:spPr>
        <p:txBody>
          <a:bodyPr/>
          <a:lstStyle/>
          <a:p>
            <a:pPr lvl="0"/>
            <a:r>
              <a:rPr lang="en-US" sz="2800" dirty="0" smtClean="0">
                <a:cs typeface="Aharoni" panose="02010803020104030203" pitchFamily="2" charset="-79"/>
              </a:rPr>
              <a:t>45-60 minutes daily</a:t>
            </a:r>
          </a:p>
          <a:p>
            <a:pPr lvl="0"/>
            <a:r>
              <a:rPr lang="en-US" sz="2800" dirty="0" smtClean="0">
                <a:cs typeface="Aharoni" panose="02010803020104030203" pitchFamily="2" charset="-79"/>
              </a:rPr>
              <a:t>2-3 rotations</a:t>
            </a:r>
          </a:p>
          <a:p>
            <a:pPr lvl="0"/>
            <a:r>
              <a:rPr lang="en-US" sz="2800" dirty="0">
                <a:cs typeface="Aharoni" panose="02010803020104030203" pitchFamily="2" charset="-79"/>
              </a:rPr>
              <a:t>P</a:t>
            </a:r>
            <a:r>
              <a:rPr lang="en-US" sz="2800" dirty="0" smtClean="0">
                <a:cs typeface="Aharoni" panose="02010803020104030203" pitchFamily="2" charset="-79"/>
              </a:rPr>
              <a:t>eer to peer small groups</a:t>
            </a:r>
          </a:p>
          <a:p>
            <a:pPr lvl="0"/>
            <a:r>
              <a:rPr lang="en-US" sz="2800" dirty="0">
                <a:cs typeface="Aharoni" panose="02010803020104030203" pitchFamily="2" charset="-79"/>
              </a:rPr>
              <a:t>L</a:t>
            </a:r>
            <a:r>
              <a:rPr lang="en-US" sz="2800" dirty="0" smtClean="0">
                <a:cs typeface="Aharoni" panose="02010803020104030203" pitchFamily="2" charset="-79"/>
              </a:rPr>
              <a:t>iteracy stations</a:t>
            </a:r>
          </a:p>
          <a:p>
            <a:pPr lvl="0"/>
            <a:r>
              <a:rPr lang="en-US" sz="2800" b="1" dirty="0">
                <a:cs typeface="Aharoni" panose="02010803020104030203" pitchFamily="2" charset="-79"/>
              </a:rPr>
              <a:t>T</a:t>
            </a:r>
            <a:r>
              <a:rPr lang="en-US" sz="2800" b="1" dirty="0" smtClean="0">
                <a:cs typeface="Aharoni" panose="02010803020104030203" pitchFamily="2" charset="-79"/>
              </a:rPr>
              <a:t>eacher directed </a:t>
            </a:r>
            <a:r>
              <a:rPr lang="en-US" sz="2800" dirty="0" smtClean="0">
                <a:cs typeface="Aharoni" panose="02010803020104030203" pitchFamily="2" charset="-79"/>
              </a:rPr>
              <a:t>guided reading or skills based instruction</a:t>
            </a:r>
          </a:p>
          <a:p>
            <a:pPr>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24000"/>
            <a:ext cx="3276600" cy="19213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942114"/>
            <a:ext cx="2590800" cy="17852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036" y="4909457"/>
            <a:ext cx="2365564" cy="1807028"/>
          </a:xfrm>
          <a:prstGeom prst="rect">
            <a:avLst/>
          </a:prstGeom>
        </p:spPr>
      </p:pic>
    </p:spTree>
    <p:extLst>
      <p:ext uri="{BB962C8B-B14F-4D97-AF65-F5344CB8AC3E}">
        <p14:creationId xmlns:p14="http://schemas.microsoft.com/office/powerpoint/2010/main" val="2311510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73562994"/>
              </p:ext>
            </p:extLst>
          </p:nvPr>
        </p:nvGraphicFramePr>
        <p:xfrm>
          <a:off x="228600" y="182880"/>
          <a:ext cx="8915400" cy="6385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3459480" y="2397317"/>
            <a:ext cx="2407920" cy="23317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en-US" sz="2400" dirty="0">
                <a:solidFill>
                  <a:prstClr val="white"/>
                </a:solidFill>
              </a:rPr>
              <a:t>Small group instruction should be…</a:t>
            </a:r>
          </a:p>
        </p:txBody>
      </p:sp>
    </p:spTree>
    <p:extLst>
      <p:ext uri="{BB962C8B-B14F-4D97-AF65-F5344CB8AC3E}">
        <p14:creationId xmlns:p14="http://schemas.microsoft.com/office/powerpoint/2010/main" val="3873483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Grouping Configuration</a:t>
            </a:r>
            <a:endParaRPr lang="en-US" b="1" dirty="0"/>
          </a:p>
        </p:txBody>
      </p:sp>
      <p:sp>
        <p:nvSpPr>
          <p:cNvPr id="3" name="Content Placeholder 2"/>
          <p:cNvSpPr>
            <a:spLocks noGrp="1"/>
          </p:cNvSpPr>
          <p:nvPr>
            <p:ph idx="1"/>
          </p:nvPr>
        </p:nvSpPr>
        <p:spPr/>
        <p:txBody>
          <a:bodyPr>
            <a:normAutofit fontScale="92500" lnSpcReduction="10000"/>
          </a:bodyPr>
          <a:lstStyle/>
          <a:p>
            <a:r>
              <a:rPr lang="en-US" b="1" u="sng" dirty="0"/>
              <a:t>Usually homogeneous</a:t>
            </a:r>
            <a:r>
              <a:rPr lang="en-US" dirty="0"/>
              <a:t>, although some groups may be interest-based or topic-</a:t>
            </a:r>
            <a:r>
              <a:rPr lang="en-US" dirty="0" smtClean="0"/>
              <a:t>based</a:t>
            </a:r>
          </a:p>
          <a:p>
            <a:pPr marL="0" indent="0" algn="ctr">
              <a:buNone/>
            </a:pPr>
            <a:r>
              <a:rPr lang="en-US" dirty="0" smtClean="0"/>
              <a:t>OR</a:t>
            </a:r>
          </a:p>
          <a:p>
            <a:r>
              <a:rPr lang="en-US" dirty="0" smtClean="0"/>
              <a:t>Heterogeneous with </a:t>
            </a:r>
            <a:r>
              <a:rPr lang="en-US" u="sng" dirty="0" smtClean="0"/>
              <a:t>ALL</a:t>
            </a:r>
            <a:r>
              <a:rPr lang="en-US" dirty="0" smtClean="0"/>
              <a:t> </a:t>
            </a:r>
            <a:r>
              <a:rPr lang="en-US" dirty="0"/>
              <a:t>students</a:t>
            </a:r>
          </a:p>
          <a:p>
            <a:pPr lvl="1"/>
            <a:r>
              <a:rPr lang="en-US" dirty="0" smtClean="0"/>
              <a:t>English Language Learners (ELL)</a:t>
            </a:r>
            <a:endParaRPr lang="en-US" dirty="0"/>
          </a:p>
          <a:p>
            <a:pPr lvl="1"/>
            <a:r>
              <a:rPr lang="en-US" dirty="0"/>
              <a:t>Students with disabilities</a:t>
            </a:r>
          </a:p>
          <a:p>
            <a:pPr lvl="1"/>
            <a:r>
              <a:rPr lang="en-US" dirty="0"/>
              <a:t>Gifted students</a:t>
            </a:r>
          </a:p>
          <a:p>
            <a:pPr lvl="1"/>
            <a:r>
              <a:rPr lang="en-US" dirty="0"/>
              <a:t>Proficient readers and writers</a:t>
            </a:r>
          </a:p>
          <a:p>
            <a:pPr lvl="1"/>
            <a:r>
              <a:rPr lang="en-US" dirty="0"/>
              <a:t>Students needing intervention and/or additional support in reading and writing</a:t>
            </a:r>
          </a:p>
          <a:p>
            <a:endParaRPr lang="en-US" dirty="0" smtClean="0"/>
          </a:p>
          <a:p>
            <a:endParaRPr lang="en-US" dirty="0"/>
          </a:p>
          <a:p>
            <a:endParaRPr lang="en-US" dirty="0"/>
          </a:p>
        </p:txBody>
      </p:sp>
    </p:spTree>
    <p:extLst>
      <p:ext uri="{BB962C8B-B14F-4D97-AF65-F5344CB8AC3E}">
        <p14:creationId xmlns:p14="http://schemas.microsoft.com/office/powerpoint/2010/main" val="2599901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Instructional Routines for </a:t>
            </a:r>
            <a:br>
              <a:rPr lang="en-US" b="1" dirty="0" smtClean="0"/>
            </a:br>
            <a:r>
              <a:rPr lang="en-US" b="1" dirty="0" smtClean="0"/>
              <a:t>Small Groups</a:t>
            </a:r>
            <a:endParaRPr lang="en-US" b="1" dirty="0"/>
          </a:p>
        </p:txBody>
      </p:sp>
      <p:sp>
        <p:nvSpPr>
          <p:cNvPr id="3" name="Content Placeholder 2"/>
          <p:cNvSpPr>
            <a:spLocks noGrp="1"/>
          </p:cNvSpPr>
          <p:nvPr>
            <p:ph idx="1"/>
          </p:nvPr>
        </p:nvSpPr>
        <p:spPr/>
        <p:txBody>
          <a:bodyPr>
            <a:normAutofit/>
          </a:bodyPr>
          <a:lstStyle/>
          <a:p>
            <a:r>
              <a:rPr lang="en-US" sz="2400" dirty="0" smtClean="0"/>
              <a:t>Explicit, </a:t>
            </a:r>
            <a:r>
              <a:rPr lang="en-US" sz="2400" u="sng" dirty="0" smtClean="0"/>
              <a:t>differentiated</a:t>
            </a:r>
            <a:r>
              <a:rPr lang="en-US" sz="2400" dirty="0" smtClean="0"/>
              <a:t> instruction</a:t>
            </a:r>
          </a:p>
          <a:p>
            <a:r>
              <a:rPr lang="en-US" sz="2400" dirty="0" smtClean="0"/>
              <a:t>Uses multiple teaching modalities</a:t>
            </a:r>
          </a:p>
          <a:p>
            <a:r>
              <a:rPr lang="en-US" sz="2400" dirty="0" smtClean="0"/>
              <a:t>Follows the </a:t>
            </a:r>
            <a:r>
              <a:rPr lang="en-US" sz="2400" b="1" u="sng" dirty="0" smtClean="0"/>
              <a:t>“They Do and You Do” </a:t>
            </a:r>
            <a:r>
              <a:rPr lang="en-US" sz="2400" dirty="0" smtClean="0"/>
              <a:t>of Gradual Release:</a:t>
            </a:r>
          </a:p>
          <a:p>
            <a:pPr marL="0" indent="0">
              <a:buNone/>
            </a:pPr>
            <a:r>
              <a:rPr lang="en-US" sz="2400" dirty="0" smtClean="0"/>
              <a:t>		- </a:t>
            </a:r>
            <a:r>
              <a:rPr lang="en-US" sz="2400" b="1" dirty="0" smtClean="0"/>
              <a:t>“They do”</a:t>
            </a:r>
            <a:r>
              <a:rPr lang="en-US" sz="2400" dirty="0" smtClean="0"/>
              <a:t>= Students are paired or grouped to practice. </a:t>
            </a:r>
          </a:p>
          <a:p>
            <a:pPr marL="0" indent="0">
              <a:buNone/>
            </a:pPr>
            <a:r>
              <a:rPr lang="en-US" sz="2400" dirty="0"/>
              <a:t>	</a:t>
            </a:r>
            <a:r>
              <a:rPr lang="en-US" sz="2400" dirty="0" smtClean="0"/>
              <a:t>	- “</a:t>
            </a:r>
            <a:r>
              <a:rPr lang="en-US" sz="2400" b="1" dirty="0" smtClean="0"/>
              <a:t>You do</a:t>
            </a:r>
            <a:r>
              <a:rPr lang="en-US" sz="2400" dirty="0" smtClean="0"/>
              <a:t>”=  Students practice and apply the new 			                              learning independently.</a:t>
            </a:r>
          </a:p>
          <a:p>
            <a:r>
              <a:rPr lang="en-US" sz="2400" dirty="0" smtClean="0"/>
              <a:t>Checks for understanding and re-teaches as needed</a:t>
            </a:r>
          </a:p>
          <a:p>
            <a:r>
              <a:rPr lang="en-US" sz="2400" dirty="0" smtClean="0"/>
              <a:t>Circulates/Monitor</a:t>
            </a:r>
          </a:p>
          <a:p>
            <a:r>
              <a:rPr lang="en-US" sz="2400" dirty="0" smtClean="0"/>
              <a:t>Students practice and apply skills in authentic tasks learned in whole group</a:t>
            </a:r>
            <a:endParaRPr lang="en-US" sz="2400" dirty="0"/>
          </a:p>
        </p:txBody>
      </p:sp>
    </p:spTree>
    <p:extLst>
      <p:ext uri="{BB962C8B-B14F-4D97-AF65-F5344CB8AC3E}">
        <p14:creationId xmlns:p14="http://schemas.microsoft.com/office/powerpoint/2010/main" val="4118179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74637"/>
            <a:ext cx="8673353" cy="1513822"/>
          </a:xfrm>
        </p:spPr>
        <p:txBody>
          <a:bodyPr>
            <a:noAutofit/>
          </a:bodyPr>
          <a:lstStyle/>
          <a:p>
            <a:r>
              <a:rPr lang="en-US" sz="3600" b="1" dirty="0" smtClean="0"/>
              <a:t>Before implementation of Literacy Stations, model, practice and review </a:t>
            </a:r>
            <a:br>
              <a:rPr lang="en-US" sz="3600" b="1" dirty="0" smtClean="0"/>
            </a:br>
            <a:r>
              <a:rPr lang="en-US" sz="3600" b="1" dirty="0" smtClean="0"/>
              <a:t>what to do when:</a:t>
            </a:r>
            <a:endParaRPr lang="en-US" sz="3600" b="1" dirty="0"/>
          </a:p>
        </p:txBody>
      </p:sp>
      <p:sp>
        <p:nvSpPr>
          <p:cNvPr id="3" name="Content Placeholder 2"/>
          <p:cNvSpPr>
            <a:spLocks noGrp="1"/>
          </p:cNvSpPr>
          <p:nvPr>
            <p:ph idx="1"/>
          </p:nvPr>
        </p:nvSpPr>
        <p:spPr>
          <a:xfrm>
            <a:off x="457200" y="1949824"/>
            <a:ext cx="8431306" cy="3671047"/>
          </a:xfrm>
        </p:spPr>
        <p:txBody>
          <a:bodyPr>
            <a:normAutofit/>
          </a:bodyPr>
          <a:lstStyle/>
          <a:p>
            <a:pPr>
              <a:spcBef>
                <a:spcPts val="600"/>
              </a:spcBef>
            </a:pPr>
            <a:r>
              <a:rPr lang="en-US" sz="2800" dirty="0" smtClean="0"/>
              <a:t>Something does not work</a:t>
            </a:r>
          </a:p>
          <a:p>
            <a:pPr>
              <a:spcBef>
                <a:spcPts val="600"/>
              </a:spcBef>
            </a:pPr>
            <a:r>
              <a:rPr lang="en-US" sz="2800" dirty="0" smtClean="0"/>
              <a:t>They do not understand the activity at a center</a:t>
            </a:r>
          </a:p>
          <a:p>
            <a:pPr>
              <a:spcBef>
                <a:spcPts val="600"/>
              </a:spcBef>
            </a:pPr>
            <a:r>
              <a:rPr lang="en-US" sz="2800" dirty="0" smtClean="0"/>
              <a:t>They complete the activity</a:t>
            </a:r>
          </a:p>
          <a:p>
            <a:pPr>
              <a:spcBef>
                <a:spcPts val="600"/>
              </a:spcBef>
            </a:pPr>
            <a:r>
              <a:rPr lang="en-US" sz="2800" dirty="0" smtClean="0"/>
              <a:t>Whom to go to for help</a:t>
            </a:r>
          </a:p>
          <a:p>
            <a:pPr>
              <a:spcBef>
                <a:spcPts val="600"/>
              </a:spcBef>
            </a:pPr>
            <a:r>
              <a:rPr lang="en-US" sz="2800" dirty="0" smtClean="0"/>
              <a:t>How to clean up</a:t>
            </a:r>
          </a:p>
          <a:p>
            <a:pPr>
              <a:spcBef>
                <a:spcPts val="600"/>
              </a:spcBef>
            </a:pPr>
            <a:r>
              <a:rPr lang="en-US" sz="2800" dirty="0" smtClean="0"/>
              <a:t>How to decide who goes first in a pair or group activity</a:t>
            </a:r>
          </a:p>
          <a:p>
            <a:pPr>
              <a:spcBef>
                <a:spcPts val="600"/>
              </a:spcBef>
            </a:pPr>
            <a:r>
              <a:rPr lang="en-US" sz="2800" dirty="0" smtClean="0"/>
              <a:t>How to take a restroom break</a:t>
            </a:r>
          </a:p>
        </p:txBody>
      </p:sp>
    </p:spTree>
    <p:extLst>
      <p:ext uri="{BB962C8B-B14F-4D97-AF65-F5344CB8AC3E}">
        <p14:creationId xmlns:p14="http://schemas.microsoft.com/office/powerpoint/2010/main" val="286802773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904"/>
            <a:ext cx="7772400" cy="865882"/>
          </a:xfrm>
        </p:spPr>
        <p:txBody>
          <a:bodyPr>
            <a:normAutofit/>
          </a:bodyPr>
          <a:lstStyle/>
          <a:p>
            <a:r>
              <a:rPr lang="en-US" sz="3600" b="1" dirty="0" smtClean="0">
                <a:solidFill>
                  <a:srgbClr val="632523"/>
                </a:solidFill>
              </a:rPr>
              <a:t>Transition into Small Groups K-1</a:t>
            </a:r>
            <a:endParaRPr lang="en-US" sz="3600" b="1" dirty="0">
              <a:solidFill>
                <a:srgbClr val="632523"/>
              </a:solidFill>
            </a:endParaRPr>
          </a:p>
        </p:txBody>
      </p:sp>
      <p:sp>
        <p:nvSpPr>
          <p:cNvPr id="3" name="Subtitle 2"/>
          <p:cNvSpPr>
            <a:spLocks noGrp="1"/>
          </p:cNvSpPr>
          <p:nvPr>
            <p:ph type="subTitle" idx="1"/>
          </p:nvPr>
        </p:nvSpPr>
        <p:spPr>
          <a:xfrm>
            <a:off x="228600" y="1096786"/>
            <a:ext cx="8727141" cy="4550979"/>
          </a:xfrm>
        </p:spPr>
        <p:txBody>
          <a:bodyPr>
            <a:normAutofit/>
          </a:bodyPr>
          <a:lstStyle/>
          <a:p>
            <a:pPr algn="l"/>
            <a:r>
              <a:rPr lang="en-US" sz="2800" b="1" u="sng" dirty="0" smtClean="0">
                <a:solidFill>
                  <a:schemeClr val="tx1"/>
                </a:solidFill>
                <a:latin typeface="+mj-lt"/>
              </a:rPr>
              <a:t>How to transition</a:t>
            </a:r>
            <a:r>
              <a:rPr lang="en-US" sz="2800" b="1" dirty="0" smtClean="0">
                <a:solidFill>
                  <a:schemeClr val="tx1"/>
                </a:solidFill>
                <a:latin typeface="+mj-lt"/>
              </a:rPr>
              <a:t> from whole group to small group:</a:t>
            </a:r>
          </a:p>
          <a:p>
            <a:pPr marL="457200" indent="-457200" algn="l">
              <a:buFont typeface="Arial"/>
              <a:buChar char="•"/>
            </a:pPr>
            <a:r>
              <a:rPr lang="en-US" sz="2800" dirty="0" smtClean="0">
                <a:solidFill>
                  <a:schemeClr val="tx1"/>
                </a:solidFill>
              </a:rPr>
              <a:t>Use a bell with designated rings (model)</a:t>
            </a:r>
          </a:p>
          <a:p>
            <a:pPr marL="457200" indent="-457200" algn="l">
              <a:buFont typeface="Arial"/>
              <a:buChar char="•"/>
            </a:pPr>
            <a:r>
              <a:rPr lang="en-US" sz="2800" dirty="0" smtClean="0">
                <a:solidFill>
                  <a:schemeClr val="tx1"/>
                </a:solidFill>
              </a:rPr>
              <a:t>Use hand gestures/signals (model)</a:t>
            </a:r>
          </a:p>
          <a:p>
            <a:pPr marL="457200" indent="-457200" algn="l">
              <a:buFont typeface="Arial"/>
              <a:buChar char="•"/>
            </a:pPr>
            <a:r>
              <a:rPr lang="en-US" sz="2800" dirty="0" smtClean="0">
                <a:solidFill>
                  <a:schemeClr val="tx1"/>
                </a:solidFill>
              </a:rPr>
              <a:t>Use verbal cues/phrases (model)</a:t>
            </a:r>
          </a:p>
          <a:p>
            <a:pPr marL="457200" indent="-457200" algn="l">
              <a:buFont typeface="Arial"/>
              <a:buChar char="•"/>
            </a:pPr>
            <a:r>
              <a:rPr lang="en-US" sz="2800" dirty="0" smtClean="0">
                <a:solidFill>
                  <a:schemeClr val="tx1"/>
                </a:solidFill>
              </a:rPr>
              <a:t>Use table colors/group names</a:t>
            </a:r>
          </a:p>
          <a:p>
            <a:pPr marL="457200" indent="-457200" algn="l">
              <a:buFont typeface="Arial"/>
              <a:buChar char="•"/>
            </a:pPr>
            <a:r>
              <a:rPr lang="en-US" sz="2800" dirty="0" smtClean="0">
                <a:solidFill>
                  <a:schemeClr val="tx1"/>
                </a:solidFill>
              </a:rPr>
              <a:t>Use numbers/signs/arrows/chart</a:t>
            </a:r>
          </a:p>
          <a:p>
            <a:pPr marL="457200" indent="-457200" algn="l">
              <a:buFont typeface="Arial"/>
              <a:buChar char="•"/>
            </a:pPr>
            <a:r>
              <a:rPr lang="en-US" sz="2800" dirty="0" smtClean="0">
                <a:solidFill>
                  <a:schemeClr val="tx1"/>
                </a:solidFill>
              </a:rPr>
              <a:t>Organize stations around the perimeter of the room for rotations</a:t>
            </a:r>
          </a:p>
          <a:p>
            <a:pPr marL="457200" indent="-457200"/>
            <a:r>
              <a:rPr lang="en-US" sz="2800" b="1" dirty="0" smtClean="0">
                <a:solidFill>
                  <a:schemeClr val="tx1"/>
                </a:solidFill>
              </a:rPr>
              <a:t>*Be CONSISTENT with all techniques</a:t>
            </a:r>
          </a:p>
          <a:p>
            <a:pPr marL="457200" indent="-457200" algn="l">
              <a:buFont typeface="Arial"/>
              <a:buChar char="•"/>
            </a:pPr>
            <a:endParaRPr lang="en-US" dirty="0">
              <a:solidFill>
                <a:schemeClr val="accent2">
                  <a:lumMod val="75000"/>
                </a:schemeClr>
              </a:solidFill>
            </a:endParaRPr>
          </a:p>
        </p:txBody>
      </p:sp>
    </p:spTree>
    <p:extLst>
      <p:ext uri="{BB962C8B-B14F-4D97-AF65-F5344CB8AC3E}">
        <p14:creationId xmlns:p14="http://schemas.microsoft.com/office/powerpoint/2010/main" val="194829539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934" y="4445537"/>
            <a:ext cx="8506047" cy="646331"/>
          </a:xfrm>
          <a:prstGeom prst="rect">
            <a:avLst/>
          </a:prstGeom>
        </p:spPr>
        <p:txBody>
          <a:bodyPr wrap="square">
            <a:spAutoFit/>
          </a:bodyPr>
          <a:lstStyle/>
          <a:p>
            <a:pPr defTabSz="457200"/>
            <a:r>
              <a:rPr lang="en-US" dirty="0">
                <a:solidFill>
                  <a:prstClr val="black"/>
                </a:solidFill>
                <a:hlinkClick r:id="rId2"/>
              </a:rPr>
              <a:t>http://www.schooltube.com/video/5d078ba7ca6b36d8a671/Differentiated%20Instruction:%20Developing%20different%20types%20of%20workstations</a:t>
            </a:r>
            <a:endParaRPr lang="en-US" dirty="0">
              <a:solidFill>
                <a:prstClr val="black"/>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61" t="32500" r="40864" b="31563"/>
          <a:stretch/>
        </p:blipFill>
        <p:spPr bwMode="auto">
          <a:xfrm>
            <a:off x="740733" y="822960"/>
            <a:ext cx="7480587" cy="3413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1850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EAD15E3-EBF6-4C65-9134-AE03C967A7C6}" type="slidenum">
              <a:rPr lang="en-US" altLang="en-US">
                <a:solidFill>
                  <a:srgbClr val="000000"/>
                </a:solidFill>
              </a:rPr>
              <a:pPr/>
              <a:t>4</a:t>
            </a:fld>
            <a:endParaRPr lang="en-US" altLang="en-US">
              <a:solidFill>
                <a:srgbClr val="000000"/>
              </a:solidFill>
            </a:endParaRPr>
          </a:p>
        </p:txBody>
      </p:sp>
      <p:sp>
        <p:nvSpPr>
          <p:cNvPr id="8196" name="Rectangle 4"/>
          <p:cNvSpPr>
            <a:spLocks noGrp="1" noChangeArrowheads="1"/>
          </p:cNvSpPr>
          <p:nvPr>
            <p:ph type="ctrTitle"/>
          </p:nvPr>
        </p:nvSpPr>
        <p:spPr>
          <a:xfrm>
            <a:off x="457200" y="609601"/>
            <a:ext cx="8305800" cy="1371600"/>
          </a:xfrm>
        </p:spPr>
        <p:txBody>
          <a:bodyPr/>
          <a:lstStyle/>
          <a:p>
            <a:r>
              <a:rPr lang="en-US" altLang="en-US" sz="5400" b="1" dirty="0"/>
              <a:t>Classroom </a:t>
            </a:r>
            <a:r>
              <a:rPr lang="en-US" altLang="en-US" sz="5400" b="1" dirty="0" smtClean="0"/>
              <a:t>Routines</a:t>
            </a:r>
            <a:endParaRPr lang="en-US" altLang="en-US" sz="5400" b="1" dirty="0"/>
          </a:p>
        </p:txBody>
      </p:sp>
      <p:pic>
        <p:nvPicPr>
          <p:cNvPr id="8203" name="Picture 1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09900" y="23622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6579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65888"/>
          </a:xfrm>
        </p:spPr>
        <p:txBody>
          <a:bodyPr>
            <a:normAutofit fontScale="90000"/>
          </a:bodyPr>
          <a:lstStyle/>
          <a:p>
            <a:r>
              <a:rPr lang="en-US" b="1" dirty="0" smtClean="0"/>
              <a:t>Beyond Appearances</a:t>
            </a:r>
            <a:endParaRPr lang="en-US" b="1" dirty="0"/>
          </a:p>
        </p:txBody>
      </p:sp>
      <p:sp>
        <p:nvSpPr>
          <p:cNvPr id="5" name="Content Placeholder 4"/>
          <p:cNvSpPr>
            <a:spLocks noGrp="1"/>
          </p:cNvSpPr>
          <p:nvPr>
            <p:ph idx="1"/>
          </p:nvPr>
        </p:nvSpPr>
        <p:spPr>
          <a:xfrm>
            <a:off x="313509" y="984069"/>
            <a:ext cx="8499565" cy="4994049"/>
          </a:xfrm>
        </p:spPr>
        <p:txBody>
          <a:bodyPr>
            <a:normAutofit/>
          </a:bodyPr>
          <a:lstStyle/>
          <a:p>
            <a:pPr marL="0" indent="0">
              <a:buNone/>
            </a:pPr>
            <a:r>
              <a:rPr lang="en-US" sz="3000" dirty="0">
                <a:solidFill>
                  <a:schemeClr val="accent2">
                    <a:lumMod val="75000"/>
                  </a:schemeClr>
                </a:solidFill>
              </a:rPr>
              <a:t>It’s not about how students are arranged; it’s about the work in which they are engaged.  </a:t>
            </a:r>
            <a:r>
              <a:rPr lang="en-US" sz="4800" dirty="0"/>
              <a:t/>
            </a:r>
            <a:br>
              <a:rPr lang="en-US" sz="4800" dirty="0"/>
            </a:br>
            <a:endParaRPr lang="en-US" sz="4800" dirty="0" smtClean="0"/>
          </a:p>
          <a:p>
            <a:pPr marL="0" indent="0">
              <a:buNone/>
            </a:pPr>
            <a:r>
              <a:rPr lang="en-US" b="1" dirty="0" smtClean="0">
                <a:solidFill>
                  <a:srgbClr val="374C81"/>
                </a:solidFill>
              </a:rPr>
              <a:t>Is </a:t>
            </a:r>
            <a:r>
              <a:rPr lang="en-US" b="1" dirty="0">
                <a:solidFill>
                  <a:srgbClr val="374C81"/>
                </a:solidFill>
              </a:rPr>
              <a:t>instruction-</a:t>
            </a:r>
            <a:r>
              <a:rPr lang="en-US" dirty="0">
                <a:solidFill>
                  <a:srgbClr val="374C81"/>
                </a:solidFill>
              </a:rPr>
              <a:t>-</a:t>
            </a:r>
            <a:r>
              <a:rPr lang="en-US" dirty="0">
                <a:solidFill>
                  <a:srgbClr val="FF0000"/>
                </a:solidFill>
              </a:rPr>
              <a:t/>
            </a:r>
            <a:br>
              <a:rPr lang="en-US" dirty="0">
                <a:solidFill>
                  <a:srgbClr val="FF0000"/>
                </a:solidFill>
              </a:rPr>
            </a:br>
            <a:r>
              <a:rPr lang="en-US" dirty="0"/>
              <a:t>-Purposeful</a:t>
            </a:r>
            <a:br>
              <a:rPr lang="en-US" dirty="0"/>
            </a:br>
            <a:r>
              <a:rPr lang="en-US" dirty="0"/>
              <a:t>-Rigorous  </a:t>
            </a:r>
            <a:br>
              <a:rPr lang="en-US" dirty="0"/>
            </a:br>
            <a:r>
              <a:rPr lang="en-US" dirty="0"/>
              <a:t>-Differentiated to meet student needs</a:t>
            </a:r>
            <a:br>
              <a:rPr lang="en-US" dirty="0"/>
            </a:br>
            <a:r>
              <a:rPr lang="en-US" dirty="0"/>
              <a:t>-Consistent with evidence-based practice</a:t>
            </a:r>
            <a:br>
              <a:rPr lang="en-US" dirty="0"/>
            </a:br>
            <a:r>
              <a:rPr lang="en-US" dirty="0"/>
              <a:t>-Aligned to TEM standards</a:t>
            </a:r>
          </a:p>
          <a:p>
            <a:endParaRPr lang="en-US" dirty="0"/>
          </a:p>
        </p:txBody>
      </p:sp>
    </p:spTree>
    <p:extLst>
      <p:ext uri="{BB962C8B-B14F-4D97-AF65-F5344CB8AC3E}">
        <p14:creationId xmlns:p14="http://schemas.microsoft.com/office/powerpoint/2010/main" val="198299384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Small Group</a:t>
            </a:r>
            <a:endParaRPr lang="en-US" b="1" dirty="0"/>
          </a:p>
        </p:txBody>
      </p:sp>
      <p:sp>
        <p:nvSpPr>
          <p:cNvPr id="3" name="Content Placeholder 2"/>
          <p:cNvSpPr>
            <a:spLocks noGrp="1"/>
          </p:cNvSpPr>
          <p:nvPr>
            <p:ph idx="1"/>
          </p:nvPr>
        </p:nvSpPr>
        <p:spPr/>
        <p:txBody>
          <a:bodyPr/>
          <a:lstStyle/>
          <a:p>
            <a:r>
              <a:rPr lang="en-US" dirty="0" smtClean="0"/>
              <a:t>Add 1-2 activities to have participants do in a small group</a:t>
            </a:r>
            <a:endParaRPr lang="en-US" dirty="0"/>
          </a:p>
        </p:txBody>
      </p:sp>
    </p:spTree>
    <p:extLst>
      <p:ext uri="{BB962C8B-B14F-4D97-AF65-F5344CB8AC3E}">
        <p14:creationId xmlns:p14="http://schemas.microsoft.com/office/powerpoint/2010/main" val="2730121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Whole Group Closure in Reading</a:t>
            </a:r>
            <a:endParaRPr lang="en-US" b="1" dirty="0"/>
          </a:p>
        </p:txBody>
      </p:sp>
      <p:sp>
        <p:nvSpPr>
          <p:cNvPr id="3" name="Content Placeholder 2"/>
          <p:cNvSpPr>
            <a:spLocks noGrp="1"/>
          </p:cNvSpPr>
          <p:nvPr>
            <p:ph idx="1"/>
          </p:nvPr>
        </p:nvSpPr>
        <p:spPr/>
        <p:txBody>
          <a:bodyPr>
            <a:normAutofit lnSpcReduction="10000"/>
          </a:bodyPr>
          <a:lstStyle/>
          <a:p>
            <a:r>
              <a:rPr lang="en-US" u="sng" dirty="0" smtClean="0"/>
              <a:t>When: </a:t>
            </a:r>
            <a:r>
              <a:rPr lang="en-US" dirty="0" smtClean="0"/>
              <a:t>the last 5-10 minutes</a:t>
            </a:r>
          </a:p>
          <a:p>
            <a:r>
              <a:rPr lang="en-US" u="sng" dirty="0" smtClean="0"/>
              <a:t>Why: </a:t>
            </a:r>
            <a:r>
              <a:rPr lang="en-US" dirty="0" smtClean="0"/>
              <a:t>to bring synthesis and closure to the lesson; to share student understandings and provide the teacher with a quick assessment</a:t>
            </a:r>
          </a:p>
          <a:p>
            <a:r>
              <a:rPr lang="en-US" dirty="0" smtClean="0"/>
              <a:t>Suggested activities</a:t>
            </a:r>
          </a:p>
          <a:p>
            <a:pPr lvl="1"/>
            <a:r>
              <a:rPr lang="en-US" dirty="0" smtClean="0"/>
              <a:t>Exit tickets</a:t>
            </a:r>
          </a:p>
          <a:p>
            <a:pPr lvl="1"/>
            <a:r>
              <a:rPr lang="en-US" dirty="0" smtClean="0"/>
              <a:t>Written summary</a:t>
            </a:r>
          </a:p>
          <a:p>
            <a:pPr lvl="1"/>
            <a:r>
              <a:rPr lang="en-US" dirty="0" smtClean="0"/>
              <a:t>Tell a partner</a:t>
            </a:r>
          </a:p>
          <a:p>
            <a:pPr lvl="1"/>
            <a:r>
              <a:rPr lang="en-US" dirty="0" smtClean="0"/>
              <a:t>Poll the class/individual responses</a:t>
            </a:r>
            <a:endParaRPr lang="en-US" dirty="0"/>
          </a:p>
        </p:txBody>
      </p:sp>
    </p:spTree>
    <p:extLst>
      <p:ext uri="{BB962C8B-B14F-4D97-AF65-F5344CB8AC3E}">
        <p14:creationId xmlns:p14="http://schemas.microsoft.com/office/powerpoint/2010/main" val="2523870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Whole Group Closure</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000" dirty="0" smtClean="0"/>
              <a:t>Share some techniques that you use to bring closure to your lessons and to check for understanding.</a:t>
            </a:r>
            <a:endParaRPr lang="en-US" sz="4000" dirty="0"/>
          </a:p>
        </p:txBody>
      </p:sp>
    </p:spTree>
    <p:extLst>
      <p:ext uri="{BB962C8B-B14F-4D97-AF65-F5344CB8AC3E}">
        <p14:creationId xmlns:p14="http://schemas.microsoft.com/office/powerpoint/2010/main" val="2598477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Closure</a:t>
            </a:r>
            <a:endParaRPr lang="en-US" b="1" dirty="0"/>
          </a:p>
        </p:txBody>
      </p:sp>
      <p:sp>
        <p:nvSpPr>
          <p:cNvPr id="3" name="Content Placeholder 2"/>
          <p:cNvSpPr>
            <a:spLocks noGrp="1"/>
          </p:cNvSpPr>
          <p:nvPr>
            <p:ph idx="1"/>
          </p:nvPr>
        </p:nvSpPr>
        <p:spPr/>
        <p:txBody>
          <a:bodyPr>
            <a:normAutofit lnSpcReduction="10000"/>
          </a:bodyPr>
          <a:lstStyle/>
          <a:p>
            <a:pPr>
              <a:buNone/>
            </a:pPr>
            <a:r>
              <a:rPr lang="en-US" sz="4000" dirty="0" smtClean="0"/>
              <a:t>Three Stars and a Wish—on your index card list</a:t>
            </a:r>
          </a:p>
          <a:p>
            <a:r>
              <a:rPr lang="en-US" sz="4000" dirty="0" smtClean="0"/>
              <a:t>3 “stars” (things you plan to implement within the next two weeks)</a:t>
            </a:r>
          </a:p>
          <a:p>
            <a:r>
              <a:rPr lang="en-US" sz="4000" dirty="0" smtClean="0"/>
              <a:t>1 “wish” (something you want us to address in future sessions)</a:t>
            </a:r>
            <a:endParaRPr lang="en-US" sz="4000" dirty="0"/>
          </a:p>
        </p:txBody>
      </p:sp>
    </p:spTree>
    <p:extLst>
      <p:ext uri="{BB962C8B-B14F-4D97-AF65-F5344CB8AC3E}">
        <p14:creationId xmlns:p14="http://schemas.microsoft.com/office/powerpoint/2010/main" val="2121436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Staff</a:t>
            </a:r>
            <a:endParaRPr lang="en-US" b="1" dirty="0"/>
          </a:p>
        </p:txBody>
      </p:sp>
      <p:sp>
        <p:nvSpPr>
          <p:cNvPr id="3" name="Content Placeholder 2"/>
          <p:cNvSpPr>
            <a:spLocks noGrp="1"/>
          </p:cNvSpPr>
          <p:nvPr>
            <p:ph idx="1"/>
          </p:nvPr>
        </p:nvSpPr>
        <p:spPr/>
        <p:txBody>
          <a:bodyPr/>
          <a:lstStyle/>
          <a:p>
            <a:pPr marL="0" indent="0" algn="ctr">
              <a:buNone/>
            </a:pPr>
            <a:r>
              <a:rPr lang="en-US" dirty="0" smtClean="0"/>
              <a:t>Dr. Susan </a:t>
            </a:r>
            <a:r>
              <a:rPr lang="en-US" dirty="0" err="1" smtClean="0"/>
              <a:t>Dold</a:t>
            </a:r>
            <a:r>
              <a:rPr lang="en-US" dirty="0" smtClean="0"/>
              <a:t>, </a:t>
            </a:r>
            <a:r>
              <a:rPr lang="en-US" dirty="0" smtClean="0">
                <a:hlinkClick r:id="rId2"/>
              </a:rPr>
              <a:t>DOLDSB@scsk12.org</a:t>
            </a:r>
            <a:r>
              <a:rPr lang="en-US" dirty="0" smtClean="0"/>
              <a:t> </a:t>
            </a:r>
          </a:p>
          <a:p>
            <a:pPr marL="0" indent="0" algn="ctr">
              <a:buNone/>
            </a:pPr>
            <a:r>
              <a:rPr lang="en-US" dirty="0" smtClean="0"/>
              <a:t>Dr. Tanya Kelly, </a:t>
            </a:r>
            <a:r>
              <a:rPr lang="en-US" dirty="0">
                <a:hlinkClick r:id="rId3"/>
              </a:rPr>
              <a:t>KELLYTL@scsk12.</a:t>
            </a:r>
            <a:r>
              <a:rPr lang="en-US" dirty="0" smtClean="0">
                <a:hlinkClick r:id="rId3"/>
              </a:rPr>
              <a:t>org</a:t>
            </a:r>
            <a:r>
              <a:rPr lang="en-US" dirty="0" smtClean="0"/>
              <a:t> </a:t>
            </a:r>
          </a:p>
          <a:p>
            <a:pPr marL="0" indent="0" algn="ctr">
              <a:buNone/>
            </a:pPr>
            <a:r>
              <a:rPr lang="en-US" dirty="0" smtClean="0"/>
              <a:t>Jolie </a:t>
            </a:r>
            <a:r>
              <a:rPr lang="en-US" dirty="0" err="1" smtClean="0"/>
              <a:t>Madihalli</a:t>
            </a:r>
            <a:r>
              <a:rPr lang="en-US" dirty="0" smtClean="0"/>
              <a:t>, </a:t>
            </a:r>
            <a:r>
              <a:rPr lang="en-US" dirty="0">
                <a:hlinkClick r:id="rId4"/>
              </a:rPr>
              <a:t>MADIHALLIJA@scsk12.</a:t>
            </a:r>
            <a:r>
              <a:rPr lang="en-US" dirty="0" smtClean="0">
                <a:hlinkClick r:id="rId4"/>
              </a:rPr>
              <a:t>org</a:t>
            </a:r>
            <a:r>
              <a:rPr lang="en-US" dirty="0" smtClean="0"/>
              <a:t>  </a:t>
            </a:r>
          </a:p>
          <a:p>
            <a:pPr marL="0" indent="0" algn="ctr">
              <a:buNone/>
            </a:pPr>
            <a:endParaRPr lang="en-US" dirty="0"/>
          </a:p>
          <a:p>
            <a:pPr marL="0" indent="0" algn="ctr">
              <a:buNone/>
            </a:pPr>
            <a:r>
              <a:rPr lang="en-US" dirty="0" smtClean="0"/>
              <a:t>Visit us on our </a:t>
            </a:r>
            <a:r>
              <a:rPr lang="en-US" dirty="0" err="1" smtClean="0"/>
              <a:t>weebly</a:t>
            </a:r>
            <a:r>
              <a:rPr lang="en-US" dirty="0" smtClean="0"/>
              <a:t>:</a:t>
            </a:r>
          </a:p>
          <a:p>
            <a:pPr marL="0" indent="0" algn="ctr">
              <a:buNone/>
            </a:pPr>
            <a:r>
              <a:rPr lang="en-US" dirty="0" smtClean="0">
                <a:hlinkClick r:id="rId5"/>
              </a:rPr>
              <a:t>www.scsliteracy.weebly.com</a:t>
            </a:r>
            <a:endParaRPr lang="en-US" dirty="0" smtClean="0"/>
          </a:p>
          <a:p>
            <a:pPr marL="0" indent="0" algn="ctr">
              <a:buNone/>
            </a:pPr>
            <a:r>
              <a:rPr lang="en-US" dirty="0" smtClean="0"/>
              <a:t>Password: </a:t>
            </a:r>
            <a:r>
              <a:rPr lang="en-US" dirty="0" err="1" smtClean="0"/>
              <a:t>readandwrite</a:t>
            </a:r>
            <a:endParaRPr lang="en-US" dirty="0" smtClean="0"/>
          </a:p>
          <a:p>
            <a:pPr marL="0" indent="0" algn="ctr">
              <a:buNone/>
            </a:pPr>
            <a:endParaRPr lang="en-US" dirty="0"/>
          </a:p>
        </p:txBody>
      </p:sp>
    </p:spTree>
    <p:extLst>
      <p:ext uri="{BB962C8B-B14F-4D97-AF65-F5344CB8AC3E}">
        <p14:creationId xmlns:p14="http://schemas.microsoft.com/office/powerpoint/2010/main" val="2830462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Classroom Routines</a:t>
            </a:r>
            <a:endParaRPr lang="en-US" b="1" dirty="0"/>
          </a:p>
        </p:txBody>
      </p:sp>
      <p:sp>
        <p:nvSpPr>
          <p:cNvPr id="135171" name="Rectangle 3"/>
          <p:cNvSpPr>
            <a:spLocks noGrp="1" noChangeArrowheads="1"/>
          </p:cNvSpPr>
          <p:nvPr>
            <p:ph idx="1"/>
          </p:nvPr>
        </p:nvSpPr>
        <p:spPr/>
        <p:txBody>
          <a:bodyPr/>
          <a:lstStyle/>
          <a:p>
            <a:pPr algn="ctr">
              <a:buFontTx/>
              <a:buNone/>
            </a:pPr>
            <a:r>
              <a:rPr lang="en-US" altLang="en-US" dirty="0"/>
              <a:t>	</a:t>
            </a:r>
            <a:r>
              <a:rPr lang="en-US" altLang="en-US" sz="4000" b="1" dirty="0"/>
              <a:t>In order for active student engagement to occur, teachers need to develop effective classroom management routines.</a:t>
            </a:r>
          </a:p>
        </p:txBody>
      </p:sp>
      <p:sp>
        <p:nvSpPr>
          <p:cNvPr id="5" name="Slide Number Placeholder 5"/>
          <p:cNvSpPr>
            <a:spLocks noGrp="1"/>
          </p:cNvSpPr>
          <p:nvPr>
            <p:ph type="sldNum" sz="quarter" idx="12"/>
          </p:nvPr>
        </p:nvSpPr>
        <p:spPr/>
        <p:txBody>
          <a:bodyPr/>
          <a:lstStyle/>
          <a:p>
            <a:fld id="{9B157762-49F7-487B-9438-D2E6E820453C}" type="slidenum">
              <a:rPr lang="en-US" altLang="en-US">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15904850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Classroom Management Studies</a:t>
            </a:r>
            <a:endParaRPr lang="en-US" b="1" dirty="0"/>
          </a:p>
        </p:txBody>
      </p:sp>
      <p:sp>
        <p:nvSpPr>
          <p:cNvPr id="3" name="Content Placeholder 2"/>
          <p:cNvSpPr>
            <a:spLocks noGrp="1"/>
          </p:cNvSpPr>
          <p:nvPr>
            <p:ph idx="1"/>
          </p:nvPr>
        </p:nvSpPr>
        <p:spPr/>
        <p:txBody>
          <a:bodyPr/>
          <a:lstStyle/>
          <a:p>
            <a:r>
              <a:rPr lang="en-US" dirty="0" smtClean="0"/>
              <a:t>Successful teachers integrate their classroom rules and procedures into their instruction systematically so that they  become part of the curriculum and classroom environment.</a:t>
            </a:r>
          </a:p>
          <a:p>
            <a:pPr lvl="1"/>
            <a:r>
              <a:rPr lang="en-US" dirty="0" smtClean="0"/>
              <a:t>Management styles</a:t>
            </a:r>
          </a:p>
          <a:p>
            <a:pPr lvl="1"/>
            <a:r>
              <a:rPr lang="en-US" dirty="0" smtClean="0"/>
              <a:t>Rules and procedures</a:t>
            </a:r>
          </a:p>
          <a:p>
            <a:pPr lvl="1"/>
            <a:r>
              <a:rPr lang="en-US" dirty="0" smtClean="0"/>
              <a:t>Coping with constraints</a:t>
            </a:r>
          </a:p>
          <a:p>
            <a:pPr lvl="2"/>
            <a:r>
              <a:rPr lang="en-US" dirty="0" smtClean="0"/>
              <a:t>Room arrangement</a:t>
            </a:r>
          </a:p>
          <a:p>
            <a:pPr lvl="2"/>
            <a:r>
              <a:rPr lang="en-US" dirty="0" smtClean="0"/>
              <a:t>Interruptions</a:t>
            </a:r>
          </a:p>
          <a:p>
            <a:pPr lvl="2"/>
            <a:endParaRPr lang="en-US" dirty="0" smtClean="0"/>
          </a:p>
          <a:p>
            <a:endParaRPr lang="en-US" dirty="0"/>
          </a:p>
        </p:txBody>
      </p:sp>
    </p:spTree>
    <p:extLst>
      <p:ext uri="{BB962C8B-B14F-4D97-AF65-F5344CB8AC3E}">
        <p14:creationId xmlns:p14="http://schemas.microsoft.com/office/powerpoint/2010/main" val="255933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04F59C-AA69-4366-BC51-053C52DDE110}" type="slidenum">
              <a:rPr lang="en-US" altLang="en-US"/>
              <a:pPr/>
              <a:t>7</a:t>
            </a:fld>
            <a:endParaRPr lang="en-US" altLang="en-US"/>
          </a:p>
        </p:txBody>
      </p:sp>
      <p:sp>
        <p:nvSpPr>
          <p:cNvPr id="79874" name="Rectangle 2"/>
          <p:cNvSpPr>
            <a:spLocks noGrp="1" noChangeArrowheads="1"/>
          </p:cNvSpPr>
          <p:nvPr>
            <p:ph type="title"/>
          </p:nvPr>
        </p:nvSpPr>
        <p:spPr/>
        <p:txBody>
          <a:bodyPr/>
          <a:lstStyle/>
          <a:p>
            <a:r>
              <a:rPr lang="en-US" altLang="en-US" sz="4000" b="1" dirty="0"/>
              <a:t>Direct Teaching</a:t>
            </a:r>
          </a:p>
        </p:txBody>
      </p:sp>
      <p:sp>
        <p:nvSpPr>
          <p:cNvPr id="79875" name="Rectangle 3"/>
          <p:cNvSpPr>
            <a:spLocks noGrp="1" noChangeArrowheads="1"/>
          </p:cNvSpPr>
          <p:nvPr>
            <p:ph type="body" idx="1"/>
          </p:nvPr>
        </p:nvSpPr>
        <p:spPr>
          <a:xfrm>
            <a:off x="457200" y="1371600"/>
            <a:ext cx="8229600" cy="4648200"/>
          </a:xfrm>
        </p:spPr>
        <p:txBody>
          <a:bodyPr>
            <a:normAutofit lnSpcReduction="10000"/>
          </a:bodyPr>
          <a:lstStyle/>
          <a:p>
            <a:pPr>
              <a:buFontTx/>
              <a:buNone/>
            </a:pPr>
            <a:r>
              <a:rPr lang="en-US" altLang="en-US" dirty="0"/>
              <a:t>Pre-planning of management routines:</a:t>
            </a:r>
          </a:p>
          <a:p>
            <a:pPr lvl="1"/>
            <a:r>
              <a:rPr lang="en-US" altLang="en-US" dirty="0"/>
              <a:t>Room arrangement</a:t>
            </a:r>
          </a:p>
          <a:p>
            <a:pPr lvl="2"/>
            <a:r>
              <a:rPr lang="en-US" altLang="en-US" dirty="0"/>
              <a:t>student seating</a:t>
            </a:r>
          </a:p>
          <a:p>
            <a:pPr lvl="2"/>
            <a:r>
              <a:rPr lang="en-US" altLang="en-US" dirty="0"/>
              <a:t>placement of materials</a:t>
            </a:r>
          </a:p>
          <a:p>
            <a:pPr lvl="2"/>
            <a:r>
              <a:rPr lang="en-US" altLang="en-US" dirty="0"/>
              <a:t>Whole and small group areas</a:t>
            </a:r>
          </a:p>
          <a:p>
            <a:pPr lvl="1"/>
            <a:r>
              <a:rPr lang="en-US" altLang="en-US" dirty="0"/>
              <a:t>Establishing rules and procedures </a:t>
            </a:r>
          </a:p>
          <a:p>
            <a:pPr lvl="1">
              <a:buFontTx/>
              <a:buNone/>
            </a:pPr>
            <a:r>
              <a:rPr lang="en-US" altLang="en-US" sz="2000" dirty="0"/>
              <a:t>	(ask 3 before me, etc.)</a:t>
            </a:r>
            <a:endParaRPr lang="en-US" altLang="en-US" dirty="0"/>
          </a:p>
          <a:p>
            <a:pPr lvl="1"/>
            <a:r>
              <a:rPr lang="en-US" altLang="en-US" dirty="0"/>
              <a:t>Clear expectations</a:t>
            </a:r>
          </a:p>
          <a:p>
            <a:pPr lvl="1"/>
            <a:r>
              <a:rPr lang="en-US" altLang="en-US" dirty="0"/>
              <a:t>Quick transitions </a:t>
            </a:r>
            <a:r>
              <a:rPr lang="en-US" altLang="en-US" sz="2000" dirty="0"/>
              <a:t>(timer, music, chime, countdown)</a:t>
            </a:r>
            <a:endParaRPr lang="en-US" altLang="en-US" dirty="0"/>
          </a:p>
          <a:p>
            <a:pPr lvl="1"/>
            <a:r>
              <a:rPr lang="en-US" altLang="en-US" dirty="0"/>
              <a:t>Reduce teacher talk </a:t>
            </a:r>
            <a:r>
              <a:rPr lang="en-US" altLang="en-US" sz="2000" dirty="0"/>
              <a:t>(hand signal, cue)</a:t>
            </a:r>
            <a:endParaRPr lang="en-US" altLang="en-US" dirty="0"/>
          </a:p>
        </p:txBody>
      </p:sp>
    </p:spTree>
    <p:extLst>
      <p:ext uri="{BB962C8B-B14F-4D97-AF65-F5344CB8AC3E}">
        <p14:creationId xmlns:p14="http://schemas.microsoft.com/office/powerpoint/2010/main" val="92435501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animEffect transition="in" filter="diamond(in)">
                                      <p:cBhvr>
                                        <p:cTn id="7" dur="2000"/>
                                        <p:tgtEl>
                                          <p:spTgt spid="79875">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9875">
                                            <p:txEl>
                                              <p:pRg st="2" end="2"/>
                                            </p:txEl>
                                          </p:spTgt>
                                        </p:tgtEl>
                                        <p:attrNameLst>
                                          <p:attrName>style.visibility</p:attrName>
                                        </p:attrNameLst>
                                      </p:cBhvr>
                                      <p:to>
                                        <p:strVal val="visible"/>
                                      </p:to>
                                    </p:set>
                                    <p:animEffect transition="in" filter="diamond(in)">
                                      <p:cBhvr>
                                        <p:cTn id="10" dur="2000"/>
                                        <p:tgtEl>
                                          <p:spTgt spid="79875">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animEffect transition="in" filter="diamond(in)">
                                      <p:cBhvr>
                                        <p:cTn id="13" dur="2000"/>
                                        <p:tgtEl>
                                          <p:spTgt spid="79875">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9875">
                                            <p:txEl>
                                              <p:pRg st="4" end="4"/>
                                            </p:txEl>
                                          </p:spTgt>
                                        </p:tgtEl>
                                        <p:attrNameLst>
                                          <p:attrName>style.visibility</p:attrName>
                                        </p:attrNameLst>
                                      </p:cBhvr>
                                      <p:to>
                                        <p:strVal val="visible"/>
                                      </p:to>
                                    </p:set>
                                    <p:animEffect transition="in" filter="diamond(in)">
                                      <p:cBhvr>
                                        <p:cTn id="16" dur="2000"/>
                                        <p:tgtEl>
                                          <p:spTgt spid="79875">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79875">
                                            <p:txEl>
                                              <p:pRg st="5" end="5"/>
                                            </p:txEl>
                                          </p:spTgt>
                                        </p:tgtEl>
                                        <p:attrNameLst>
                                          <p:attrName>style.visibility</p:attrName>
                                        </p:attrNameLst>
                                      </p:cBhvr>
                                      <p:to>
                                        <p:strVal val="visible"/>
                                      </p:to>
                                    </p:set>
                                    <p:animEffect transition="in" filter="diamond(in)">
                                      <p:cBhvr>
                                        <p:cTn id="21" dur="2000"/>
                                        <p:tgtEl>
                                          <p:spTgt spid="79875">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79875">
                                            <p:txEl>
                                              <p:pRg st="6" end="6"/>
                                            </p:txEl>
                                          </p:spTgt>
                                        </p:tgtEl>
                                        <p:attrNameLst>
                                          <p:attrName>style.visibility</p:attrName>
                                        </p:attrNameLst>
                                      </p:cBhvr>
                                      <p:to>
                                        <p:strVal val="visible"/>
                                      </p:to>
                                    </p:set>
                                    <p:animEffect transition="in" filter="diamond(in)">
                                      <p:cBhvr>
                                        <p:cTn id="26" dur="2000"/>
                                        <p:tgtEl>
                                          <p:spTgt spid="79875">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79875">
                                            <p:txEl>
                                              <p:pRg st="7" end="7"/>
                                            </p:txEl>
                                          </p:spTgt>
                                        </p:tgtEl>
                                        <p:attrNameLst>
                                          <p:attrName>style.visibility</p:attrName>
                                        </p:attrNameLst>
                                      </p:cBhvr>
                                      <p:to>
                                        <p:strVal val="visible"/>
                                      </p:to>
                                    </p:set>
                                    <p:animEffect transition="in" filter="diamond(in)">
                                      <p:cBhvr>
                                        <p:cTn id="31" dur="2000"/>
                                        <p:tgtEl>
                                          <p:spTgt spid="79875">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79875">
                                            <p:txEl>
                                              <p:pRg st="8" end="8"/>
                                            </p:txEl>
                                          </p:spTgt>
                                        </p:tgtEl>
                                        <p:attrNameLst>
                                          <p:attrName>style.visibility</p:attrName>
                                        </p:attrNameLst>
                                      </p:cBhvr>
                                      <p:to>
                                        <p:strVal val="visible"/>
                                      </p:to>
                                    </p:set>
                                    <p:animEffect transition="in" filter="diamond(in)">
                                      <p:cBhvr>
                                        <p:cTn id="36" dur="2000"/>
                                        <p:tgtEl>
                                          <p:spTgt spid="79875">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79875">
                                            <p:txEl>
                                              <p:pRg st="9" end="9"/>
                                            </p:txEl>
                                          </p:spTgt>
                                        </p:tgtEl>
                                        <p:attrNameLst>
                                          <p:attrName>style.visibility</p:attrName>
                                        </p:attrNameLst>
                                      </p:cBhvr>
                                      <p:to>
                                        <p:strVal val="visible"/>
                                      </p:to>
                                    </p:set>
                                    <p:animEffect transition="in" filter="diamond(in)">
                                      <p:cBhvr>
                                        <p:cTn id="41" dur="2000"/>
                                        <p:tgtEl>
                                          <p:spTgt spid="798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758754A-CF47-4BCB-8C3E-427A2AAB3615}" type="slidenum">
              <a:rPr lang="en-US" altLang="en-US"/>
              <a:pPr/>
              <a:t>8</a:t>
            </a:fld>
            <a:endParaRPr lang="en-US" altLang="en-US"/>
          </a:p>
        </p:txBody>
      </p:sp>
      <p:sp>
        <p:nvSpPr>
          <p:cNvPr id="80898" name="Rectangle 2"/>
          <p:cNvSpPr>
            <a:spLocks noGrp="1" noChangeArrowheads="1"/>
          </p:cNvSpPr>
          <p:nvPr>
            <p:ph type="title"/>
          </p:nvPr>
        </p:nvSpPr>
        <p:spPr/>
        <p:txBody>
          <a:bodyPr/>
          <a:lstStyle/>
          <a:p>
            <a:r>
              <a:rPr lang="en-US" altLang="en-US" sz="4000" b="1" dirty="0"/>
              <a:t>Direct Teaching</a:t>
            </a:r>
          </a:p>
        </p:txBody>
      </p:sp>
      <p:sp>
        <p:nvSpPr>
          <p:cNvPr id="80899" name="Rectangle 3"/>
          <p:cNvSpPr>
            <a:spLocks noGrp="1" noChangeArrowheads="1"/>
          </p:cNvSpPr>
          <p:nvPr>
            <p:ph type="body" idx="1"/>
          </p:nvPr>
        </p:nvSpPr>
        <p:spPr/>
        <p:txBody>
          <a:bodyPr/>
          <a:lstStyle/>
          <a:p>
            <a:pPr>
              <a:buFontTx/>
              <a:buNone/>
            </a:pPr>
            <a:r>
              <a:rPr lang="en-US" altLang="en-US"/>
              <a:t>Teaching Routines Systematically</a:t>
            </a:r>
          </a:p>
          <a:p>
            <a:pPr lvl="1"/>
            <a:r>
              <a:rPr lang="en-US" altLang="en-US"/>
              <a:t>Modeling </a:t>
            </a:r>
          </a:p>
          <a:p>
            <a:pPr lvl="1"/>
            <a:r>
              <a:rPr lang="en-US" altLang="en-US"/>
              <a:t>Practice</a:t>
            </a:r>
          </a:p>
          <a:p>
            <a:pPr lvl="1"/>
            <a:r>
              <a:rPr lang="en-US" altLang="en-US"/>
              <a:t>Review</a:t>
            </a:r>
          </a:p>
          <a:p>
            <a:pPr lvl="1"/>
            <a:r>
              <a:rPr lang="en-US" altLang="en-US"/>
              <a:t>Reinforce</a:t>
            </a:r>
          </a:p>
          <a:p>
            <a:pPr lvl="1">
              <a:buFontTx/>
              <a:buNone/>
            </a:pPr>
            <a:endParaRPr lang="en-US" altLang="en-US"/>
          </a:p>
          <a:p>
            <a:pPr lvl="1">
              <a:buFontTx/>
              <a:buNone/>
            </a:pPr>
            <a:endParaRPr lang="en-US" altLang="en-US"/>
          </a:p>
        </p:txBody>
      </p:sp>
      <p:pic>
        <p:nvPicPr>
          <p:cNvPr id="80900" name="Picture 4" descr="j04094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124200"/>
            <a:ext cx="4038600" cy="268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343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Share!</a:t>
            </a:r>
            <a:endParaRPr lang="en-US" b="1" dirty="0"/>
          </a:p>
        </p:txBody>
      </p:sp>
      <p:sp>
        <p:nvSpPr>
          <p:cNvPr id="3" name="Content Placeholder 2"/>
          <p:cNvSpPr>
            <a:spLocks noGrp="1"/>
          </p:cNvSpPr>
          <p:nvPr>
            <p:ph idx="1"/>
          </p:nvPr>
        </p:nvSpPr>
        <p:spPr/>
        <p:txBody>
          <a:bodyPr/>
          <a:lstStyle/>
          <a:p>
            <a:r>
              <a:rPr lang="en-US" dirty="0" smtClean="0"/>
              <a:t>Turn and talk with a partner about effective routines you have used.</a:t>
            </a:r>
          </a:p>
          <a:p>
            <a:r>
              <a:rPr lang="en-US" dirty="0" smtClean="0"/>
              <a:t>What are some reasons you have changed or tweaked your routine?</a:t>
            </a:r>
          </a:p>
          <a:p>
            <a:r>
              <a:rPr lang="en-US" dirty="0" smtClean="0"/>
              <a:t>What silent cues have been successful in your practice?</a:t>
            </a:r>
            <a:endParaRPr lang="en-US" dirty="0"/>
          </a:p>
        </p:txBody>
      </p:sp>
    </p:spTree>
    <p:extLst>
      <p:ext uri="{BB962C8B-B14F-4D97-AF65-F5344CB8AC3E}">
        <p14:creationId xmlns:p14="http://schemas.microsoft.com/office/powerpoint/2010/main" val="202314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746</TotalTime>
  <Words>4087</Words>
  <Application>Microsoft Office PowerPoint</Application>
  <PresentationFormat>On-screen Show (4:3)</PresentationFormat>
  <Paragraphs>440</Paragraphs>
  <Slides>45</Slides>
  <Notes>37</Notes>
  <HiddenSlides>0</HiddenSlides>
  <MMClips>0</MMClips>
  <ScaleCrop>false</ScaleCrop>
  <HeadingPairs>
    <vt:vector size="4" baseType="variant">
      <vt:variant>
        <vt:lpstr>Theme</vt:lpstr>
      </vt:variant>
      <vt:variant>
        <vt:i4>28</vt:i4>
      </vt:variant>
      <vt:variant>
        <vt:lpstr>Slide Titles</vt:lpstr>
      </vt:variant>
      <vt:variant>
        <vt:i4>45</vt:i4>
      </vt:variant>
    </vt:vector>
  </HeadingPairs>
  <TitlesOfParts>
    <vt:vector size="73" baseType="lpstr">
      <vt:lpstr>2_Office Theme</vt:lpstr>
      <vt:lpstr>Office Theme</vt:lpstr>
      <vt:lpstr>1_Office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Managing the Reading Block</vt:lpstr>
      <vt:lpstr>Norms</vt:lpstr>
      <vt:lpstr>Objectives</vt:lpstr>
      <vt:lpstr>Classroom Routines</vt:lpstr>
      <vt:lpstr>Classroom Routines</vt:lpstr>
      <vt:lpstr>Classroom Management Studies</vt:lpstr>
      <vt:lpstr>Direct Teaching</vt:lpstr>
      <vt:lpstr>Direct Teaching</vt:lpstr>
      <vt:lpstr>Let’s Share!</vt:lpstr>
      <vt:lpstr>Literacy Block</vt:lpstr>
      <vt:lpstr>The Gradual Release of Responsibility  (to introduce or reinforce a new skill)</vt:lpstr>
      <vt:lpstr>Literacy “Look Fors”-Grades PreK-5 </vt:lpstr>
      <vt:lpstr>More Literacy “Look Fors”- Grades PreK-5</vt:lpstr>
      <vt:lpstr>Whole Group Instruction</vt:lpstr>
      <vt:lpstr>K-3 Block and Instructional Design</vt:lpstr>
      <vt:lpstr>Grades 4-5 Block and Instructional Design</vt:lpstr>
      <vt:lpstr>Whole Group instruction is when teachers present a lesson to the whole class with some differentiation in content.  </vt:lpstr>
      <vt:lpstr> Whole Group Instruction</vt:lpstr>
      <vt:lpstr>Whole Group Content</vt:lpstr>
      <vt:lpstr>Grouping Configuration</vt:lpstr>
      <vt:lpstr>Allocated Time</vt:lpstr>
      <vt:lpstr>Instructional Routines for  Whole Group</vt:lpstr>
      <vt:lpstr>Reading Minilessons</vt:lpstr>
      <vt:lpstr>  Why should we use minilessons in whole group instruction?</vt:lpstr>
      <vt:lpstr>  Why should we focus on reading foundational skills in whole group instruction?</vt:lpstr>
      <vt:lpstr>  Why should we engage students in interactive read alouds and shared readings?</vt:lpstr>
      <vt:lpstr>Minilesson—Whole Group</vt:lpstr>
      <vt:lpstr>PowerPoint Presentation</vt:lpstr>
      <vt:lpstr>PreK-5 Block and Instructional Design</vt:lpstr>
      <vt:lpstr>Small Group Instruction</vt:lpstr>
      <vt:lpstr>Purpose of Small Group Instruction</vt:lpstr>
      <vt:lpstr>Why are Literacy Stations  required during Reading instruction?</vt:lpstr>
      <vt:lpstr> Small group instruction  should be… </vt:lpstr>
      <vt:lpstr>PowerPoint Presentation</vt:lpstr>
      <vt:lpstr>Grouping Configuration</vt:lpstr>
      <vt:lpstr>Instructional Routines for  Small Groups</vt:lpstr>
      <vt:lpstr>Before implementation of Literacy Stations, model, practice and review  what to do when:</vt:lpstr>
      <vt:lpstr>Transition into Small Groups K-1</vt:lpstr>
      <vt:lpstr>PowerPoint Presentation</vt:lpstr>
      <vt:lpstr>Beyond Appearances</vt:lpstr>
      <vt:lpstr>Small Group</vt:lpstr>
      <vt:lpstr>Whole Group Closure in Reading</vt:lpstr>
      <vt:lpstr>Whole Group Closure</vt:lpstr>
      <vt:lpstr>Closure</vt:lpstr>
      <vt:lpstr>Literacy Staff</vt:lpstr>
    </vt:vector>
  </TitlesOfParts>
  <Company>Memphis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Unistar</dc:creator>
  <cp:lastModifiedBy>LASHANDA D SIMMONS</cp:lastModifiedBy>
  <cp:revision>27</cp:revision>
  <dcterms:created xsi:type="dcterms:W3CDTF">2015-07-16T15:33:22Z</dcterms:created>
  <dcterms:modified xsi:type="dcterms:W3CDTF">2015-07-17T19:18:30Z</dcterms:modified>
</cp:coreProperties>
</file>