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4" r:id="rId1"/>
  </p:sldMasterIdLst>
  <p:notesMasterIdLst>
    <p:notesMasterId r:id="rId46"/>
  </p:notesMasterIdLst>
  <p:sldIdLst>
    <p:sldId id="257" r:id="rId2"/>
    <p:sldId id="258" r:id="rId3"/>
    <p:sldId id="259" r:id="rId4"/>
    <p:sldId id="260" r:id="rId5"/>
    <p:sldId id="261" r:id="rId6"/>
    <p:sldId id="262" r:id="rId7"/>
    <p:sldId id="263" r:id="rId8"/>
    <p:sldId id="264" r:id="rId9"/>
    <p:sldId id="265" r:id="rId10"/>
    <p:sldId id="303" r:id="rId11"/>
    <p:sldId id="266" r:id="rId12"/>
    <p:sldId id="267" r:id="rId13"/>
    <p:sldId id="268" r:id="rId14"/>
    <p:sldId id="269" r:id="rId15"/>
    <p:sldId id="304" r:id="rId16"/>
    <p:sldId id="276" r:id="rId17"/>
    <p:sldId id="270" r:id="rId18"/>
    <p:sldId id="305" r:id="rId19"/>
    <p:sldId id="272" r:id="rId20"/>
    <p:sldId id="300" r:id="rId21"/>
    <p:sldId id="274" r:id="rId22"/>
    <p:sldId id="277" r:id="rId23"/>
    <p:sldId id="278" r:id="rId24"/>
    <p:sldId id="279" r:id="rId25"/>
    <p:sldId id="280" r:id="rId26"/>
    <p:sldId id="281" r:id="rId27"/>
    <p:sldId id="282" r:id="rId28"/>
    <p:sldId id="283" r:id="rId29"/>
    <p:sldId id="284" r:id="rId30"/>
    <p:sldId id="301" r:id="rId31"/>
    <p:sldId id="306" r:id="rId32"/>
    <p:sldId id="285" r:id="rId33"/>
    <p:sldId id="286" r:id="rId34"/>
    <p:sldId id="288" r:id="rId35"/>
    <p:sldId id="289" r:id="rId36"/>
    <p:sldId id="307" r:id="rId37"/>
    <p:sldId id="290" r:id="rId38"/>
    <p:sldId id="291" r:id="rId39"/>
    <p:sldId id="293" r:id="rId40"/>
    <p:sldId id="295" r:id="rId41"/>
    <p:sldId id="308" r:id="rId42"/>
    <p:sldId id="297" r:id="rId43"/>
    <p:sldId id="298" r:id="rId44"/>
    <p:sldId id="299" r:id="rId4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iley Cato" initials="BC" lastIdx="8"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notes" hiddenSlides="1"/>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610" autoAdjust="0"/>
  </p:normalViewPr>
  <p:slideViewPr>
    <p:cSldViewPr snapToGrid="0" snapToObjects="1">
      <p:cViewPr varScale="1">
        <p:scale>
          <a:sx n="80" d="100"/>
          <a:sy n="80" d="100"/>
        </p:scale>
        <p:origin x="-2464"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978"/>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notesMaster" Target="notesMasters/notesMaster1.xml"/><Relationship Id="rId47" Type="http://schemas.openxmlformats.org/officeDocument/2006/relationships/printerSettings" Target="printerSettings/printerSettings1.bin"/><Relationship Id="rId48" Type="http://schemas.openxmlformats.org/officeDocument/2006/relationships/commentAuthors" Target="commentAuthors.xml"/><Relationship Id="rId49" Type="http://schemas.openxmlformats.org/officeDocument/2006/relationships/presProps" Target="pres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viewProps" Target="viewProps.xml"/><Relationship Id="rId51" Type="http://schemas.openxmlformats.org/officeDocument/2006/relationships/theme" Target="theme/theme1.xml"/><Relationship Id="rId5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B1CC17-7640-0F4B-BCBA-C322F436B8A8}" type="doc">
      <dgm:prSet loTypeId="urn:microsoft.com/office/officeart/2005/8/layout/venn3" loCatId="" qsTypeId="urn:microsoft.com/office/officeart/2005/8/quickstyle/simple4" qsCatId="simple" csTypeId="urn:microsoft.com/office/officeart/2005/8/colors/accent1_2" csCatId="accent1" phldr="1"/>
      <dgm:spPr/>
    </dgm:pt>
    <dgm:pt modelId="{E460B800-5E6E-BE44-93D6-CA8C1A5D4969}">
      <dgm:prSet phldrT="[Text]"/>
      <dgm:spPr/>
      <dgm:t>
        <a:bodyPr/>
        <a:lstStyle/>
        <a:p>
          <a:r>
            <a:rPr lang="en-US" dirty="0" smtClean="0"/>
            <a:t>Explicit Instruction</a:t>
          </a:r>
          <a:endParaRPr lang="en-US" dirty="0"/>
        </a:p>
      </dgm:t>
    </dgm:pt>
    <dgm:pt modelId="{A13CAB41-2432-7C45-9EB9-3F41279D6BCD}" type="parTrans" cxnId="{B8D55677-48EC-6240-B89C-EC46FF752899}">
      <dgm:prSet/>
      <dgm:spPr/>
      <dgm:t>
        <a:bodyPr/>
        <a:lstStyle/>
        <a:p>
          <a:endParaRPr lang="en-US"/>
        </a:p>
      </dgm:t>
    </dgm:pt>
    <dgm:pt modelId="{E7A6D878-67AB-DB4F-ADD1-5841F83A945B}" type="sibTrans" cxnId="{B8D55677-48EC-6240-B89C-EC46FF752899}">
      <dgm:prSet/>
      <dgm:spPr/>
      <dgm:t>
        <a:bodyPr/>
        <a:lstStyle/>
        <a:p>
          <a:endParaRPr lang="en-US"/>
        </a:p>
      </dgm:t>
    </dgm:pt>
    <dgm:pt modelId="{2A78B767-6C71-E94C-848A-63D6794D4A82}">
      <dgm:prSet phldrT="[Text]"/>
      <dgm:spPr/>
      <dgm:t>
        <a:bodyPr/>
        <a:lstStyle/>
        <a:p>
          <a:r>
            <a:rPr lang="en-US" dirty="0" smtClean="0"/>
            <a:t>Required Time Lengths</a:t>
          </a:r>
          <a:endParaRPr lang="en-US" dirty="0"/>
        </a:p>
      </dgm:t>
    </dgm:pt>
    <dgm:pt modelId="{99D3B6E7-2CB4-0647-B718-0438467BD977}" type="parTrans" cxnId="{4B1608B0-1994-E543-AE43-8ABE43313741}">
      <dgm:prSet/>
      <dgm:spPr/>
      <dgm:t>
        <a:bodyPr/>
        <a:lstStyle/>
        <a:p>
          <a:endParaRPr lang="en-US"/>
        </a:p>
      </dgm:t>
    </dgm:pt>
    <dgm:pt modelId="{4E40FA7C-6E8A-7D47-967C-816570C07368}" type="sibTrans" cxnId="{4B1608B0-1994-E543-AE43-8ABE43313741}">
      <dgm:prSet/>
      <dgm:spPr/>
      <dgm:t>
        <a:bodyPr/>
        <a:lstStyle/>
        <a:p>
          <a:endParaRPr lang="en-US"/>
        </a:p>
      </dgm:t>
    </dgm:pt>
    <dgm:pt modelId="{02DC7C75-4200-9E4C-86E9-5AF1481E5615}">
      <dgm:prSet phldrT="[Text]"/>
      <dgm:spPr/>
      <dgm:t>
        <a:bodyPr/>
        <a:lstStyle/>
        <a:p>
          <a:r>
            <a:rPr lang="en-US" dirty="0" smtClean="0"/>
            <a:t>Different Grouping Configurations</a:t>
          </a:r>
        </a:p>
        <a:p>
          <a:endParaRPr lang="en-US" dirty="0"/>
        </a:p>
      </dgm:t>
    </dgm:pt>
    <dgm:pt modelId="{A0A40EF3-ED9A-B44E-B4C4-232CBD8AC011}" type="parTrans" cxnId="{28BCE0F8-E9B8-F740-B313-815141772E5B}">
      <dgm:prSet/>
      <dgm:spPr/>
      <dgm:t>
        <a:bodyPr/>
        <a:lstStyle/>
        <a:p>
          <a:endParaRPr lang="en-US"/>
        </a:p>
      </dgm:t>
    </dgm:pt>
    <dgm:pt modelId="{99B680CF-68CA-154B-A5EB-3AD6F642F978}" type="sibTrans" cxnId="{28BCE0F8-E9B8-F740-B313-815141772E5B}">
      <dgm:prSet/>
      <dgm:spPr/>
      <dgm:t>
        <a:bodyPr/>
        <a:lstStyle/>
        <a:p>
          <a:endParaRPr lang="en-US"/>
        </a:p>
      </dgm:t>
    </dgm:pt>
    <dgm:pt modelId="{CD372134-9906-744F-811B-D3DF999557A7}">
      <dgm:prSet/>
      <dgm:spPr/>
      <dgm:t>
        <a:bodyPr/>
        <a:lstStyle/>
        <a:p>
          <a:r>
            <a:rPr lang="en-US" dirty="0" smtClean="0"/>
            <a:t>Grade Level Content</a:t>
          </a:r>
        </a:p>
      </dgm:t>
    </dgm:pt>
    <dgm:pt modelId="{D78CBFFE-FA13-9D44-8E06-82A1D9FE67B4}" type="parTrans" cxnId="{E6ADA588-4AE6-5B4F-853C-3CE0817A35BA}">
      <dgm:prSet/>
      <dgm:spPr/>
      <dgm:t>
        <a:bodyPr/>
        <a:lstStyle/>
        <a:p>
          <a:endParaRPr lang="en-US"/>
        </a:p>
      </dgm:t>
    </dgm:pt>
    <dgm:pt modelId="{EB1FABC8-5964-CC4F-8602-6F93AA7E3CBB}" type="sibTrans" cxnId="{E6ADA588-4AE6-5B4F-853C-3CE0817A35BA}">
      <dgm:prSet/>
      <dgm:spPr/>
      <dgm:t>
        <a:bodyPr/>
        <a:lstStyle/>
        <a:p>
          <a:endParaRPr lang="en-US"/>
        </a:p>
      </dgm:t>
    </dgm:pt>
    <dgm:pt modelId="{CB73B711-FB80-EB48-8D17-9CAEA6A60B27}">
      <dgm:prSet/>
      <dgm:spPr/>
      <dgm:t>
        <a:bodyPr/>
        <a:lstStyle/>
        <a:p>
          <a:r>
            <a:rPr lang="en-US" b="1" u="sng" dirty="0" smtClean="0"/>
            <a:t>All</a:t>
          </a:r>
          <a:r>
            <a:rPr lang="en-US" dirty="0" smtClean="0"/>
            <a:t> students participate in the instructional block</a:t>
          </a:r>
          <a:endParaRPr lang="en-US" dirty="0"/>
        </a:p>
      </dgm:t>
    </dgm:pt>
    <dgm:pt modelId="{EF7D0E29-9D7B-B74A-866F-22FA7B9C0F7F}" type="parTrans" cxnId="{E8410D14-7CFA-3B4D-A60C-F935E80311A3}">
      <dgm:prSet/>
      <dgm:spPr/>
      <dgm:t>
        <a:bodyPr/>
        <a:lstStyle/>
        <a:p>
          <a:endParaRPr lang="en-US"/>
        </a:p>
      </dgm:t>
    </dgm:pt>
    <dgm:pt modelId="{8D625BBC-C8F2-6A40-9B00-C8478BAFC737}" type="sibTrans" cxnId="{E8410D14-7CFA-3B4D-A60C-F935E80311A3}">
      <dgm:prSet/>
      <dgm:spPr/>
      <dgm:t>
        <a:bodyPr/>
        <a:lstStyle/>
        <a:p>
          <a:endParaRPr lang="en-US"/>
        </a:p>
      </dgm:t>
    </dgm:pt>
    <dgm:pt modelId="{C57D93EF-4EAA-7641-92C1-2C75C2453F03}" type="pres">
      <dgm:prSet presAssocID="{C6B1CC17-7640-0F4B-BCBA-C322F436B8A8}" presName="Name0" presStyleCnt="0">
        <dgm:presLayoutVars>
          <dgm:dir/>
          <dgm:resizeHandles val="exact"/>
        </dgm:presLayoutVars>
      </dgm:prSet>
      <dgm:spPr/>
    </dgm:pt>
    <dgm:pt modelId="{7B2D1C5F-7D51-A047-8359-254121AC5E6D}" type="pres">
      <dgm:prSet presAssocID="{E460B800-5E6E-BE44-93D6-CA8C1A5D4969}" presName="Name5" presStyleLbl="vennNode1" presStyleIdx="0" presStyleCnt="5">
        <dgm:presLayoutVars>
          <dgm:bulletEnabled val="1"/>
        </dgm:presLayoutVars>
      </dgm:prSet>
      <dgm:spPr/>
      <dgm:t>
        <a:bodyPr/>
        <a:lstStyle/>
        <a:p>
          <a:endParaRPr lang="en-US"/>
        </a:p>
      </dgm:t>
    </dgm:pt>
    <dgm:pt modelId="{3E0129DB-EC2B-F04D-BA2F-6540F8B29297}" type="pres">
      <dgm:prSet presAssocID="{E7A6D878-67AB-DB4F-ADD1-5841F83A945B}" presName="space" presStyleCnt="0"/>
      <dgm:spPr/>
    </dgm:pt>
    <dgm:pt modelId="{6E5E9E1E-75D4-1E48-A392-50B85256C0E4}" type="pres">
      <dgm:prSet presAssocID="{2A78B767-6C71-E94C-848A-63D6794D4A82}" presName="Name5" presStyleLbl="vennNode1" presStyleIdx="1" presStyleCnt="5">
        <dgm:presLayoutVars>
          <dgm:bulletEnabled val="1"/>
        </dgm:presLayoutVars>
      </dgm:prSet>
      <dgm:spPr/>
      <dgm:t>
        <a:bodyPr/>
        <a:lstStyle/>
        <a:p>
          <a:endParaRPr lang="en-US"/>
        </a:p>
      </dgm:t>
    </dgm:pt>
    <dgm:pt modelId="{97F90D67-2410-D44A-AA03-926BC65BA505}" type="pres">
      <dgm:prSet presAssocID="{4E40FA7C-6E8A-7D47-967C-816570C07368}" presName="space" presStyleCnt="0"/>
      <dgm:spPr/>
    </dgm:pt>
    <dgm:pt modelId="{63998869-5855-5540-90BE-C80F2D2FE575}" type="pres">
      <dgm:prSet presAssocID="{02DC7C75-4200-9E4C-86E9-5AF1481E5615}" presName="Name5" presStyleLbl="vennNode1" presStyleIdx="2" presStyleCnt="5">
        <dgm:presLayoutVars>
          <dgm:bulletEnabled val="1"/>
        </dgm:presLayoutVars>
      </dgm:prSet>
      <dgm:spPr/>
      <dgm:t>
        <a:bodyPr/>
        <a:lstStyle/>
        <a:p>
          <a:endParaRPr lang="en-US"/>
        </a:p>
      </dgm:t>
    </dgm:pt>
    <dgm:pt modelId="{A61146EA-C319-8D41-9C54-BD6AE2CF87CD}" type="pres">
      <dgm:prSet presAssocID="{99B680CF-68CA-154B-A5EB-3AD6F642F978}" presName="space" presStyleCnt="0"/>
      <dgm:spPr/>
    </dgm:pt>
    <dgm:pt modelId="{3E278A3F-9C46-C742-A143-349EE6B06425}" type="pres">
      <dgm:prSet presAssocID="{CD372134-9906-744F-811B-D3DF999557A7}" presName="Name5" presStyleLbl="vennNode1" presStyleIdx="3" presStyleCnt="5">
        <dgm:presLayoutVars>
          <dgm:bulletEnabled val="1"/>
        </dgm:presLayoutVars>
      </dgm:prSet>
      <dgm:spPr/>
      <dgm:t>
        <a:bodyPr/>
        <a:lstStyle/>
        <a:p>
          <a:endParaRPr lang="en-US"/>
        </a:p>
      </dgm:t>
    </dgm:pt>
    <dgm:pt modelId="{3B7EB507-CE3E-8B43-9E00-427640D7FBF8}" type="pres">
      <dgm:prSet presAssocID="{EB1FABC8-5964-CC4F-8602-6F93AA7E3CBB}" presName="space" presStyleCnt="0"/>
      <dgm:spPr/>
    </dgm:pt>
    <dgm:pt modelId="{61681055-F651-8044-AF61-67B0ECA71999}" type="pres">
      <dgm:prSet presAssocID="{CB73B711-FB80-EB48-8D17-9CAEA6A60B27}" presName="Name5" presStyleLbl="vennNode1" presStyleIdx="4" presStyleCnt="5">
        <dgm:presLayoutVars>
          <dgm:bulletEnabled val="1"/>
        </dgm:presLayoutVars>
      </dgm:prSet>
      <dgm:spPr/>
      <dgm:t>
        <a:bodyPr/>
        <a:lstStyle/>
        <a:p>
          <a:endParaRPr lang="en-US"/>
        </a:p>
      </dgm:t>
    </dgm:pt>
  </dgm:ptLst>
  <dgm:cxnLst>
    <dgm:cxn modelId="{DA727719-7418-3B42-8C60-94A62AACB799}" type="presOf" srcId="{E460B800-5E6E-BE44-93D6-CA8C1A5D4969}" destId="{7B2D1C5F-7D51-A047-8359-254121AC5E6D}" srcOrd="0" destOrd="0" presId="urn:microsoft.com/office/officeart/2005/8/layout/venn3"/>
    <dgm:cxn modelId="{C436AFD0-14F1-E546-B451-A5DA13CFD9F6}" type="presOf" srcId="{2A78B767-6C71-E94C-848A-63D6794D4A82}" destId="{6E5E9E1E-75D4-1E48-A392-50B85256C0E4}" srcOrd="0" destOrd="0" presId="urn:microsoft.com/office/officeart/2005/8/layout/venn3"/>
    <dgm:cxn modelId="{B8D55677-48EC-6240-B89C-EC46FF752899}" srcId="{C6B1CC17-7640-0F4B-BCBA-C322F436B8A8}" destId="{E460B800-5E6E-BE44-93D6-CA8C1A5D4969}" srcOrd="0" destOrd="0" parTransId="{A13CAB41-2432-7C45-9EB9-3F41279D6BCD}" sibTransId="{E7A6D878-67AB-DB4F-ADD1-5841F83A945B}"/>
    <dgm:cxn modelId="{28BCE0F8-E9B8-F740-B313-815141772E5B}" srcId="{C6B1CC17-7640-0F4B-BCBA-C322F436B8A8}" destId="{02DC7C75-4200-9E4C-86E9-5AF1481E5615}" srcOrd="2" destOrd="0" parTransId="{A0A40EF3-ED9A-B44E-B4C4-232CBD8AC011}" sibTransId="{99B680CF-68CA-154B-A5EB-3AD6F642F978}"/>
    <dgm:cxn modelId="{93EE666A-E3B7-F347-9A1E-12FA0CDA739C}" type="presOf" srcId="{02DC7C75-4200-9E4C-86E9-5AF1481E5615}" destId="{63998869-5855-5540-90BE-C80F2D2FE575}" srcOrd="0" destOrd="0" presId="urn:microsoft.com/office/officeart/2005/8/layout/venn3"/>
    <dgm:cxn modelId="{8257E9C3-0BD1-D549-8A04-243DE5203530}" type="presOf" srcId="{C6B1CC17-7640-0F4B-BCBA-C322F436B8A8}" destId="{C57D93EF-4EAA-7641-92C1-2C75C2453F03}" srcOrd="0" destOrd="0" presId="urn:microsoft.com/office/officeart/2005/8/layout/venn3"/>
    <dgm:cxn modelId="{E8410D14-7CFA-3B4D-A60C-F935E80311A3}" srcId="{C6B1CC17-7640-0F4B-BCBA-C322F436B8A8}" destId="{CB73B711-FB80-EB48-8D17-9CAEA6A60B27}" srcOrd="4" destOrd="0" parTransId="{EF7D0E29-9D7B-B74A-866F-22FA7B9C0F7F}" sibTransId="{8D625BBC-C8F2-6A40-9B00-C8478BAFC737}"/>
    <dgm:cxn modelId="{0F0A5293-B56A-CF45-A923-AF44228180DF}" type="presOf" srcId="{CD372134-9906-744F-811B-D3DF999557A7}" destId="{3E278A3F-9C46-C742-A143-349EE6B06425}" srcOrd="0" destOrd="0" presId="urn:microsoft.com/office/officeart/2005/8/layout/venn3"/>
    <dgm:cxn modelId="{E3EFB910-5C7D-C845-A91E-7FAB20B4192C}" type="presOf" srcId="{CB73B711-FB80-EB48-8D17-9CAEA6A60B27}" destId="{61681055-F651-8044-AF61-67B0ECA71999}" srcOrd="0" destOrd="0" presId="urn:microsoft.com/office/officeart/2005/8/layout/venn3"/>
    <dgm:cxn modelId="{E6ADA588-4AE6-5B4F-853C-3CE0817A35BA}" srcId="{C6B1CC17-7640-0F4B-BCBA-C322F436B8A8}" destId="{CD372134-9906-744F-811B-D3DF999557A7}" srcOrd="3" destOrd="0" parTransId="{D78CBFFE-FA13-9D44-8E06-82A1D9FE67B4}" sibTransId="{EB1FABC8-5964-CC4F-8602-6F93AA7E3CBB}"/>
    <dgm:cxn modelId="{4B1608B0-1994-E543-AE43-8ABE43313741}" srcId="{C6B1CC17-7640-0F4B-BCBA-C322F436B8A8}" destId="{2A78B767-6C71-E94C-848A-63D6794D4A82}" srcOrd="1" destOrd="0" parTransId="{99D3B6E7-2CB4-0647-B718-0438467BD977}" sibTransId="{4E40FA7C-6E8A-7D47-967C-816570C07368}"/>
    <dgm:cxn modelId="{D29CBD6E-2F5E-164B-B855-7759C7C2C7DC}" type="presParOf" srcId="{C57D93EF-4EAA-7641-92C1-2C75C2453F03}" destId="{7B2D1C5F-7D51-A047-8359-254121AC5E6D}" srcOrd="0" destOrd="0" presId="urn:microsoft.com/office/officeart/2005/8/layout/venn3"/>
    <dgm:cxn modelId="{71532322-AA14-274D-83AD-CDDF5528FBA6}" type="presParOf" srcId="{C57D93EF-4EAA-7641-92C1-2C75C2453F03}" destId="{3E0129DB-EC2B-F04D-BA2F-6540F8B29297}" srcOrd="1" destOrd="0" presId="urn:microsoft.com/office/officeart/2005/8/layout/venn3"/>
    <dgm:cxn modelId="{8D245748-EFB9-F349-A9C5-BA78FFE2A107}" type="presParOf" srcId="{C57D93EF-4EAA-7641-92C1-2C75C2453F03}" destId="{6E5E9E1E-75D4-1E48-A392-50B85256C0E4}" srcOrd="2" destOrd="0" presId="urn:microsoft.com/office/officeart/2005/8/layout/venn3"/>
    <dgm:cxn modelId="{2099594B-520D-DF41-BCEC-504D4B67B215}" type="presParOf" srcId="{C57D93EF-4EAA-7641-92C1-2C75C2453F03}" destId="{97F90D67-2410-D44A-AA03-926BC65BA505}" srcOrd="3" destOrd="0" presId="urn:microsoft.com/office/officeart/2005/8/layout/venn3"/>
    <dgm:cxn modelId="{215B492B-514F-E14A-A14D-5AF44000B976}" type="presParOf" srcId="{C57D93EF-4EAA-7641-92C1-2C75C2453F03}" destId="{63998869-5855-5540-90BE-C80F2D2FE575}" srcOrd="4" destOrd="0" presId="urn:microsoft.com/office/officeart/2005/8/layout/venn3"/>
    <dgm:cxn modelId="{4324513B-89A1-CA40-8B5E-C454B6766C01}" type="presParOf" srcId="{C57D93EF-4EAA-7641-92C1-2C75C2453F03}" destId="{A61146EA-C319-8D41-9C54-BD6AE2CF87CD}" srcOrd="5" destOrd="0" presId="urn:microsoft.com/office/officeart/2005/8/layout/venn3"/>
    <dgm:cxn modelId="{286CEB40-33F5-C440-B071-8F9B9421E4A8}" type="presParOf" srcId="{C57D93EF-4EAA-7641-92C1-2C75C2453F03}" destId="{3E278A3F-9C46-C742-A143-349EE6B06425}" srcOrd="6" destOrd="0" presId="urn:microsoft.com/office/officeart/2005/8/layout/venn3"/>
    <dgm:cxn modelId="{D4E45AD4-05F2-9F42-BFFB-9CF8BFCF4546}" type="presParOf" srcId="{C57D93EF-4EAA-7641-92C1-2C75C2453F03}" destId="{3B7EB507-CE3E-8B43-9E00-427640D7FBF8}" srcOrd="7" destOrd="0" presId="urn:microsoft.com/office/officeart/2005/8/layout/venn3"/>
    <dgm:cxn modelId="{24419564-88E1-B149-844A-6CA9610FFD3C}" type="presParOf" srcId="{C57D93EF-4EAA-7641-92C1-2C75C2453F03}" destId="{61681055-F651-8044-AF61-67B0ECA71999}" srcOrd="8"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7E1C6BC-CDA9-834D-8030-7C19E500DBCE}" type="doc">
      <dgm:prSet loTypeId="urn:microsoft.com/office/officeart/2005/8/layout/lProcess2" loCatId="" qsTypeId="urn:microsoft.com/office/officeart/2005/8/quickstyle/simple4" qsCatId="simple" csTypeId="urn:microsoft.com/office/officeart/2005/8/colors/accent1_2" csCatId="accent1" phldr="1"/>
      <dgm:spPr/>
      <dgm:t>
        <a:bodyPr/>
        <a:lstStyle/>
        <a:p>
          <a:endParaRPr lang="en-US"/>
        </a:p>
      </dgm:t>
    </dgm:pt>
    <dgm:pt modelId="{39AA619E-DED3-A444-9E20-D5251D2C62C0}">
      <dgm:prSet phldrT="[Text]"/>
      <dgm:spPr/>
      <dgm:t>
        <a:bodyPr/>
        <a:lstStyle/>
        <a:p>
          <a:r>
            <a:rPr lang="en-US" dirty="0" smtClean="0"/>
            <a:t>K-2</a:t>
          </a:r>
          <a:endParaRPr lang="en-US" dirty="0"/>
        </a:p>
      </dgm:t>
    </dgm:pt>
    <dgm:pt modelId="{267BDEF6-180A-F745-A0D4-125232267096}" type="parTrans" cxnId="{9B9ECD1A-EC53-ED46-9604-A0E01C91CB83}">
      <dgm:prSet/>
      <dgm:spPr/>
      <dgm:t>
        <a:bodyPr/>
        <a:lstStyle/>
        <a:p>
          <a:endParaRPr lang="en-US"/>
        </a:p>
      </dgm:t>
    </dgm:pt>
    <dgm:pt modelId="{EA9CEFD2-EAFF-3340-90DC-8E9658D5E5BD}" type="sibTrans" cxnId="{9B9ECD1A-EC53-ED46-9604-A0E01C91CB83}">
      <dgm:prSet/>
      <dgm:spPr/>
      <dgm:t>
        <a:bodyPr/>
        <a:lstStyle/>
        <a:p>
          <a:endParaRPr lang="en-US"/>
        </a:p>
      </dgm:t>
    </dgm:pt>
    <dgm:pt modelId="{C28754A4-8BEA-3E40-AE4A-530ACDC1FA80}">
      <dgm:prSet phldrT="[Text]"/>
      <dgm:spPr/>
      <dgm:t>
        <a:bodyPr/>
        <a:lstStyle/>
        <a:p>
          <a:r>
            <a:rPr lang="en-US" dirty="0" smtClean="0">
              <a:solidFill>
                <a:schemeClr val="tx1"/>
              </a:solidFill>
            </a:rPr>
            <a:t>150 minutes</a:t>
          </a:r>
          <a:endParaRPr lang="en-US" dirty="0">
            <a:solidFill>
              <a:schemeClr val="tx1"/>
            </a:solidFill>
          </a:endParaRPr>
        </a:p>
      </dgm:t>
    </dgm:pt>
    <dgm:pt modelId="{1682F532-7F4D-964F-8B4A-C64F4C355F23}" type="parTrans" cxnId="{B2EC1463-57D2-674F-9CD3-6DF2D7E2D6BA}">
      <dgm:prSet/>
      <dgm:spPr/>
      <dgm:t>
        <a:bodyPr/>
        <a:lstStyle/>
        <a:p>
          <a:endParaRPr lang="en-US"/>
        </a:p>
      </dgm:t>
    </dgm:pt>
    <dgm:pt modelId="{0FE147B9-C7A5-5643-BCDA-1AA36AE03FF3}" type="sibTrans" cxnId="{B2EC1463-57D2-674F-9CD3-6DF2D7E2D6BA}">
      <dgm:prSet/>
      <dgm:spPr/>
      <dgm:t>
        <a:bodyPr/>
        <a:lstStyle/>
        <a:p>
          <a:endParaRPr lang="en-US"/>
        </a:p>
      </dgm:t>
    </dgm:pt>
    <dgm:pt modelId="{3EC8B804-21E7-F94A-8B85-3AF27CFB80B5}">
      <dgm:prSet phldrT="[Text]"/>
      <dgm:spPr/>
      <dgm:t>
        <a:bodyPr/>
        <a:lstStyle/>
        <a:p>
          <a:r>
            <a:rPr lang="en-US" dirty="0" smtClean="0">
              <a:solidFill>
                <a:srgbClr val="000000"/>
              </a:solidFill>
            </a:rPr>
            <a:t>* 90 minutes of  uninterrupted reading block</a:t>
          </a:r>
          <a:endParaRPr lang="en-US" dirty="0">
            <a:solidFill>
              <a:srgbClr val="000000"/>
            </a:solidFill>
          </a:endParaRPr>
        </a:p>
      </dgm:t>
    </dgm:pt>
    <dgm:pt modelId="{E2664590-6A3C-6148-A0A5-C826AEBFFD7F}" type="parTrans" cxnId="{4E8FBBBA-5958-4947-8AE1-F293ACC9917C}">
      <dgm:prSet/>
      <dgm:spPr/>
      <dgm:t>
        <a:bodyPr/>
        <a:lstStyle/>
        <a:p>
          <a:endParaRPr lang="en-US"/>
        </a:p>
      </dgm:t>
    </dgm:pt>
    <dgm:pt modelId="{CBF697B9-7530-924B-814D-442E0ED4CD68}" type="sibTrans" cxnId="{4E8FBBBA-5958-4947-8AE1-F293ACC9917C}">
      <dgm:prSet/>
      <dgm:spPr/>
      <dgm:t>
        <a:bodyPr/>
        <a:lstStyle/>
        <a:p>
          <a:endParaRPr lang="en-US"/>
        </a:p>
      </dgm:t>
    </dgm:pt>
    <dgm:pt modelId="{843A8C2E-CF60-5D4C-B19B-D8754D9E4E25}">
      <dgm:prSet phldrT="[Text]"/>
      <dgm:spPr/>
      <dgm:t>
        <a:bodyPr/>
        <a:lstStyle/>
        <a:p>
          <a:r>
            <a:rPr lang="en-US" dirty="0" smtClean="0"/>
            <a:t>3-5</a:t>
          </a:r>
          <a:endParaRPr lang="en-US" dirty="0"/>
        </a:p>
      </dgm:t>
    </dgm:pt>
    <dgm:pt modelId="{3BCD37FC-E670-B441-BC36-11935C30208D}" type="parTrans" cxnId="{A738839A-32A7-974B-B919-C570D1D78F95}">
      <dgm:prSet/>
      <dgm:spPr/>
      <dgm:t>
        <a:bodyPr/>
        <a:lstStyle/>
        <a:p>
          <a:endParaRPr lang="en-US"/>
        </a:p>
      </dgm:t>
    </dgm:pt>
    <dgm:pt modelId="{BAD84E9F-7A9B-0641-AFC1-175E89EDE92D}" type="sibTrans" cxnId="{A738839A-32A7-974B-B919-C570D1D78F95}">
      <dgm:prSet/>
      <dgm:spPr/>
      <dgm:t>
        <a:bodyPr/>
        <a:lstStyle/>
        <a:p>
          <a:endParaRPr lang="en-US"/>
        </a:p>
      </dgm:t>
    </dgm:pt>
    <dgm:pt modelId="{D1326581-2A9A-3445-BDA6-5EE653149B16}">
      <dgm:prSet phldrT="[Text]"/>
      <dgm:spPr/>
      <dgm:t>
        <a:bodyPr/>
        <a:lstStyle/>
        <a:p>
          <a:r>
            <a:rPr lang="en-US" dirty="0" smtClean="0">
              <a:solidFill>
                <a:srgbClr val="000000"/>
              </a:solidFill>
            </a:rPr>
            <a:t>90 minutes</a:t>
          </a:r>
          <a:endParaRPr lang="en-US" dirty="0">
            <a:solidFill>
              <a:srgbClr val="000000"/>
            </a:solidFill>
          </a:endParaRPr>
        </a:p>
      </dgm:t>
    </dgm:pt>
    <dgm:pt modelId="{B4A990D4-2402-4D48-B8F8-C0CE78FE1A2F}" type="parTrans" cxnId="{CF42CB95-F170-3E4C-9DD0-A9B2BC0758B0}">
      <dgm:prSet/>
      <dgm:spPr/>
      <dgm:t>
        <a:bodyPr/>
        <a:lstStyle/>
        <a:p>
          <a:endParaRPr lang="en-US"/>
        </a:p>
      </dgm:t>
    </dgm:pt>
    <dgm:pt modelId="{6D5787A2-8F07-1E4C-93C9-1CB66F14E765}" type="sibTrans" cxnId="{CF42CB95-F170-3E4C-9DD0-A9B2BC0758B0}">
      <dgm:prSet/>
      <dgm:spPr/>
      <dgm:t>
        <a:bodyPr/>
        <a:lstStyle/>
        <a:p>
          <a:endParaRPr lang="en-US"/>
        </a:p>
      </dgm:t>
    </dgm:pt>
    <dgm:pt modelId="{E5516863-B764-8F48-882A-D47DC257575E}">
      <dgm:prSet phldrT="[Text]"/>
      <dgm:spPr/>
      <dgm:t>
        <a:bodyPr/>
        <a:lstStyle/>
        <a:p>
          <a:r>
            <a:rPr lang="en-US" dirty="0" smtClean="0"/>
            <a:t>6-12</a:t>
          </a:r>
          <a:endParaRPr lang="en-US" dirty="0"/>
        </a:p>
      </dgm:t>
    </dgm:pt>
    <dgm:pt modelId="{87269715-19AB-6449-B111-99D1E50B9EA9}" type="parTrans" cxnId="{62ECDDCF-D86C-C64C-89C7-5C822E1EC7FF}">
      <dgm:prSet/>
      <dgm:spPr/>
      <dgm:t>
        <a:bodyPr/>
        <a:lstStyle/>
        <a:p>
          <a:endParaRPr lang="en-US"/>
        </a:p>
      </dgm:t>
    </dgm:pt>
    <dgm:pt modelId="{424D5564-02B2-E54A-AD97-369FDDF71242}" type="sibTrans" cxnId="{62ECDDCF-D86C-C64C-89C7-5C822E1EC7FF}">
      <dgm:prSet/>
      <dgm:spPr/>
      <dgm:t>
        <a:bodyPr/>
        <a:lstStyle/>
        <a:p>
          <a:endParaRPr lang="en-US"/>
        </a:p>
      </dgm:t>
    </dgm:pt>
    <dgm:pt modelId="{316F723E-4BA5-B945-A83E-BFF048BCC735}">
      <dgm:prSet phldrT="[Text]"/>
      <dgm:spPr/>
      <dgm:t>
        <a:bodyPr/>
        <a:lstStyle/>
        <a:p>
          <a:r>
            <a:rPr lang="en-US" dirty="0" smtClean="0">
              <a:solidFill>
                <a:srgbClr val="000000"/>
              </a:solidFill>
            </a:rPr>
            <a:t>55 minute traditional block</a:t>
          </a:r>
          <a:endParaRPr lang="en-US" dirty="0">
            <a:solidFill>
              <a:srgbClr val="000000"/>
            </a:solidFill>
          </a:endParaRPr>
        </a:p>
      </dgm:t>
    </dgm:pt>
    <dgm:pt modelId="{12B1C4CC-AE37-F347-9517-EF662040D24C}" type="parTrans" cxnId="{423E40F7-F6F9-6B49-AF7E-523BE19C0DF9}">
      <dgm:prSet/>
      <dgm:spPr/>
      <dgm:t>
        <a:bodyPr/>
        <a:lstStyle/>
        <a:p>
          <a:endParaRPr lang="en-US"/>
        </a:p>
      </dgm:t>
    </dgm:pt>
    <dgm:pt modelId="{DD939FBE-ED8F-154C-9360-751AD6329103}" type="sibTrans" cxnId="{423E40F7-F6F9-6B49-AF7E-523BE19C0DF9}">
      <dgm:prSet/>
      <dgm:spPr/>
      <dgm:t>
        <a:bodyPr/>
        <a:lstStyle/>
        <a:p>
          <a:endParaRPr lang="en-US"/>
        </a:p>
      </dgm:t>
    </dgm:pt>
    <dgm:pt modelId="{E55BD7E5-1B8E-4149-ACD6-6F94D07B80AA}" type="pres">
      <dgm:prSet presAssocID="{D7E1C6BC-CDA9-834D-8030-7C19E500DBCE}" presName="theList" presStyleCnt="0">
        <dgm:presLayoutVars>
          <dgm:dir/>
          <dgm:animLvl val="lvl"/>
          <dgm:resizeHandles val="exact"/>
        </dgm:presLayoutVars>
      </dgm:prSet>
      <dgm:spPr/>
      <dgm:t>
        <a:bodyPr/>
        <a:lstStyle/>
        <a:p>
          <a:endParaRPr lang="en-US"/>
        </a:p>
      </dgm:t>
    </dgm:pt>
    <dgm:pt modelId="{28B2AC8F-E641-BD4E-8B4D-7611EBA7B6C4}" type="pres">
      <dgm:prSet presAssocID="{39AA619E-DED3-A444-9E20-D5251D2C62C0}" presName="compNode" presStyleCnt="0"/>
      <dgm:spPr/>
    </dgm:pt>
    <dgm:pt modelId="{B5C334AB-8B16-6C4A-BAF2-04810DA5908F}" type="pres">
      <dgm:prSet presAssocID="{39AA619E-DED3-A444-9E20-D5251D2C62C0}" presName="aNode" presStyleLbl="bgShp" presStyleIdx="0" presStyleCnt="3"/>
      <dgm:spPr/>
      <dgm:t>
        <a:bodyPr/>
        <a:lstStyle/>
        <a:p>
          <a:endParaRPr lang="en-US"/>
        </a:p>
      </dgm:t>
    </dgm:pt>
    <dgm:pt modelId="{58C7AB7C-6E22-514D-A2FE-13AFC8C6AD6D}" type="pres">
      <dgm:prSet presAssocID="{39AA619E-DED3-A444-9E20-D5251D2C62C0}" presName="textNode" presStyleLbl="bgShp" presStyleIdx="0" presStyleCnt="3"/>
      <dgm:spPr/>
      <dgm:t>
        <a:bodyPr/>
        <a:lstStyle/>
        <a:p>
          <a:endParaRPr lang="en-US"/>
        </a:p>
      </dgm:t>
    </dgm:pt>
    <dgm:pt modelId="{C6684191-7786-024A-8D2F-69EC19936F4B}" type="pres">
      <dgm:prSet presAssocID="{39AA619E-DED3-A444-9E20-D5251D2C62C0}" presName="compChildNode" presStyleCnt="0"/>
      <dgm:spPr/>
    </dgm:pt>
    <dgm:pt modelId="{58F81CD1-56A2-674C-922C-25EFC4429964}" type="pres">
      <dgm:prSet presAssocID="{39AA619E-DED3-A444-9E20-D5251D2C62C0}" presName="theInnerList" presStyleCnt="0"/>
      <dgm:spPr/>
    </dgm:pt>
    <dgm:pt modelId="{87237CF1-F4C3-0448-A121-AF03C8090DC2}" type="pres">
      <dgm:prSet presAssocID="{C28754A4-8BEA-3E40-AE4A-530ACDC1FA80}" presName="childNode" presStyleLbl="node1" presStyleIdx="0" presStyleCnt="4">
        <dgm:presLayoutVars>
          <dgm:bulletEnabled val="1"/>
        </dgm:presLayoutVars>
      </dgm:prSet>
      <dgm:spPr/>
      <dgm:t>
        <a:bodyPr/>
        <a:lstStyle/>
        <a:p>
          <a:endParaRPr lang="en-US"/>
        </a:p>
      </dgm:t>
    </dgm:pt>
    <dgm:pt modelId="{BE1858F2-AC9A-434D-8576-2F0AB39A0A90}" type="pres">
      <dgm:prSet presAssocID="{C28754A4-8BEA-3E40-AE4A-530ACDC1FA80}" presName="aSpace2" presStyleCnt="0"/>
      <dgm:spPr/>
    </dgm:pt>
    <dgm:pt modelId="{8783BC67-47CC-8E48-9E9C-FB095AA73B17}" type="pres">
      <dgm:prSet presAssocID="{3EC8B804-21E7-F94A-8B85-3AF27CFB80B5}" presName="childNode" presStyleLbl="node1" presStyleIdx="1" presStyleCnt="4">
        <dgm:presLayoutVars>
          <dgm:bulletEnabled val="1"/>
        </dgm:presLayoutVars>
      </dgm:prSet>
      <dgm:spPr/>
      <dgm:t>
        <a:bodyPr/>
        <a:lstStyle/>
        <a:p>
          <a:endParaRPr lang="en-US"/>
        </a:p>
      </dgm:t>
    </dgm:pt>
    <dgm:pt modelId="{36158208-2D7F-9943-B560-3C394305C372}" type="pres">
      <dgm:prSet presAssocID="{39AA619E-DED3-A444-9E20-D5251D2C62C0}" presName="aSpace" presStyleCnt="0"/>
      <dgm:spPr/>
    </dgm:pt>
    <dgm:pt modelId="{3BFDE5DF-CF15-C548-90FD-9B8E9F5388D0}" type="pres">
      <dgm:prSet presAssocID="{843A8C2E-CF60-5D4C-B19B-D8754D9E4E25}" presName="compNode" presStyleCnt="0"/>
      <dgm:spPr/>
    </dgm:pt>
    <dgm:pt modelId="{51BA75CF-237A-4E43-AFF4-87A8050BAA3E}" type="pres">
      <dgm:prSet presAssocID="{843A8C2E-CF60-5D4C-B19B-D8754D9E4E25}" presName="aNode" presStyleLbl="bgShp" presStyleIdx="1" presStyleCnt="3"/>
      <dgm:spPr/>
      <dgm:t>
        <a:bodyPr/>
        <a:lstStyle/>
        <a:p>
          <a:endParaRPr lang="en-US"/>
        </a:p>
      </dgm:t>
    </dgm:pt>
    <dgm:pt modelId="{55707476-EEAD-9546-B6BE-A7946F58B92A}" type="pres">
      <dgm:prSet presAssocID="{843A8C2E-CF60-5D4C-B19B-D8754D9E4E25}" presName="textNode" presStyleLbl="bgShp" presStyleIdx="1" presStyleCnt="3"/>
      <dgm:spPr/>
      <dgm:t>
        <a:bodyPr/>
        <a:lstStyle/>
        <a:p>
          <a:endParaRPr lang="en-US"/>
        </a:p>
      </dgm:t>
    </dgm:pt>
    <dgm:pt modelId="{2D28F850-043E-4745-885A-B7E19319C5E7}" type="pres">
      <dgm:prSet presAssocID="{843A8C2E-CF60-5D4C-B19B-D8754D9E4E25}" presName="compChildNode" presStyleCnt="0"/>
      <dgm:spPr/>
    </dgm:pt>
    <dgm:pt modelId="{3FF31830-BBE0-8B42-BF1F-3911B937D944}" type="pres">
      <dgm:prSet presAssocID="{843A8C2E-CF60-5D4C-B19B-D8754D9E4E25}" presName="theInnerList" presStyleCnt="0"/>
      <dgm:spPr/>
    </dgm:pt>
    <dgm:pt modelId="{2EF115F7-6AFD-D94F-BF0E-10E6E06F8A56}" type="pres">
      <dgm:prSet presAssocID="{D1326581-2A9A-3445-BDA6-5EE653149B16}" presName="childNode" presStyleLbl="node1" presStyleIdx="2" presStyleCnt="4">
        <dgm:presLayoutVars>
          <dgm:bulletEnabled val="1"/>
        </dgm:presLayoutVars>
      </dgm:prSet>
      <dgm:spPr/>
      <dgm:t>
        <a:bodyPr/>
        <a:lstStyle/>
        <a:p>
          <a:endParaRPr lang="en-US"/>
        </a:p>
      </dgm:t>
    </dgm:pt>
    <dgm:pt modelId="{E0BC4CE2-42A2-AA45-86A0-2C982EEAE463}" type="pres">
      <dgm:prSet presAssocID="{843A8C2E-CF60-5D4C-B19B-D8754D9E4E25}" presName="aSpace" presStyleCnt="0"/>
      <dgm:spPr/>
    </dgm:pt>
    <dgm:pt modelId="{D9583BA5-4806-304B-9E98-42CF016C82AD}" type="pres">
      <dgm:prSet presAssocID="{E5516863-B764-8F48-882A-D47DC257575E}" presName="compNode" presStyleCnt="0"/>
      <dgm:spPr/>
    </dgm:pt>
    <dgm:pt modelId="{E3A3727F-3299-6240-B27A-F6B52AE2772B}" type="pres">
      <dgm:prSet presAssocID="{E5516863-B764-8F48-882A-D47DC257575E}" presName="aNode" presStyleLbl="bgShp" presStyleIdx="2" presStyleCnt="3"/>
      <dgm:spPr/>
      <dgm:t>
        <a:bodyPr/>
        <a:lstStyle/>
        <a:p>
          <a:endParaRPr lang="en-US"/>
        </a:p>
      </dgm:t>
    </dgm:pt>
    <dgm:pt modelId="{A52E8E35-0ADB-4442-8AC8-13AB664CEAC5}" type="pres">
      <dgm:prSet presAssocID="{E5516863-B764-8F48-882A-D47DC257575E}" presName="textNode" presStyleLbl="bgShp" presStyleIdx="2" presStyleCnt="3"/>
      <dgm:spPr/>
      <dgm:t>
        <a:bodyPr/>
        <a:lstStyle/>
        <a:p>
          <a:endParaRPr lang="en-US"/>
        </a:p>
      </dgm:t>
    </dgm:pt>
    <dgm:pt modelId="{5B993C81-28E9-E947-92C6-DF53C870CED8}" type="pres">
      <dgm:prSet presAssocID="{E5516863-B764-8F48-882A-D47DC257575E}" presName="compChildNode" presStyleCnt="0"/>
      <dgm:spPr/>
    </dgm:pt>
    <dgm:pt modelId="{9B116878-27F5-8F42-8F0B-EDFE49AF846D}" type="pres">
      <dgm:prSet presAssocID="{E5516863-B764-8F48-882A-D47DC257575E}" presName="theInnerList" presStyleCnt="0"/>
      <dgm:spPr/>
    </dgm:pt>
    <dgm:pt modelId="{0CD439D2-42C9-EF45-9F5D-093607580C6B}" type="pres">
      <dgm:prSet presAssocID="{316F723E-4BA5-B945-A83E-BFF048BCC735}" presName="childNode" presStyleLbl="node1" presStyleIdx="3" presStyleCnt="4">
        <dgm:presLayoutVars>
          <dgm:bulletEnabled val="1"/>
        </dgm:presLayoutVars>
      </dgm:prSet>
      <dgm:spPr/>
      <dgm:t>
        <a:bodyPr/>
        <a:lstStyle/>
        <a:p>
          <a:endParaRPr lang="en-US"/>
        </a:p>
      </dgm:t>
    </dgm:pt>
  </dgm:ptLst>
  <dgm:cxnLst>
    <dgm:cxn modelId="{FC4A6900-DA73-6F48-9A75-6A8D6FF1A5D3}" type="presOf" srcId="{D1326581-2A9A-3445-BDA6-5EE653149B16}" destId="{2EF115F7-6AFD-D94F-BF0E-10E6E06F8A56}" srcOrd="0" destOrd="0" presId="urn:microsoft.com/office/officeart/2005/8/layout/lProcess2"/>
    <dgm:cxn modelId="{62ECDDCF-D86C-C64C-89C7-5C822E1EC7FF}" srcId="{D7E1C6BC-CDA9-834D-8030-7C19E500DBCE}" destId="{E5516863-B764-8F48-882A-D47DC257575E}" srcOrd="2" destOrd="0" parTransId="{87269715-19AB-6449-B111-99D1E50B9EA9}" sibTransId="{424D5564-02B2-E54A-AD97-369FDDF71242}"/>
    <dgm:cxn modelId="{A22A55C0-DA60-444B-B454-4E4A5724F035}" type="presOf" srcId="{C28754A4-8BEA-3E40-AE4A-530ACDC1FA80}" destId="{87237CF1-F4C3-0448-A121-AF03C8090DC2}" srcOrd="0" destOrd="0" presId="urn:microsoft.com/office/officeart/2005/8/layout/lProcess2"/>
    <dgm:cxn modelId="{F34300A6-8C3B-D94C-B221-D837B4C630D7}" type="presOf" srcId="{316F723E-4BA5-B945-A83E-BFF048BCC735}" destId="{0CD439D2-42C9-EF45-9F5D-093607580C6B}" srcOrd="0" destOrd="0" presId="urn:microsoft.com/office/officeart/2005/8/layout/lProcess2"/>
    <dgm:cxn modelId="{9B9ECD1A-EC53-ED46-9604-A0E01C91CB83}" srcId="{D7E1C6BC-CDA9-834D-8030-7C19E500DBCE}" destId="{39AA619E-DED3-A444-9E20-D5251D2C62C0}" srcOrd="0" destOrd="0" parTransId="{267BDEF6-180A-F745-A0D4-125232267096}" sibTransId="{EA9CEFD2-EAFF-3340-90DC-8E9658D5E5BD}"/>
    <dgm:cxn modelId="{FF5EDBA8-2035-DD4E-A404-8766945419D9}" type="presOf" srcId="{39AA619E-DED3-A444-9E20-D5251D2C62C0}" destId="{B5C334AB-8B16-6C4A-BAF2-04810DA5908F}" srcOrd="0" destOrd="0" presId="urn:microsoft.com/office/officeart/2005/8/layout/lProcess2"/>
    <dgm:cxn modelId="{A738839A-32A7-974B-B919-C570D1D78F95}" srcId="{D7E1C6BC-CDA9-834D-8030-7C19E500DBCE}" destId="{843A8C2E-CF60-5D4C-B19B-D8754D9E4E25}" srcOrd="1" destOrd="0" parTransId="{3BCD37FC-E670-B441-BC36-11935C30208D}" sibTransId="{BAD84E9F-7A9B-0641-AFC1-175E89EDE92D}"/>
    <dgm:cxn modelId="{8CA6286A-E65A-E848-B66A-7C0469F6F4A2}" type="presOf" srcId="{843A8C2E-CF60-5D4C-B19B-D8754D9E4E25}" destId="{51BA75CF-237A-4E43-AFF4-87A8050BAA3E}" srcOrd="0" destOrd="0" presId="urn:microsoft.com/office/officeart/2005/8/layout/lProcess2"/>
    <dgm:cxn modelId="{64748E54-4FBA-804A-9DAB-2037585DB097}" type="presOf" srcId="{D7E1C6BC-CDA9-834D-8030-7C19E500DBCE}" destId="{E55BD7E5-1B8E-4149-ACD6-6F94D07B80AA}" srcOrd="0" destOrd="0" presId="urn:microsoft.com/office/officeart/2005/8/layout/lProcess2"/>
    <dgm:cxn modelId="{4E8FBBBA-5958-4947-8AE1-F293ACC9917C}" srcId="{39AA619E-DED3-A444-9E20-D5251D2C62C0}" destId="{3EC8B804-21E7-F94A-8B85-3AF27CFB80B5}" srcOrd="1" destOrd="0" parTransId="{E2664590-6A3C-6148-A0A5-C826AEBFFD7F}" sibTransId="{CBF697B9-7530-924B-814D-442E0ED4CD68}"/>
    <dgm:cxn modelId="{2A9A3E7A-CE57-DA49-A68F-4E8B40264C24}" type="presOf" srcId="{E5516863-B764-8F48-882A-D47DC257575E}" destId="{E3A3727F-3299-6240-B27A-F6B52AE2772B}" srcOrd="0" destOrd="0" presId="urn:microsoft.com/office/officeart/2005/8/layout/lProcess2"/>
    <dgm:cxn modelId="{A6790062-8042-8244-AD16-52E2F4E9C7BA}" type="presOf" srcId="{E5516863-B764-8F48-882A-D47DC257575E}" destId="{A52E8E35-0ADB-4442-8AC8-13AB664CEAC5}" srcOrd="1" destOrd="0" presId="urn:microsoft.com/office/officeart/2005/8/layout/lProcess2"/>
    <dgm:cxn modelId="{D610CFC5-815D-D549-97FA-71983EFD9EA6}" type="presOf" srcId="{3EC8B804-21E7-F94A-8B85-3AF27CFB80B5}" destId="{8783BC67-47CC-8E48-9E9C-FB095AA73B17}" srcOrd="0" destOrd="0" presId="urn:microsoft.com/office/officeart/2005/8/layout/lProcess2"/>
    <dgm:cxn modelId="{F456DA79-47D4-1F41-822D-4C47BCFE34F4}" type="presOf" srcId="{843A8C2E-CF60-5D4C-B19B-D8754D9E4E25}" destId="{55707476-EEAD-9546-B6BE-A7946F58B92A}" srcOrd="1" destOrd="0" presId="urn:microsoft.com/office/officeart/2005/8/layout/lProcess2"/>
    <dgm:cxn modelId="{423E40F7-F6F9-6B49-AF7E-523BE19C0DF9}" srcId="{E5516863-B764-8F48-882A-D47DC257575E}" destId="{316F723E-4BA5-B945-A83E-BFF048BCC735}" srcOrd="0" destOrd="0" parTransId="{12B1C4CC-AE37-F347-9517-EF662040D24C}" sibTransId="{DD939FBE-ED8F-154C-9360-751AD6329103}"/>
    <dgm:cxn modelId="{B2EC1463-57D2-674F-9CD3-6DF2D7E2D6BA}" srcId="{39AA619E-DED3-A444-9E20-D5251D2C62C0}" destId="{C28754A4-8BEA-3E40-AE4A-530ACDC1FA80}" srcOrd="0" destOrd="0" parTransId="{1682F532-7F4D-964F-8B4A-C64F4C355F23}" sibTransId="{0FE147B9-C7A5-5643-BCDA-1AA36AE03FF3}"/>
    <dgm:cxn modelId="{46D330B4-6C97-1044-A86D-0DCF17F7B7C4}" type="presOf" srcId="{39AA619E-DED3-A444-9E20-D5251D2C62C0}" destId="{58C7AB7C-6E22-514D-A2FE-13AFC8C6AD6D}" srcOrd="1" destOrd="0" presId="urn:microsoft.com/office/officeart/2005/8/layout/lProcess2"/>
    <dgm:cxn modelId="{CF42CB95-F170-3E4C-9DD0-A9B2BC0758B0}" srcId="{843A8C2E-CF60-5D4C-B19B-D8754D9E4E25}" destId="{D1326581-2A9A-3445-BDA6-5EE653149B16}" srcOrd="0" destOrd="0" parTransId="{B4A990D4-2402-4D48-B8F8-C0CE78FE1A2F}" sibTransId="{6D5787A2-8F07-1E4C-93C9-1CB66F14E765}"/>
    <dgm:cxn modelId="{2D1530A2-E090-7245-A227-CFDFE4054A3A}" type="presParOf" srcId="{E55BD7E5-1B8E-4149-ACD6-6F94D07B80AA}" destId="{28B2AC8F-E641-BD4E-8B4D-7611EBA7B6C4}" srcOrd="0" destOrd="0" presId="urn:microsoft.com/office/officeart/2005/8/layout/lProcess2"/>
    <dgm:cxn modelId="{B448DA12-4B89-1C4E-ACB5-806D6E5A34B3}" type="presParOf" srcId="{28B2AC8F-E641-BD4E-8B4D-7611EBA7B6C4}" destId="{B5C334AB-8B16-6C4A-BAF2-04810DA5908F}" srcOrd="0" destOrd="0" presId="urn:microsoft.com/office/officeart/2005/8/layout/lProcess2"/>
    <dgm:cxn modelId="{35E3CB31-AA86-0243-9D9C-86EDA79490CA}" type="presParOf" srcId="{28B2AC8F-E641-BD4E-8B4D-7611EBA7B6C4}" destId="{58C7AB7C-6E22-514D-A2FE-13AFC8C6AD6D}" srcOrd="1" destOrd="0" presId="urn:microsoft.com/office/officeart/2005/8/layout/lProcess2"/>
    <dgm:cxn modelId="{65CC40D9-6CE9-8241-8B87-4D1F32B4FA77}" type="presParOf" srcId="{28B2AC8F-E641-BD4E-8B4D-7611EBA7B6C4}" destId="{C6684191-7786-024A-8D2F-69EC19936F4B}" srcOrd="2" destOrd="0" presId="urn:microsoft.com/office/officeart/2005/8/layout/lProcess2"/>
    <dgm:cxn modelId="{19605F12-678E-5642-8342-D1C40A72A1B7}" type="presParOf" srcId="{C6684191-7786-024A-8D2F-69EC19936F4B}" destId="{58F81CD1-56A2-674C-922C-25EFC4429964}" srcOrd="0" destOrd="0" presId="urn:microsoft.com/office/officeart/2005/8/layout/lProcess2"/>
    <dgm:cxn modelId="{AE6649AF-F8E8-514F-9605-E32180CFDE8B}" type="presParOf" srcId="{58F81CD1-56A2-674C-922C-25EFC4429964}" destId="{87237CF1-F4C3-0448-A121-AF03C8090DC2}" srcOrd="0" destOrd="0" presId="urn:microsoft.com/office/officeart/2005/8/layout/lProcess2"/>
    <dgm:cxn modelId="{8A538140-481F-1048-9EA0-EAA0AB68131B}" type="presParOf" srcId="{58F81CD1-56A2-674C-922C-25EFC4429964}" destId="{BE1858F2-AC9A-434D-8576-2F0AB39A0A90}" srcOrd="1" destOrd="0" presId="urn:microsoft.com/office/officeart/2005/8/layout/lProcess2"/>
    <dgm:cxn modelId="{53CB5548-B77C-7F4E-A630-77A533054EDF}" type="presParOf" srcId="{58F81CD1-56A2-674C-922C-25EFC4429964}" destId="{8783BC67-47CC-8E48-9E9C-FB095AA73B17}" srcOrd="2" destOrd="0" presId="urn:microsoft.com/office/officeart/2005/8/layout/lProcess2"/>
    <dgm:cxn modelId="{AD07B703-3196-B341-A2EB-805D3990E1A2}" type="presParOf" srcId="{E55BD7E5-1B8E-4149-ACD6-6F94D07B80AA}" destId="{36158208-2D7F-9943-B560-3C394305C372}" srcOrd="1" destOrd="0" presId="urn:microsoft.com/office/officeart/2005/8/layout/lProcess2"/>
    <dgm:cxn modelId="{8B1B387A-69EB-EC46-9308-AC388EE6ED18}" type="presParOf" srcId="{E55BD7E5-1B8E-4149-ACD6-6F94D07B80AA}" destId="{3BFDE5DF-CF15-C548-90FD-9B8E9F5388D0}" srcOrd="2" destOrd="0" presId="urn:microsoft.com/office/officeart/2005/8/layout/lProcess2"/>
    <dgm:cxn modelId="{DFAF26B2-17A5-304F-B3C9-4756FDEC25F2}" type="presParOf" srcId="{3BFDE5DF-CF15-C548-90FD-9B8E9F5388D0}" destId="{51BA75CF-237A-4E43-AFF4-87A8050BAA3E}" srcOrd="0" destOrd="0" presId="urn:microsoft.com/office/officeart/2005/8/layout/lProcess2"/>
    <dgm:cxn modelId="{EFF8E5EA-773C-EB4D-A8FF-7370265739A7}" type="presParOf" srcId="{3BFDE5DF-CF15-C548-90FD-9B8E9F5388D0}" destId="{55707476-EEAD-9546-B6BE-A7946F58B92A}" srcOrd="1" destOrd="0" presId="urn:microsoft.com/office/officeart/2005/8/layout/lProcess2"/>
    <dgm:cxn modelId="{B12F76DF-1F6E-884A-AA7B-0485DA046C95}" type="presParOf" srcId="{3BFDE5DF-CF15-C548-90FD-9B8E9F5388D0}" destId="{2D28F850-043E-4745-885A-B7E19319C5E7}" srcOrd="2" destOrd="0" presId="urn:microsoft.com/office/officeart/2005/8/layout/lProcess2"/>
    <dgm:cxn modelId="{A5C05F2E-2DB9-2141-A0E9-447ADD456D10}" type="presParOf" srcId="{2D28F850-043E-4745-885A-B7E19319C5E7}" destId="{3FF31830-BBE0-8B42-BF1F-3911B937D944}" srcOrd="0" destOrd="0" presId="urn:microsoft.com/office/officeart/2005/8/layout/lProcess2"/>
    <dgm:cxn modelId="{3F84C613-E778-E24D-B13F-9EDA2DA1584B}" type="presParOf" srcId="{3FF31830-BBE0-8B42-BF1F-3911B937D944}" destId="{2EF115F7-6AFD-D94F-BF0E-10E6E06F8A56}" srcOrd="0" destOrd="0" presId="urn:microsoft.com/office/officeart/2005/8/layout/lProcess2"/>
    <dgm:cxn modelId="{FCF1C139-8B7A-9D4E-8707-AC3D9C4803D9}" type="presParOf" srcId="{E55BD7E5-1B8E-4149-ACD6-6F94D07B80AA}" destId="{E0BC4CE2-42A2-AA45-86A0-2C982EEAE463}" srcOrd="3" destOrd="0" presId="urn:microsoft.com/office/officeart/2005/8/layout/lProcess2"/>
    <dgm:cxn modelId="{05638796-A675-A048-9DBD-9BE23A731765}" type="presParOf" srcId="{E55BD7E5-1B8E-4149-ACD6-6F94D07B80AA}" destId="{D9583BA5-4806-304B-9E98-42CF016C82AD}" srcOrd="4" destOrd="0" presId="urn:microsoft.com/office/officeart/2005/8/layout/lProcess2"/>
    <dgm:cxn modelId="{AA4238DE-8A24-9241-A59C-5B27711332C7}" type="presParOf" srcId="{D9583BA5-4806-304B-9E98-42CF016C82AD}" destId="{E3A3727F-3299-6240-B27A-F6B52AE2772B}" srcOrd="0" destOrd="0" presId="urn:microsoft.com/office/officeart/2005/8/layout/lProcess2"/>
    <dgm:cxn modelId="{663E7657-72D7-0349-A15A-C473EF5DCFC4}" type="presParOf" srcId="{D9583BA5-4806-304B-9E98-42CF016C82AD}" destId="{A52E8E35-0ADB-4442-8AC8-13AB664CEAC5}" srcOrd="1" destOrd="0" presId="urn:microsoft.com/office/officeart/2005/8/layout/lProcess2"/>
    <dgm:cxn modelId="{F06785CC-C052-8546-BA07-C4EE3D5EC541}" type="presParOf" srcId="{D9583BA5-4806-304B-9E98-42CF016C82AD}" destId="{5B993C81-28E9-E947-92C6-DF53C870CED8}" srcOrd="2" destOrd="0" presId="urn:microsoft.com/office/officeart/2005/8/layout/lProcess2"/>
    <dgm:cxn modelId="{A1CF944E-46F4-E34C-8A5F-EC042CDFA4CC}" type="presParOf" srcId="{5B993C81-28E9-E947-92C6-DF53C870CED8}" destId="{9B116878-27F5-8F42-8F0B-EDFE49AF846D}" srcOrd="0" destOrd="0" presId="urn:microsoft.com/office/officeart/2005/8/layout/lProcess2"/>
    <dgm:cxn modelId="{8C4ACAC4-8A81-3A4A-99E0-9873F9360D58}" type="presParOf" srcId="{9B116878-27F5-8F42-8F0B-EDFE49AF846D}" destId="{0CD439D2-42C9-EF45-9F5D-093607580C6B}"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7E1C6BC-CDA9-834D-8030-7C19E500DBCE}" type="doc">
      <dgm:prSet loTypeId="urn:microsoft.com/office/officeart/2005/8/layout/lProcess2" loCatId="" qsTypeId="urn:microsoft.com/office/officeart/2005/8/quickstyle/simple4" qsCatId="simple" csTypeId="urn:microsoft.com/office/officeart/2005/8/colors/accent1_2" csCatId="accent1" phldr="1"/>
      <dgm:spPr/>
      <dgm:t>
        <a:bodyPr/>
        <a:lstStyle/>
        <a:p>
          <a:endParaRPr lang="en-US"/>
        </a:p>
      </dgm:t>
    </dgm:pt>
    <dgm:pt modelId="{39AA619E-DED3-A444-9E20-D5251D2C62C0}">
      <dgm:prSet phldrT="[Text]"/>
      <dgm:spPr/>
      <dgm:t>
        <a:bodyPr/>
        <a:lstStyle/>
        <a:p>
          <a:r>
            <a:rPr lang="en-US" dirty="0" smtClean="0"/>
            <a:t>K-2</a:t>
          </a:r>
          <a:endParaRPr lang="en-US" dirty="0"/>
        </a:p>
      </dgm:t>
    </dgm:pt>
    <dgm:pt modelId="{267BDEF6-180A-F745-A0D4-125232267096}" type="parTrans" cxnId="{9B9ECD1A-EC53-ED46-9604-A0E01C91CB83}">
      <dgm:prSet/>
      <dgm:spPr/>
      <dgm:t>
        <a:bodyPr/>
        <a:lstStyle/>
        <a:p>
          <a:endParaRPr lang="en-US"/>
        </a:p>
      </dgm:t>
    </dgm:pt>
    <dgm:pt modelId="{EA9CEFD2-EAFF-3340-90DC-8E9658D5E5BD}" type="sibTrans" cxnId="{9B9ECD1A-EC53-ED46-9604-A0E01C91CB83}">
      <dgm:prSet/>
      <dgm:spPr/>
      <dgm:t>
        <a:bodyPr/>
        <a:lstStyle/>
        <a:p>
          <a:endParaRPr lang="en-US"/>
        </a:p>
      </dgm:t>
    </dgm:pt>
    <dgm:pt modelId="{C28754A4-8BEA-3E40-AE4A-530ACDC1FA80}">
      <dgm:prSet phldrT="[Text]"/>
      <dgm:spPr/>
      <dgm:t>
        <a:bodyPr/>
        <a:lstStyle/>
        <a:p>
          <a:r>
            <a:rPr lang="en-US" dirty="0" smtClean="0">
              <a:solidFill>
                <a:srgbClr val="000000"/>
              </a:solidFill>
            </a:rPr>
            <a:t>60 minute block for K/1</a:t>
          </a:r>
        </a:p>
        <a:p>
          <a:endParaRPr lang="en-US" dirty="0" smtClean="0">
            <a:solidFill>
              <a:srgbClr val="000000"/>
            </a:solidFill>
          </a:endParaRPr>
        </a:p>
        <a:p>
          <a:r>
            <a:rPr lang="en-US" dirty="0" smtClean="0">
              <a:solidFill>
                <a:srgbClr val="000000"/>
              </a:solidFill>
            </a:rPr>
            <a:t>75 minute block for 2</a:t>
          </a:r>
          <a:r>
            <a:rPr lang="en-US" baseline="30000" dirty="0" smtClean="0">
              <a:solidFill>
                <a:srgbClr val="000000"/>
              </a:solidFill>
            </a:rPr>
            <a:t>nd</a:t>
          </a:r>
          <a:r>
            <a:rPr lang="en-US" dirty="0" smtClean="0">
              <a:solidFill>
                <a:srgbClr val="000000"/>
              </a:solidFill>
            </a:rPr>
            <a:t> Grade</a:t>
          </a:r>
          <a:endParaRPr lang="en-US" dirty="0">
            <a:solidFill>
              <a:srgbClr val="000000"/>
            </a:solidFill>
          </a:endParaRPr>
        </a:p>
      </dgm:t>
    </dgm:pt>
    <dgm:pt modelId="{1682F532-7F4D-964F-8B4A-C64F4C355F23}" type="parTrans" cxnId="{B2EC1463-57D2-674F-9CD3-6DF2D7E2D6BA}">
      <dgm:prSet/>
      <dgm:spPr/>
      <dgm:t>
        <a:bodyPr/>
        <a:lstStyle/>
        <a:p>
          <a:endParaRPr lang="en-US"/>
        </a:p>
      </dgm:t>
    </dgm:pt>
    <dgm:pt modelId="{0FE147B9-C7A5-5643-BCDA-1AA36AE03FF3}" type="sibTrans" cxnId="{B2EC1463-57D2-674F-9CD3-6DF2D7E2D6BA}">
      <dgm:prSet/>
      <dgm:spPr/>
      <dgm:t>
        <a:bodyPr/>
        <a:lstStyle/>
        <a:p>
          <a:endParaRPr lang="en-US"/>
        </a:p>
      </dgm:t>
    </dgm:pt>
    <dgm:pt modelId="{843A8C2E-CF60-5D4C-B19B-D8754D9E4E25}">
      <dgm:prSet phldrT="[Text]"/>
      <dgm:spPr/>
      <dgm:t>
        <a:bodyPr/>
        <a:lstStyle/>
        <a:p>
          <a:r>
            <a:rPr lang="en-US" dirty="0" smtClean="0"/>
            <a:t>3-5</a:t>
          </a:r>
          <a:endParaRPr lang="en-US" dirty="0"/>
        </a:p>
      </dgm:t>
    </dgm:pt>
    <dgm:pt modelId="{3BCD37FC-E670-B441-BC36-11935C30208D}" type="parTrans" cxnId="{A738839A-32A7-974B-B919-C570D1D78F95}">
      <dgm:prSet/>
      <dgm:spPr/>
      <dgm:t>
        <a:bodyPr/>
        <a:lstStyle/>
        <a:p>
          <a:endParaRPr lang="en-US"/>
        </a:p>
      </dgm:t>
    </dgm:pt>
    <dgm:pt modelId="{BAD84E9F-7A9B-0641-AFC1-175E89EDE92D}" type="sibTrans" cxnId="{A738839A-32A7-974B-B919-C570D1D78F95}">
      <dgm:prSet/>
      <dgm:spPr/>
      <dgm:t>
        <a:bodyPr/>
        <a:lstStyle/>
        <a:p>
          <a:endParaRPr lang="en-US"/>
        </a:p>
      </dgm:t>
    </dgm:pt>
    <dgm:pt modelId="{D1326581-2A9A-3445-BDA6-5EE653149B16}">
      <dgm:prSet phldrT="[Text]"/>
      <dgm:spPr/>
      <dgm:t>
        <a:bodyPr/>
        <a:lstStyle/>
        <a:p>
          <a:r>
            <a:rPr lang="en-US" dirty="0" smtClean="0">
              <a:solidFill>
                <a:srgbClr val="000000"/>
              </a:solidFill>
            </a:rPr>
            <a:t>90 minutes</a:t>
          </a:r>
          <a:endParaRPr lang="en-US" dirty="0">
            <a:solidFill>
              <a:srgbClr val="000000"/>
            </a:solidFill>
          </a:endParaRPr>
        </a:p>
      </dgm:t>
    </dgm:pt>
    <dgm:pt modelId="{B4A990D4-2402-4D48-B8F8-C0CE78FE1A2F}" type="parTrans" cxnId="{CF42CB95-F170-3E4C-9DD0-A9B2BC0758B0}">
      <dgm:prSet/>
      <dgm:spPr/>
      <dgm:t>
        <a:bodyPr/>
        <a:lstStyle/>
        <a:p>
          <a:endParaRPr lang="en-US"/>
        </a:p>
      </dgm:t>
    </dgm:pt>
    <dgm:pt modelId="{6D5787A2-8F07-1E4C-93C9-1CB66F14E765}" type="sibTrans" cxnId="{CF42CB95-F170-3E4C-9DD0-A9B2BC0758B0}">
      <dgm:prSet/>
      <dgm:spPr/>
      <dgm:t>
        <a:bodyPr/>
        <a:lstStyle/>
        <a:p>
          <a:endParaRPr lang="en-US"/>
        </a:p>
      </dgm:t>
    </dgm:pt>
    <dgm:pt modelId="{E5516863-B764-8F48-882A-D47DC257575E}">
      <dgm:prSet phldrT="[Text]"/>
      <dgm:spPr/>
      <dgm:t>
        <a:bodyPr/>
        <a:lstStyle/>
        <a:p>
          <a:r>
            <a:rPr lang="en-US" dirty="0" smtClean="0"/>
            <a:t>6-12</a:t>
          </a:r>
          <a:endParaRPr lang="en-US" dirty="0"/>
        </a:p>
      </dgm:t>
    </dgm:pt>
    <dgm:pt modelId="{87269715-19AB-6449-B111-99D1E50B9EA9}" type="parTrans" cxnId="{62ECDDCF-D86C-C64C-89C7-5C822E1EC7FF}">
      <dgm:prSet/>
      <dgm:spPr/>
      <dgm:t>
        <a:bodyPr/>
        <a:lstStyle/>
        <a:p>
          <a:endParaRPr lang="en-US"/>
        </a:p>
      </dgm:t>
    </dgm:pt>
    <dgm:pt modelId="{424D5564-02B2-E54A-AD97-369FDDF71242}" type="sibTrans" cxnId="{62ECDDCF-D86C-C64C-89C7-5C822E1EC7FF}">
      <dgm:prSet/>
      <dgm:spPr/>
      <dgm:t>
        <a:bodyPr/>
        <a:lstStyle/>
        <a:p>
          <a:endParaRPr lang="en-US"/>
        </a:p>
      </dgm:t>
    </dgm:pt>
    <dgm:pt modelId="{316F723E-4BA5-B945-A83E-BFF048BCC735}">
      <dgm:prSet phldrT="[Text]"/>
      <dgm:spPr/>
      <dgm:t>
        <a:bodyPr/>
        <a:lstStyle/>
        <a:p>
          <a:r>
            <a:rPr lang="en-US" dirty="0" smtClean="0">
              <a:solidFill>
                <a:srgbClr val="000000"/>
              </a:solidFill>
            </a:rPr>
            <a:t>55 minute traditional block</a:t>
          </a:r>
          <a:endParaRPr lang="en-US" dirty="0">
            <a:solidFill>
              <a:srgbClr val="000000"/>
            </a:solidFill>
          </a:endParaRPr>
        </a:p>
      </dgm:t>
    </dgm:pt>
    <dgm:pt modelId="{12B1C4CC-AE37-F347-9517-EF662040D24C}" type="parTrans" cxnId="{423E40F7-F6F9-6B49-AF7E-523BE19C0DF9}">
      <dgm:prSet/>
      <dgm:spPr/>
      <dgm:t>
        <a:bodyPr/>
        <a:lstStyle/>
        <a:p>
          <a:endParaRPr lang="en-US"/>
        </a:p>
      </dgm:t>
    </dgm:pt>
    <dgm:pt modelId="{DD939FBE-ED8F-154C-9360-751AD6329103}" type="sibTrans" cxnId="{423E40F7-F6F9-6B49-AF7E-523BE19C0DF9}">
      <dgm:prSet/>
      <dgm:spPr/>
      <dgm:t>
        <a:bodyPr/>
        <a:lstStyle/>
        <a:p>
          <a:endParaRPr lang="en-US"/>
        </a:p>
      </dgm:t>
    </dgm:pt>
    <dgm:pt modelId="{E55BD7E5-1B8E-4149-ACD6-6F94D07B80AA}" type="pres">
      <dgm:prSet presAssocID="{D7E1C6BC-CDA9-834D-8030-7C19E500DBCE}" presName="theList" presStyleCnt="0">
        <dgm:presLayoutVars>
          <dgm:dir/>
          <dgm:animLvl val="lvl"/>
          <dgm:resizeHandles val="exact"/>
        </dgm:presLayoutVars>
      </dgm:prSet>
      <dgm:spPr/>
      <dgm:t>
        <a:bodyPr/>
        <a:lstStyle/>
        <a:p>
          <a:endParaRPr lang="en-US"/>
        </a:p>
      </dgm:t>
    </dgm:pt>
    <dgm:pt modelId="{28B2AC8F-E641-BD4E-8B4D-7611EBA7B6C4}" type="pres">
      <dgm:prSet presAssocID="{39AA619E-DED3-A444-9E20-D5251D2C62C0}" presName="compNode" presStyleCnt="0"/>
      <dgm:spPr/>
    </dgm:pt>
    <dgm:pt modelId="{B5C334AB-8B16-6C4A-BAF2-04810DA5908F}" type="pres">
      <dgm:prSet presAssocID="{39AA619E-DED3-A444-9E20-D5251D2C62C0}" presName="aNode" presStyleLbl="bgShp" presStyleIdx="0" presStyleCnt="3"/>
      <dgm:spPr/>
      <dgm:t>
        <a:bodyPr/>
        <a:lstStyle/>
        <a:p>
          <a:endParaRPr lang="en-US"/>
        </a:p>
      </dgm:t>
    </dgm:pt>
    <dgm:pt modelId="{58C7AB7C-6E22-514D-A2FE-13AFC8C6AD6D}" type="pres">
      <dgm:prSet presAssocID="{39AA619E-DED3-A444-9E20-D5251D2C62C0}" presName="textNode" presStyleLbl="bgShp" presStyleIdx="0" presStyleCnt="3"/>
      <dgm:spPr/>
      <dgm:t>
        <a:bodyPr/>
        <a:lstStyle/>
        <a:p>
          <a:endParaRPr lang="en-US"/>
        </a:p>
      </dgm:t>
    </dgm:pt>
    <dgm:pt modelId="{C6684191-7786-024A-8D2F-69EC19936F4B}" type="pres">
      <dgm:prSet presAssocID="{39AA619E-DED3-A444-9E20-D5251D2C62C0}" presName="compChildNode" presStyleCnt="0"/>
      <dgm:spPr/>
    </dgm:pt>
    <dgm:pt modelId="{58F81CD1-56A2-674C-922C-25EFC4429964}" type="pres">
      <dgm:prSet presAssocID="{39AA619E-DED3-A444-9E20-D5251D2C62C0}" presName="theInnerList" presStyleCnt="0"/>
      <dgm:spPr/>
    </dgm:pt>
    <dgm:pt modelId="{87237CF1-F4C3-0448-A121-AF03C8090DC2}" type="pres">
      <dgm:prSet presAssocID="{C28754A4-8BEA-3E40-AE4A-530ACDC1FA80}" presName="childNode" presStyleLbl="node1" presStyleIdx="0" presStyleCnt="3">
        <dgm:presLayoutVars>
          <dgm:bulletEnabled val="1"/>
        </dgm:presLayoutVars>
      </dgm:prSet>
      <dgm:spPr/>
      <dgm:t>
        <a:bodyPr/>
        <a:lstStyle/>
        <a:p>
          <a:endParaRPr lang="en-US"/>
        </a:p>
      </dgm:t>
    </dgm:pt>
    <dgm:pt modelId="{36158208-2D7F-9943-B560-3C394305C372}" type="pres">
      <dgm:prSet presAssocID="{39AA619E-DED3-A444-9E20-D5251D2C62C0}" presName="aSpace" presStyleCnt="0"/>
      <dgm:spPr/>
    </dgm:pt>
    <dgm:pt modelId="{3BFDE5DF-CF15-C548-90FD-9B8E9F5388D0}" type="pres">
      <dgm:prSet presAssocID="{843A8C2E-CF60-5D4C-B19B-D8754D9E4E25}" presName="compNode" presStyleCnt="0"/>
      <dgm:spPr/>
    </dgm:pt>
    <dgm:pt modelId="{51BA75CF-237A-4E43-AFF4-87A8050BAA3E}" type="pres">
      <dgm:prSet presAssocID="{843A8C2E-CF60-5D4C-B19B-D8754D9E4E25}" presName="aNode" presStyleLbl="bgShp" presStyleIdx="1" presStyleCnt="3"/>
      <dgm:spPr/>
      <dgm:t>
        <a:bodyPr/>
        <a:lstStyle/>
        <a:p>
          <a:endParaRPr lang="en-US"/>
        </a:p>
      </dgm:t>
    </dgm:pt>
    <dgm:pt modelId="{55707476-EEAD-9546-B6BE-A7946F58B92A}" type="pres">
      <dgm:prSet presAssocID="{843A8C2E-CF60-5D4C-B19B-D8754D9E4E25}" presName="textNode" presStyleLbl="bgShp" presStyleIdx="1" presStyleCnt="3"/>
      <dgm:spPr/>
      <dgm:t>
        <a:bodyPr/>
        <a:lstStyle/>
        <a:p>
          <a:endParaRPr lang="en-US"/>
        </a:p>
      </dgm:t>
    </dgm:pt>
    <dgm:pt modelId="{2D28F850-043E-4745-885A-B7E19319C5E7}" type="pres">
      <dgm:prSet presAssocID="{843A8C2E-CF60-5D4C-B19B-D8754D9E4E25}" presName="compChildNode" presStyleCnt="0"/>
      <dgm:spPr/>
    </dgm:pt>
    <dgm:pt modelId="{3FF31830-BBE0-8B42-BF1F-3911B937D944}" type="pres">
      <dgm:prSet presAssocID="{843A8C2E-CF60-5D4C-B19B-D8754D9E4E25}" presName="theInnerList" presStyleCnt="0"/>
      <dgm:spPr/>
    </dgm:pt>
    <dgm:pt modelId="{2EF115F7-6AFD-D94F-BF0E-10E6E06F8A56}" type="pres">
      <dgm:prSet presAssocID="{D1326581-2A9A-3445-BDA6-5EE653149B16}" presName="childNode" presStyleLbl="node1" presStyleIdx="1" presStyleCnt="3">
        <dgm:presLayoutVars>
          <dgm:bulletEnabled val="1"/>
        </dgm:presLayoutVars>
      </dgm:prSet>
      <dgm:spPr/>
      <dgm:t>
        <a:bodyPr/>
        <a:lstStyle/>
        <a:p>
          <a:endParaRPr lang="en-US"/>
        </a:p>
      </dgm:t>
    </dgm:pt>
    <dgm:pt modelId="{E0BC4CE2-42A2-AA45-86A0-2C982EEAE463}" type="pres">
      <dgm:prSet presAssocID="{843A8C2E-CF60-5D4C-B19B-D8754D9E4E25}" presName="aSpace" presStyleCnt="0"/>
      <dgm:spPr/>
    </dgm:pt>
    <dgm:pt modelId="{D9583BA5-4806-304B-9E98-42CF016C82AD}" type="pres">
      <dgm:prSet presAssocID="{E5516863-B764-8F48-882A-D47DC257575E}" presName="compNode" presStyleCnt="0"/>
      <dgm:spPr/>
    </dgm:pt>
    <dgm:pt modelId="{E3A3727F-3299-6240-B27A-F6B52AE2772B}" type="pres">
      <dgm:prSet presAssocID="{E5516863-B764-8F48-882A-D47DC257575E}" presName="aNode" presStyleLbl="bgShp" presStyleIdx="2" presStyleCnt="3"/>
      <dgm:spPr/>
      <dgm:t>
        <a:bodyPr/>
        <a:lstStyle/>
        <a:p>
          <a:endParaRPr lang="en-US"/>
        </a:p>
      </dgm:t>
    </dgm:pt>
    <dgm:pt modelId="{A52E8E35-0ADB-4442-8AC8-13AB664CEAC5}" type="pres">
      <dgm:prSet presAssocID="{E5516863-B764-8F48-882A-D47DC257575E}" presName="textNode" presStyleLbl="bgShp" presStyleIdx="2" presStyleCnt="3"/>
      <dgm:spPr/>
      <dgm:t>
        <a:bodyPr/>
        <a:lstStyle/>
        <a:p>
          <a:endParaRPr lang="en-US"/>
        </a:p>
      </dgm:t>
    </dgm:pt>
    <dgm:pt modelId="{5B993C81-28E9-E947-92C6-DF53C870CED8}" type="pres">
      <dgm:prSet presAssocID="{E5516863-B764-8F48-882A-D47DC257575E}" presName="compChildNode" presStyleCnt="0"/>
      <dgm:spPr/>
    </dgm:pt>
    <dgm:pt modelId="{9B116878-27F5-8F42-8F0B-EDFE49AF846D}" type="pres">
      <dgm:prSet presAssocID="{E5516863-B764-8F48-882A-D47DC257575E}" presName="theInnerList" presStyleCnt="0"/>
      <dgm:spPr/>
    </dgm:pt>
    <dgm:pt modelId="{0CD439D2-42C9-EF45-9F5D-093607580C6B}" type="pres">
      <dgm:prSet presAssocID="{316F723E-4BA5-B945-A83E-BFF048BCC735}" presName="childNode" presStyleLbl="node1" presStyleIdx="2" presStyleCnt="3">
        <dgm:presLayoutVars>
          <dgm:bulletEnabled val="1"/>
        </dgm:presLayoutVars>
      </dgm:prSet>
      <dgm:spPr/>
      <dgm:t>
        <a:bodyPr/>
        <a:lstStyle/>
        <a:p>
          <a:endParaRPr lang="en-US"/>
        </a:p>
      </dgm:t>
    </dgm:pt>
  </dgm:ptLst>
  <dgm:cxnLst>
    <dgm:cxn modelId="{EE0986CA-225A-804B-BC95-AF39187645E3}" type="presOf" srcId="{C28754A4-8BEA-3E40-AE4A-530ACDC1FA80}" destId="{87237CF1-F4C3-0448-A121-AF03C8090DC2}" srcOrd="0" destOrd="0" presId="urn:microsoft.com/office/officeart/2005/8/layout/lProcess2"/>
    <dgm:cxn modelId="{00E0A226-E141-E246-8466-15D0B5B314BD}" type="presOf" srcId="{E5516863-B764-8F48-882A-D47DC257575E}" destId="{A52E8E35-0ADB-4442-8AC8-13AB664CEAC5}" srcOrd="1" destOrd="0" presId="urn:microsoft.com/office/officeart/2005/8/layout/lProcess2"/>
    <dgm:cxn modelId="{91D319A0-9D6A-7C40-86AC-2BD8EBD612B0}" type="presOf" srcId="{316F723E-4BA5-B945-A83E-BFF048BCC735}" destId="{0CD439D2-42C9-EF45-9F5D-093607580C6B}" srcOrd="0" destOrd="0" presId="urn:microsoft.com/office/officeart/2005/8/layout/lProcess2"/>
    <dgm:cxn modelId="{B2EC1463-57D2-674F-9CD3-6DF2D7E2D6BA}" srcId="{39AA619E-DED3-A444-9E20-D5251D2C62C0}" destId="{C28754A4-8BEA-3E40-AE4A-530ACDC1FA80}" srcOrd="0" destOrd="0" parTransId="{1682F532-7F4D-964F-8B4A-C64F4C355F23}" sibTransId="{0FE147B9-C7A5-5643-BCDA-1AA36AE03FF3}"/>
    <dgm:cxn modelId="{2D3FE338-9F0E-A94A-A7F6-E67C81993BA9}" type="presOf" srcId="{E5516863-B764-8F48-882A-D47DC257575E}" destId="{E3A3727F-3299-6240-B27A-F6B52AE2772B}" srcOrd="0" destOrd="0" presId="urn:microsoft.com/office/officeart/2005/8/layout/lProcess2"/>
    <dgm:cxn modelId="{62ECDDCF-D86C-C64C-89C7-5C822E1EC7FF}" srcId="{D7E1C6BC-CDA9-834D-8030-7C19E500DBCE}" destId="{E5516863-B764-8F48-882A-D47DC257575E}" srcOrd="2" destOrd="0" parTransId="{87269715-19AB-6449-B111-99D1E50B9EA9}" sibTransId="{424D5564-02B2-E54A-AD97-369FDDF71242}"/>
    <dgm:cxn modelId="{423E40F7-F6F9-6B49-AF7E-523BE19C0DF9}" srcId="{E5516863-B764-8F48-882A-D47DC257575E}" destId="{316F723E-4BA5-B945-A83E-BFF048BCC735}" srcOrd="0" destOrd="0" parTransId="{12B1C4CC-AE37-F347-9517-EF662040D24C}" sibTransId="{DD939FBE-ED8F-154C-9360-751AD6329103}"/>
    <dgm:cxn modelId="{DCFDA86E-B63E-3A45-904B-CD0E587D0AE3}" type="presOf" srcId="{843A8C2E-CF60-5D4C-B19B-D8754D9E4E25}" destId="{51BA75CF-237A-4E43-AFF4-87A8050BAA3E}" srcOrd="0" destOrd="0" presId="urn:microsoft.com/office/officeart/2005/8/layout/lProcess2"/>
    <dgm:cxn modelId="{73A4F628-1D53-4145-9103-D7F72070B919}" type="presOf" srcId="{D7E1C6BC-CDA9-834D-8030-7C19E500DBCE}" destId="{E55BD7E5-1B8E-4149-ACD6-6F94D07B80AA}" srcOrd="0" destOrd="0" presId="urn:microsoft.com/office/officeart/2005/8/layout/lProcess2"/>
    <dgm:cxn modelId="{40543FC4-226E-6E4B-9F88-7C1EB5C98148}" type="presOf" srcId="{39AA619E-DED3-A444-9E20-D5251D2C62C0}" destId="{58C7AB7C-6E22-514D-A2FE-13AFC8C6AD6D}" srcOrd="1" destOrd="0" presId="urn:microsoft.com/office/officeart/2005/8/layout/lProcess2"/>
    <dgm:cxn modelId="{95349943-C243-2F4A-A46B-629BB74373FD}" type="presOf" srcId="{843A8C2E-CF60-5D4C-B19B-D8754D9E4E25}" destId="{55707476-EEAD-9546-B6BE-A7946F58B92A}" srcOrd="1" destOrd="0" presId="urn:microsoft.com/office/officeart/2005/8/layout/lProcess2"/>
    <dgm:cxn modelId="{A738839A-32A7-974B-B919-C570D1D78F95}" srcId="{D7E1C6BC-CDA9-834D-8030-7C19E500DBCE}" destId="{843A8C2E-CF60-5D4C-B19B-D8754D9E4E25}" srcOrd="1" destOrd="0" parTransId="{3BCD37FC-E670-B441-BC36-11935C30208D}" sibTransId="{BAD84E9F-7A9B-0641-AFC1-175E89EDE92D}"/>
    <dgm:cxn modelId="{EF9CEA15-9D56-AA46-B6CB-12B67C911E39}" type="presOf" srcId="{D1326581-2A9A-3445-BDA6-5EE653149B16}" destId="{2EF115F7-6AFD-D94F-BF0E-10E6E06F8A56}" srcOrd="0" destOrd="0" presId="urn:microsoft.com/office/officeart/2005/8/layout/lProcess2"/>
    <dgm:cxn modelId="{CF42CB95-F170-3E4C-9DD0-A9B2BC0758B0}" srcId="{843A8C2E-CF60-5D4C-B19B-D8754D9E4E25}" destId="{D1326581-2A9A-3445-BDA6-5EE653149B16}" srcOrd="0" destOrd="0" parTransId="{B4A990D4-2402-4D48-B8F8-C0CE78FE1A2F}" sibTransId="{6D5787A2-8F07-1E4C-93C9-1CB66F14E765}"/>
    <dgm:cxn modelId="{6F98C0BB-F248-2843-8C82-03C06EBB033D}" type="presOf" srcId="{39AA619E-DED3-A444-9E20-D5251D2C62C0}" destId="{B5C334AB-8B16-6C4A-BAF2-04810DA5908F}" srcOrd="0" destOrd="0" presId="urn:microsoft.com/office/officeart/2005/8/layout/lProcess2"/>
    <dgm:cxn modelId="{9B9ECD1A-EC53-ED46-9604-A0E01C91CB83}" srcId="{D7E1C6BC-CDA9-834D-8030-7C19E500DBCE}" destId="{39AA619E-DED3-A444-9E20-D5251D2C62C0}" srcOrd="0" destOrd="0" parTransId="{267BDEF6-180A-F745-A0D4-125232267096}" sibTransId="{EA9CEFD2-EAFF-3340-90DC-8E9658D5E5BD}"/>
    <dgm:cxn modelId="{CB5CB8A3-ECD1-2D47-86D0-ABAA84CD7AF3}" type="presParOf" srcId="{E55BD7E5-1B8E-4149-ACD6-6F94D07B80AA}" destId="{28B2AC8F-E641-BD4E-8B4D-7611EBA7B6C4}" srcOrd="0" destOrd="0" presId="urn:microsoft.com/office/officeart/2005/8/layout/lProcess2"/>
    <dgm:cxn modelId="{D7295618-1D0B-5D4E-85F8-D242D8E3C837}" type="presParOf" srcId="{28B2AC8F-E641-BD4E-8B4D-7611EBA7B6C4}" destId="{B5C334AB-8B16-6C4A-BAF2-04810DA5908F}" srcOrd="0" destOrd="0" presId="urn:microsoft.com/office/officeart/2005/8/layout/lProcess2"/>
    <dgm:cxn modelId="{30C1268D-9C9C-DD4E-874F-30AA04FC5866}" type="presParOf" srcId="{28B2AC8F-E641-BD4E-8B4D-7611EBA7B6C4}" destId="{58C7AB7C-6E22-514D-A2FE-13AFC8C6AD6D}" srcOrd="1" destOrd="0" presId="urn:microsoft.com/office/officeart/2005/8/layout/lProcess2"/>
    <dgm:cxn modelId="{F47F5A21-AF25-D54F-816C-C4C4DB853D50}" type="presParOf" srcId="{28B2AC8F-E641-BD4E-8B4D-7611EBA7B6C4}" destId="{C6684191-7786-024A-8D2F-69EC19936F4B}" srcOrd="2" destOrd="0" presId="urn:microsoft.com/office/officeart/2005/8/layout/lProcess2"/>
    <dgm:cxn modelId="{F6B7005E-E130-D648-B129-D3B0A7221259}" type="presParOf" srcId="{C6684191-7786-024A-8D2F-69EC19936F4B}" destId="{58F81CD1-56A2-674C-922C-25EFC4429964}" srcOrd="0" destOrd="0" presId="urn:microsoft.com/office/officeart/2005/8/layout/lProcess2"/>
    <dgm:cxn modelId="{7757AEB8-8418-CF46-81B0-721A462DC020}" type="presParOf" srcId="{58F81CD1-56A2-674C-922C-25EFC4429964}" destId="{87237CF1-F4C3-0448-A121-AF03C8090DC2}" srcOrd="0" destOrd="0" presId="urn:microsoft.com/office/officeart/2005/8/layout/lProcess2"/>
    <dgm:cxn modelId="{AF5D6CD1-8F4F-9341-86FF-42C534D5CD15}" type="presParOf" srcId="{E55BD7E5-1B8E-4149-ACD6-6F94D07B80AA}" destId="{36158208-2D7F-9943-B560-3C394305C372}" srcOrd="1" destOrd="0" presId="urn:microsoft.com/office/officeart/2005/8/layout/lProcess2"/>
    <dgm:cxn modelId="{5795B117-1CF4-1243-919E-A0CFFC121E5A}" type="presParOf" srcId="{E55BD7E5-1B8E-4149-ACD6-6F94D07B80AA}" destId="{3BFDE5DF-CF15-C548-90FD-9B8E9F5388D0}" srcOrd="2" destOrd="0" presId="urn:microsoft.com/office/officeart/2005/8/layout/lProcess2"/>
    <dgm:cxn modelId="{ED0F9AF5-FF5E-F44C-A70A-D6A3971C523D}" type="presParOf" srcId="{3BFDE5DF-CF15-C548-90FD-9B8E9F5388D0}" destId="{51BA75CF-237A-4E43-AFF4-87A8050BAA3E}" srcOrd="0" destOrd="0" presId="urn:microsoft.com/office/officeart/2005/8/layout/lProcess2"/>
    <dgm:cxn modelId="{CE9F3B12-3D3B-A647-BCC8-47E2DE0C3BEA}" type="presParOf" srcId="{3BFDE5DF-CF15-C548-90FD-9B8E9F5388D0}" destId="{55707476-EEAD-9546-B6BE-A7946F58B92A}" srcOrd="1" destOrd="0" presId="urn:microsoft.com/office/officeart/2005/8/layout/lProcess2"/>
    <dgm:cxn modelId="{C32818F0-29C4-BA42-A601-4361E1B4ACC5}" type="presParOf" srcId="{3BFDE5DF-CF15-C548-90FD-9B8E9F5388D0}" destId="{2D28F850-043E-4745-885A-B7E19319C5E7}" srcOrd="2" destOrd="0" presId="urn:microsoft.com/office/officeart/2005/8/layout/lProcess2"/>
    <dgm:cxn modelId="{F937ADC9-2BF6-B140-B878-95E87B6CAC98}" type="presParOf" srcId="{2D28F850-043E-4745-885A-B7E19319C5E7}" destId="{3FF31830-BBE0-8B42-BF1F-3911B937D944}" srcOrd="0" destOrd="0" presId="urn:microsoft.com/office/officeart/2005/8/layout/lProcess2"/>
    <dgm:cxn modelId="{9F74040B-29D8-B648-A4C6-0781561C1281}" type="presParOf" srcId="{3FF31830-BBE0-8B42-BF1F-3911B937D944}" destId="{2EF115F7-6AFD-D94F-BF0E-10E6E06F8A56}" srcOrd="0" destOrd="0" presId="urn:microsoft.com/office/officeart/2005/8/layout/lProcess2"/>
    <dgm:cxn modelId="{47821E9C-218B-164C-AC5E-AAF71ADE25E9}" type="presParOf" srcId="{E55BD7E5-1B8E-4149-ACD6-6F94D07B80AA}" destId="{E0BC4CE2-42A2-AA45-86A0-2C982EEAE463}" srcOrd="3" destOrd="0" presId="urn:microsoft.com/office/officeart/2005/8/layout/lProcess2"/>
    <dgm:cxn modelId="{5004BE6C-BE80-114D-91CB-3035171094BF}" type="presParOf" srcId="{E55BD7E5-1B8E-4149-ACD6-6F94D07B80AA}" destId="{D9583BA5-4806-304B-9E98-42CF016C82AD}" srcOrd="4" destOrd="0" presId="urn:microsoft.com/office/officeart/2005/8/layout/lProcess2"/>
    <dgm:cxn modelId="{7367DEBC-B128-E74D-BA4E-C004C8F9D6DB}" type="presParOf" srcId="{D9583BA5-4806-304B-9E98-42CF016C82AD}" destId="{E3A3727F-3299-6240-B27A-F6B52AE2772B}" srcOrd="0" destOrd="0" presId="urn:microsoft.com/office/officeart/2005/8/layout/lProcess2"/>
    <dgm:cxn modelId="{9E903830-791A-604E-8A29-B1D7E4639C45}" type="presParOf" srcId="{D9583BA5-4806-304B-9E98-42CF016C82AD}" destId="{A52E8E35-0ADB-4442-8AC8-13AB664CEAC5}" srcOrd="1" destOrd="0" presId="urn:microsoft.com/office/officeart/2005/8/layout/lProcess2"/>
    <dgm:cxn modelId="{3BE47DF8-D432-1346-84F2-123E7BEDE6FA}" type="presParOf" srcId="{D9583BA5-4806-304B-9E98-42CF016C82AD}" destId="{5B993C81-28E9-E947-92C6-DF53C870CED8}" srcOrd="2" destOrd="0" presId="urn:microsoft.com/office/officeart/2005/8/layout/lProcess2"/>
    <dgm:cxn modelId="{B70C2282-C33F-6544-9B46-DD8195BF5A0C}" type="presParOf" srcId="{5B993C81-28E9-E947-92C6-DF53C870CED8}" destId="{9B116878-27F5-8F42-8F0B-EDFE49AF846D}" srcOrd="0" destOrd="0" presId="urn:microsoft.com/office/officeart/2005/8/layout/lProcess2"/>
    <dgm:cxn modelId="{FFAB9A1B-B250-AA49-A697-42D6DD515C15}" type="presParOf" srcId="{9B116878-27F5-8F42-8F0B-EDFE49AF846D}" destId="{0CD439D2-42C9-EF45-9F5D-093607580C6B}" srcOrd="0" destOrd="0" presId="urn:microsoft.com/office/officeart/2005/8/layout/lProcess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7E1C6BC-CDA9-834D-8030-7C19E500DBCE}" type="doc">
      <dgm:prSet loTypeId="urn:microsoft.com/office/officeart/2005/8/layout/lProcess2" loCatId="" qsTypeId="urn:microsoft.com/office/officeart/2005/8/quickstyle/simple4" qsCatId="simple" csTypeId="urn:microsoft.com/office/officeart/2005/8/colors/accent1_2" csCatId="accent1" phldr="1"/>
      <dgm:spPr/>
      <dgm:t>
        <a:bodyPr/>
        <a:lstStyle/>
        <a:p>
          <a:endParaRPr lang="en-US"/>
        </a:p>
      </dgm:t>
    </dgm:pt>
    <dgm:pt modelId="{39AA619E-DED3-A444-9E20-D5251D2C62C0}">
      <dgm:prSet phldrT="[Text]"/>
      <dgm:spPr/>
      <dgm:t>
        <a:bodyPr/>
        <a:lstStyle/>
        <a:p>
          <a:r>
            <a:rPr lang="en-US" dirty="0" smtClean="0"/>
            <a:t>K-2</a:t>
          </a:r>
          <a:endParaRPr lang="en-US" dirty="0"/>
        </a:p>
      </dgm:t>
    </dgm:pt>
    <dgm:pt modelId="{267BDEF6-180A-F745-A0D4-125232267096}" type="parTrans" cxnId="{9B9ECD1A-EC53-ED46-9604-A0E01C91CB83}">
      <dgm:prSet/>
      <dgm:spPr/>
      <dgm:t>
        <a:bodyPr/>
        <a:lstStyle/>
        <a:p>
          <a:endParaRPr lang="en-US"/>
        </a:p>
      </dgm:t>
    </dgm:pt>
    <dgm:pt modelId="{EA9CEFD2-EAFF-3340-90DC-8E9658D5E5BD}" type="sibTrans" cxnId="{9B9ECD1A-EC53-ED46-9604-A0E01C91CB83}">
      <dgm:prSet/>
      <dgm:spPr/>
      <dgm:t>
        <a:bodyPr/>
        <a:lstStyle/>
        <a:p>
          <a:endParaRPr lang="en-US"/>
        </a:p>
      </dgm:t>
    </dgm:pt>
    <dgm:pt modelId="{C28754A4-8BEA-3E40-AE4A-530ACDC1FA80}">
      <dgm:prSet phldrT="[Text]"/>
      <dgm:spPr/>
      <dgm:t>
        <a:bodyPr/>
        <a:lstStyle/>
        <a:p>
          <a:r>
            <a:rPr lang="en-US" dirty="0" smtClean="0">
              <a:solidFill>
                <a:srgbClr val="000000"/>
              </a:solidFill>
            </a:rPr>
            <a:t>30 additional minutes each day</a:t>
          </a:r>
          <a:endParaRPr lang="en-US" dirty="0">
            <a:solidFill>
              <a:srgbClr val="000000"/>
            </a:solidFill>
          </a:endParaRPr>
        </a:p>
      </dgm:t>
    </dgm:pt>
    <dgm:pt modelId="{1682F532-7F4D-964F-8B4A-C64F4C355F23}" type="parTrans" cxnId="{B2EC1463-57D2-674F-9CD3-6DF2D7E2D6BA}">
      <dgm:prSet/>
      <dgm:spPr/>
      <dgm:t>
        <a:bodyPr/>
        <a:lstStyle/>
        <a:p>
          <a:endParaRPr lang="en-US"/>
        </a:p>
      </dgm:t>
    </dgm:pt>
    <dgm:pt modelId="{0FE147B9-C7A5-5643-BCDA-1AA36AE03FF3}" type="sibTrans" cxnId="{B2EC1463-57D2-674F-9CD3-6DF2D7E2D6BA}">
      <dgm:prSet/>
      <dgm:spPr/>
      <dgm:t>
        <a:bodyPr/>
        <a:lstStyle/>
        <a:p>
          <a:endParaRPr lang="en-US"/>
        </a:p>
      </dgm:t>
    </dgm:pt>
    <dgm:pt modelId="{843A8C2E-CF60-5D4C-B19B-D8754D9E4E25}">
      <dgm:prSet phldrT="[Text]"/>
      <dgm:spPr/>
      <dgm:t>
        <a:bodyPr/>
        <a:lstStyle/>
        <a:p>
          <a:r>
            <a:rPr lang="en-US" dirty="0" smtClean="0"/>
            <a:t>3-5</a:t>
          </a:r>
          <a:endParaRPr lang="en-US" dirty="0"/>
        </a:p>
      </dgm:t>
    </dgm:pt>
    <dgm:pt modelId="{3BCD37FC-E670-B441-BC36-11935C30208D}" type="parTrans" cxnId="{A738839A-32A7-974B-B919-C570D1D78F95}">
      <dgm:prSet/>
      <dgm:spPr/>
      <dgm:t>
        <a:bodyPr/>
        <a:lstStyle/>
        <a:p>
          <a:endParaRPr lang="en-US"/>
        </a:p>
      </dgm:t>
    </dgm:pt>
    <dgm:pt modelId="{BAD84E9F-7A9B-0641-AFC1-175E89EDE92D}" type="sibTrans" cxnId="{A738839A-32A7-974B-B919-C570D1D78F95}">
      <dgm:prSet/>
      <dgm:spPr/>
      <dgm:t>
        <a:bodyPr/>
        <a:lstStyle/>
        <a:p>
          <a:endParaRPr lang="en-US"/>
        </a:p>
      </dgm:t>
    </dgm:pt>
    <dgm:pt modelId="{D1326581-2A9A-3445-BDA6-5EE653149B16}">
      <dgm:prSet phldrT="[Text]"/>
      <dgm:spPr/>
      <dgm:t>
        <a:bodyPr/>
        <a:lstStyle/>
        <a:p>
          <a:r>
            <a:rPr lang="en-US" dirty="0" smtClean="0">
              <a:solidFill>
                <a:srgbClr val="000000"/>
              </a:solidFill>
            </a:rPr>
            <a:t>30 additional minutes each day</a:t>
          </a:r>
          <a:endParaRPr lang="en-US" dirty="0">
            <a:solidFill>
              <a:srgbClr val="000000"/>
            </a:solidFill>
          </a:endParaRPr>
        </a:p>
      </dgm:t>
    </dgm:pt>
    <dgm:pt modelId="{B4A990D4-2402-4D48-B8F8-C0CE78FE1A2F}" type="parTrans" cxnId="{CF42CB95-F170-3E4C-9DD0-A9B2BC0758B0}">
      <dgm:prSet/>
      <dgm:spPr/>
      <dgm:t>
        <a:bodyPr/>
        <a:lstStyle/>
        <a:p>
          <a:endParaRPr lang="en-US"/>
        </a:p>
      </dgm:t>
    </dgm:pt>
    <dgm:pt modelId="{6D5787A2-8F07-1E4C-93C9-1CB66F14E765}" type="sibTrans" cxnId="{CF42CB95-F170-3E4C-9DD0-A9B2BC0758B0}">
      <dgm:prSet/>
      <dgm:spPr/>
      <dgm:t>
        <a:bodyPr/>
        <a:lstStyle/>
        <a:p>
          <a:endParaRPr lang="en-US"/>
        </a:p>
      </dgm:t>
    </dgm:pt>
    <dgm:pt modelId="{E5516863-B764-8F48-882A-D47DC257575E}">
      <dgm:prSet phldrT="[Text]"/>
      <dgm:spPr/>
      <dgm:t>
        <a:bodyPr/>
        <a:lstStyle/>
        <a:p>
          <a:r>
            <a:rPr lang="en-US" dirty="0" smtClean="0"/>
            <a:t>6-12</a:t>
          </a:r>
          <a:endParaRPr lang="en-US" dirty="0"/>
        </a:p>
      </dgm:t>
    </dgm:pt>
    <dgm:pt modelId="{87269715-19AB-6449-B111-99D1E50B9EA9}" type="parTrans" cxnId="{62ECDDCF-D86C-C64C-89C7-5C822E1EC7FF}">
      <dgm:prSet/>
      <dgm:spPr/>
      <dgm:t>
        <a:bodyPr/>
        <a:lstStyle/>
        <a:p>
          <a:endParaRPr lang="en-US"/>
        </a:p>
      </dgm:t>
    </dgm:pt>
    <dgm:pt modelId="{424D5564-02B2-E54A-AD97-369FDDF71242}" type="sibTrans" cxnId="{62ECDDCF-D86C-C64C-89C7-5C822E1EC7FF}">
      <dgm:prSet/>
      <dgm:spPr/>
      <dgm:t>
        <a:bodyPr/>
        <a:lstStyle/>
        <a:p>
          <a:endParaRPr lang="en-US"/>
        </a:p>
      </dgm:t>
    </dgm:pt>
    <dgm:pt modelId="{316F723E-4BA5-B945-A83E-BFF048BCC735}">
      <dgm:prSet phldrT="[Text]"/>
      <dgm:spPr/>
      <dgm:t>
        <a:bodyPr/>
        <a:lstStyle/>
        <a:p>
          <a:r>
            <a:rPr lang="en-US" dirty="0" smtClean="0">
              <a:solidFill>
                <a:srgbClr val="000000"/>
              </a:solidFill>
            </a:rPr>
            <a:t>30 additional minutes each day</a:t>
          </a:r>
          <a:endParaRPr lang="en-US" dirty="0">
            <a:solidFill>
              <a:srgbClr val="000000"/>
            </a:solidFill>
          </a:endParaRPr>
        </a:p>
      </dgm:t>
    </dgm:pt>
    <dgm:pt modelId="{12B1C4CC-AE37-F347-9517-EF662040D24C}" type="parTrans" cxnId="{423E40F7-F6F9-6B49-AF7E-523BE19C0DF9}">
      <dgm:prSet/>
      <dgm:spPr/>
      <dgm:t>
        <a:bodyPr/>
        <a:lstStyle/>
        <a:p>
          <a:endParaRPr lang="en-US"/>
        </a:p>
      </dgm:t>
    </dgm:pt>
    <dgm:pt modelId="{DD939FBE-ED8F-154C-9360-751AD6329103}" type="sibTrans" cxnId="{423E40F7-F6F9-6B49-AF7E-523BE19C0DF9}">
      <dgm:prSet/>
      <dgm:spPr/>
      <dgm:t>
        <a:bodyPr/>
        <a:lstStyle/>
        <a:p>
          <a:endParaRPr lang="en-US"/>
        </a:p>
      </dgm:t>
    </dgm:pt>
    <dgm:pt modelId="{E55BD7E5-1B8E-4149-ACD6-6F94D07B80AA}" type="pres">
      <dgm:prSet presAssocID="{D7E1C6BC-CDA9-834D-8030-7C19E500DBCE}" presName="theList" presStyleCnt="0">
        <dgm:presLayoutVars>
          <dgm:dir/>
          <dgm:animLvl val="lvl"/>
          <dgm:resizeHandles val="exact"/>
        </dgm:presLayoutVars>
      </dgm:prSet>
      <dgm:spPr/>
      <dgm:t>
        <a:bodyPr/>
        <a:lstStyle/>
        <a:p>
          <a:endParaRPr lang="en-US"/>
        </a:p>
      </dgm:t>
    </dgm:pt>
    <dgm:pt modelId="{28B2AC8F-E641-BD4E-8B4D-7611EBA7B6C4}" type="pres">
      <dgm:prSet presAssocID="{39AA619E-DED3-A444-9E20-D5251D2C62C0}" presName="compNode" presStyleCnt="0"/>
      <dgm:spPr/>
    </dgm:pt>
    <dgm:pt modelId="{B5C334AB-8B16-6C4A-BAF2-04810DA5908F}" type="pres">
      <dgm:prSet presAssocID="{39AA619E-DED3-A444-9E20-D5251D2C62C0}" presName="aNode" presStyleLbl="bgShp" presStyleIdx="0" presStyleCnt="3"/>
      <dgm:spPr/>
      <dgm:t>
        <a:bodyPr/>
        <a:lstStyle/>
        <a:p>
          <a:endParaRPr lang="en-US"/>
        </a:p>
      </dgm:t>
    </dgm:pt>
    <dgm:pt modelId="{58C7AB7C-6E22-514D-A2FE-13AFC8C6AD6D}" type="pres">
      <dgm:prSet presAssocID="{39AA619E-DED3-A444-9E20-D5251D2C62C0}" presName="textNode" presStyleLbl="bgShp" presStyleIdx="0" presStyleCnt="3"/>
      <dgm:spPr/>
      <dgm:t>
        <a:bodyPr/>
        <a:lstStyle/>
        <a:p>
          <a:endParaRPr lang="en-US"/>
        </a:p>
      </dgm:t>
    </dgm:pt>
    <dgm:pt modelId="{C6684191-7786-024A-8D2F-69EC19936F4B}" type="pres">
      <dgm:prSet presAssocID="{39AA619E-DED3-A444-9E20-D5251D2C62C0}" presName="compChildNode" presStyleCnt="0"/>
      <dgm:spPr/>
    </dgm:pt>
    <dgm:pt modelId="{58F81CD1-56A2-674C-922C-25EFC4429964}" type="pres">
      <dgm:prSet presAssocID="{39AA619E-DED3-A444-9E20-D5251D2C62C0}" presName="theInnerList" presStyleCnt="0"/>
      <dgm:spPr/>
    </dgm:pt>
    <dgm:pt modelId="{87237CF1-F4C3-0448-A121-AF03C8090DC2}" type="pres">
      <dgm:prSet presAssocID="{C28754A4-8BEA-3E40-AE4A-530ACDC1FA80}" presName="childNode" presStyleLbl="node1" presStyleIdx="0" presStyleCnt="3">
        <dgm:presLayoutVars>
          <dgm:bulletEnabled val="1"/>
        </dgm:presLayoutVars>
      </dgm:prSet>
      <dgm:spPr/>
      <dgm:t>
        <a:bodyPr/>
        <a:lstStyle/>
        <a:p>
          <a:endParaRPr lang="en-US"/>
        </a:p>
      </dgm:t>
    </dgm:pt>
    <dgm:pt modelId="{36158208-2D7F-9943-B560-3C394305C372}" type="pres">
      <dgm:prSet presAssocID="{39AA619E-DED3-A444-9E20-D5251D2C62C0}" presName="aSpace" presStyleCnt="0"/>
      <dgm:spPr/>
    </dgm:pt>
    <dgm:pt modelId="{3BFDE5DF-CF15-C548-90FD-9B8E9F5388D0}" type="pres">
      <dgm:prSet presAssocID="{843A8C2E-CF60-5D4C-B19B-D8754D9E4E25}" presName="compNode" presStyleCnt="0"/>
      <dgm:spPr/>
    </dgm:pt>
    <dgm:pt modelId="{51BA75CF-237A-4E43-AFF4-87A8050BAA3E}" type="pres">
      <dgm:prSet presAssocID="{843A8C2E-CF60-5D4C-B19B-D8754D9E4E25}" presName="aNode" presStyleLbl="bgShp" presStyleIdx="1" presStyleCnt="3"/>
      <dgm:spPr/>
      <dgm:t>
        <a:bodyPr/>
        <a:lstStyle/>
        <a:p>
          <a:endParaRPr lang="en-US"/>
        </a:p>
      </dgm:t>
    </dgm:pt>
    <dgm:pt modelId="{55707476-EEAD-9546-B6BE-A7946F58B92A}" type="pres">
      <dgm:prSet presAssocID="{843A8C2E-CF60-5D4C-B19B-D8754D9E4E25}" presName="textNode" presStyleLbl="bgShp" presStyleIdx="1" presStyleCnt="3"/>
      <dgm:spPr/>
      <dgm:t>
        <a:bodyPr/>
        <a:lstStyle/>
        <a:p>
          <a:endParaRPr lang="en-US"/>
        </a:p>
      </dgm:t>
    </dgm:pt>
    <dgm:pt modelId="{2D28F850-043E-4745-885A-B7E19319C5E7}" type="pres">
      <dgm:prSet presAssocID="{843A8C2E-CF60-5D4C-B19B-D8754D9E4E25}" presName="compChildNode" presStyleCnt="0"/>
      <dgm:spPr/>
    </dgm:pt>
    <dgm:pt modelId="{3FF31830-BBE0-8B42-BF1F-3911B937D944}" type="pres">
      <dgm:prSet presAssocID="{843A8C2E-CF60-5D4C-B19B-D8754D9E4E25}" presName="theInnerList" presStyleCnt="0"/>
      <dgm:spPr/>
    </dgm:pt>
    <dgm:pt modelId="{2EF115F7-6AFD-D94F-BF0E-10E6E06F8A56}" type="pres">
      <dgm:prSet presAssocID="{D1326581-2A9A-3445-BDA6-5EE653149B16}" presName="childNode" presStyleLbl="node1" presStyleIdx="1" presStyleCnt="3">
        <dgm:presLayoutVars>
          <dgm:bulletEnabled val="1"/>
        </dgm:presLayoutVars>
      </dgm:prSet>
      <dgm:spPr/>
      <dgm:t>
        <a:bodyPr/>
        <a:lstStyle/>
        <a:p>
          <a:endParaRPr lang="en-US"/>
        </a:p>
      </dgm:t>
    </dgm:pt>
    <dgm:pt modelId="{E0BC4CE2-42A2-AA45-86A0-2C982EEAE463}" type="pres">
      <dgm:prSet presAssocID="{843A8C2E-CF60-5D4C-B19B-D8754D9E4E25}" presName="aSpace" presStyleCnt="0"/>
      <dgm:spPr/>
    </dgm:pt>
    <dgm:pt modelId="{D9583BA5-4806-304B-9E98-42CF016C82AD}" type="pres">
      <dgm:prSet presAssocID="{E5516863-B764-8F48-882A-D47DC257575E}" presName="compNode" presStyleCnt="0"/>
      <dgm:spPr/>
    </dgm:pt>
    <dgm:pt modelId="{E3A3727F-3299-6240-B27A-F6B52AE2772B}" type="pres">
      <dgm:prSet presAssocID="{E5516863-B764-8F48-882A-D47DC257575E}" presName="aNode" presStyleLbl="bgShp" presStyleIdx="2" presStyleCnt="3"/>
      <dgm:spPr/>
      <dgm:t>
        <a:bodyPr/>
        <a:lstStyle/>
        <a:p>
          <a:endParaRPr lang="en-US"/>
        </a:p>
      </dgm:t>
    </dgm:pt>
    <dgm:pt modelId="{A52E8E35-0ADB-4442-8AC8-13AB664CEAC5}" type="pres">
      <dgm:prSet presAssocID="{E5516863-B764-8F48-882A-D47DC257575E}" presName="textNode" presStyleLbl="bgShp" presStyleIdx="2" presStyleCnt="3"/>
      <dgm:spPr/>
      <dgm:t>
        <a:bodyPr/>
        <a:lstStyle/>
        <a:p>
          <a:endParaRPr lang="en-US"/>
        </a:p>
      </dgm:t>
    </dgm:pt>
    <dgm:pt modelId="{5B993C81-28E9-E947-92C6-DF53C870CED8}" type="pres">
      <dgm:prSet presAssocID="{E5516863-B764-8F48-882A-D47DC257575E}" presName="compChildNode" presStyleCnt="0"/>
      <dgm:spPr/>
    </dgm:pt>
    <dgm:pt modelId="{9B116878-27F5-8F42-8F0B-EDFE49AF846D}" type="pres">
      <dgm:prSet presAssocID="{E5516863-B764-8F48-882A-D47DC257575E}" presName="theInnerList" presStyleCnt="0"/>
      <dgm:spPr/>
    </dgm:pt>
    <dgm:pt modelId="{0CD439D2-42C9-EF45-9F5D-093607580C6B}" type="pres">
      <dgm:prSet presAssocID="{316F723E-4BA5-B945-A83E-BFF048BCC735}" presName="childNode" presStyleLbl="node1" presStyleIdx="2" presStyleCnt="3">
        <dgm:presLayoutVars>
          <dgm:bulletEnabled val="1"/>
        </dgm:presLayoutVars>
      </dgm:prSet>
      <dgm:spPr/>
      <dgm:t>
        <a:bodyPr/>
        <a:lstStyle/>
        <a:p>
          <a:endParaRPr lang="en-US"/>
        </a:p>
      </dgm:t>
    </dgm:pt>
  </dgm:ptLst>
  <dgm:cxnLst>
    <dgm:cxn modelId="{F7162CAA-3E22-844E-9834-AD9A76D1E056}" type="presOf" srcId="{843A8C2E-CF60-5D4C-B19B-D8754D9E4E25}" destId="{51BA75CF-237A-4E43-AFF4-87A8050BAA3E}" srcOrd="0" destOrd="0" presId="urn:microsoft.com/office/officeart/2005/8/layout/lProcess2"/>
    <dgm:cxn modelId="{331B7ED1-77B7-7F4B-941B-EB50664E3F6A}" type="presOf" srcId="{E5516863-B764-8F48-882A-D47DC257575E}" destId="{E3A3727F-3299-6240-B27A-F6B52AE2772B}" srcOrd="0" destOrd="0" presId="urn:microsoft.com/office/officeart/2005/8/layout/lProcess2"/>
    <dgm:cxn modelId="{D98F3244-31DA-194F-B840-83C59D29B7EC}" type="presOf" srcId="{316F723E-4BA5-B945-A83E-BFF048BCC735}" destId="{0CD439D2-42C9-EF45-9F5D-093607580C6B}" srcOrd="0" destOrd="0" presId="urn:microsoft.com/office/officeart/2005/8/layout/lProcess2"/>
    <dgm:cxn modelId="{B2EC1463-57D2-674F-9CD3-6DF2D7E2D6BA}" srcId="{39AA619E-DED3-A444-9E20-D5251D2C62C0}" destId="{C28754A4-8BEA-3E40-AE4A-530ACDC1FA80}" srcOrd="0" destOrd="0" parTransId="{1682F532-7F4D-964F-8B4A-C64F4C355F23}" sibTransId="{0FE147B9-C7A5-5643-BCDA-1AA36AE03FF3}"/>
    <dgm:cxn modelId="{62ECDDCF-D86C-C64C-89C7-5C822E1EC7FF}" srcId="{D7E1C6BC-CDA9-834D-8030-7C19E500DBCE}" destId="{E5516863-B764-8F48-882A-D47DC257575E}" srcOrd="2" destOrd="0" parTransId="{87269715-19AB-6449-B111-99D1E50B9EA9}" sibTransId="{424D5564-02B2-E54A-AD97-369FDDF71242}"/>
    <dgm:cxn modelId="{423E40F7-F6F9-6B49-AF7E-523BE19C0DF9}" srcId="{E5516863-B764-8F48-882A-D47DC257575E}" destId="{316F723E-4BA5-B945-A83E-BFF048BCC735}" srcOrd="0" destOrd="0" parTransId="{12B1C4CC-AE37-F347-9517-EF662040D24C}" sibTransId="{DD939FBE-ED8F-154C-9360-751AD6329103}"/>
    <dgm:cxn modelId="{020ACD36-4824-E047-AAA1-45D194CE13AB}" type="presOf" srcId="{E5516863-B764-8F48-882A-D47DC257575E}" destId="{A52E8E35-0ADB-4442-8AC8-13AB664CEAC5}" srcOrd="1" destOrd="0" presId="urn:microsoft.com/office/officeart/2005/8/layout/lProcess2"/>
    <dgm:cxn modelId="{7CFB90F6-8BB7-DD48-A191-AF11FB788A19}" type="presOf" srcId="{843A8C2E-CF60-5D4C-B19B-D8754D9E4E25}" destId="{55707476-EEAD-9546-B6BE-A7946F58B92A}" srcOrd="1" destOrd="0" presId="urn:microsoft.com/office/officeart/2005/8/layout/lProcess2"/>
    <dgm:cxn modelId="{A738839A-32A7-974B-B919-C570D1D78F95}" srcId="{D7E1C6BC-CDA9-834D-8030-7C19E500DBCE}" destId="{843A8C2E-CF60-5D4C-B19B-D8754D9E4E25}" srcOrd="1" destOrd="0" parTransId="{3BCD37FC-E670-B441-BC36-11935C30208D}" sibTransId="{BAD84E9F-7A9B-0641-AFC1-175E89EDE92D}"/>
    <dgm:cxn modelId="{CF42CB95-F170-3E4C-9DD0-A9B2BC0758B0}" srcId="{843A8C2E-CF60-5D4C-B19B-D8754D9E4E25}" destId="{D1326581-2A9A-3445-BDA6-5EE653149B16}" srcOrd="0" destOrd="0" parTransId="{B4A990D4-2402-4D48-B8F8-C0CE78FE1A2F}" sibTransId="{6D5787A2-8F07-1E4C-93C9-1CB66F14E765}"/>
    <dgm:cxn modelId="{7FC174A4-18EE-B84E-A76F-299F086D6C29}" type="presOf" srcId="{C28754A4-8BEA-3E40-AE4A-530ACDC1FA80}" destId="{87237CF1-F4C3-0448-A121-AF03C8090DC2}" srcOrd="0" destOrd="0" presId="urn:microsoft.com/office/officeart/2005/8/layout/lProcess2"/>
    <dgm:cxn modelId="{2DBC9CFE-09E8-A046-A92B-A40B2CC3AB97}" type="presOf" srcId="{39AA619E-DED3-A444-9E20-D5251D2C62C0}" destId="{58C7AB7C-6E22-514D-A2FE-13AFC8C6AD6D}" srcOrd="1" destOrd="0" presId="urn:microsoft.com/office/officeart/2005/8/layout/lProcess2"/>
    <dgm:cxn modelId="{04AA0AB8-CDBD-6F4F-A518-DD69ADC5DBC0}" type="presOf" srcId="{D1326581-2A9A-3445-BDA6-5EE653149B16}" destId="{2EF115F7-6AFD-D94F-BF0E-10E6E06F8A56}" srcOrd="0" destOrd="0" presId="urn:microsoft.com/office/officeart/2005/8/layout/lProcess2"/>
    <dgm:cxn modelId="{9B9ECD1A-EC53-ED46-9604-A0E01C91CB83}" srcId="{D7E1C6BC-CDA9-834D-8030-7C19E500DBCE}" destId="{39AA619E-DED3-A444-9E20-D5251D2C62C0}" srcOrd="0" destOrd="0" parTransId="{267BDEF6-180A-F745-A0D4-125232267096}" sibTransId="{EA9CEFD2-EAFF-3340-90DC-8E9658D5E5BD}"/>
    <dgm:cxn modelId="{1B695BBF-1F2E-4845-BFDB-4F2AA22C6C0D}" type="presOf" srcId="{39AA619E-DED3-A444-9E20-D5251D2C62C0}" destId="{B5C334AB-8B16-6C4A-BAF2-04810DA5908F}" srcOrd="0" destOrd="0" presId="urn:microsoft.com/office/officeart/2005/8/layout/lProcess2"/>
    <dgm:cxn modelId="{D0347D9C-F4A8-F14E-98B6-1D56A18B2D28}" type="presOf" srcId="{D7E1C6BC-CDA9-834D-8030-7C19E500DBCE}" destId="{E55BD7E5-1B8E-4149-ACD6-6F94D07B80AA}" srcOrd="0" destOrd="0" presId="urn:microsoft.com/office/officeart/2005/8/layout/lProcess2"/>
    <dgm:cxn modelId="{5C675861-1367-7043-ADAE-08776C5FC50A}" type="presParOf" srcId="{E55BD7E5-1B8E-4149-ACD6-6F94D07B80AA}" destId="{28B2AC8F-E641-BD4E-8B4D-7611EBA7B6C4}" srcOrd="0" destOrd="0" presId="urn:microsoft.com/office/officeart/2005/8/layout/lProcess2"/>
    <dgm:cxn modelId="{A8CEAE83-D35D-794F-9096-085881658405}" type="presParOf" srcId="{28B2AC8F-E641-BD4E-8B4D-7611EBA7B6C4}" destId="{B5C334AB-8B16-6C4A-BAF2-04810DA5908F}" srcOrd="0" destOrd="0" presId="urn:microsoft.com/office/officeart/2005/8/layout/lProcess2"/>
    <dgm:cxn modelId="{911F598E-9742-C744-812A-3A99ECACE717}" type="presParOf" srcId="{28B2AC8F-E641-BD4E-8B4D-7611EBA7B6C4}" destId="{58C7AB7C-6E22-514D-A2FE-13AFC8C6AD6D}" srcOrd="1" destOrd="0" presId="urn:microsoft.com/office/officeart/2005/8/layout/lProcess2"/>
    <dgm:cxn modelId="{EEC14BF0-748B-9548-900B-AAC652411F60}" type="presParOf" srcId="{28B2AC8F-E641-BD4E-8B4D-7611EBA7B6C4}" destId="{C6684191-7786-024A-8D2F-69EC19936F4B}" srcOrd="2" destOrd="0" presId="urn:microsoft.com/office/officeart/2005/8/layout/lProcess2"/>
    <dgm:cxn modelId="{B810D8E4-23F5-804A-8D13-0C3AF56E0315}" type="presParOf" srcId="{C6684191-7786-024A-8D2F-69EC19936F4B}" destId="{58F81CD1-56A2-674C-922C-25EFC4429964}" srcOrd="0" destOrd="0" presId="urn:microsoft.com/office/officeart/2005/8/layout/lProcess2"/>
    <dgm:cxn modelId="{48764232-C2F9-4448-B25F-6CB64D2338A5}" type="presParOf" srcId="{58F81CD1-56A2-674C-922C-25EFC4429964}" destId="{87237CF1-F4C3-0448-A121-AF03C8090DC2}" srcOrd="0" destOrd="0" presId="urn:microsoft.com/office/officeart/2005/8/layout/lProcess2"/>
    <dgm:cxn modelId="{4392E2DD-24A1-FB4B-9ED7-53946143CEC7}" type="presParOf" srcId="{E55BD7E5-1B8E-4149-ACD6-6F94D07B80AA}" destId="{36158208-2D7F-9943-B560-3C394305C372}" srcOrd="1" destOrd="0" presId="urn:microsoft.com/office/officeart/2005/8/layout/lProcess2"/>
    <dgm:cxn modelId="{F9EFD0A8-78AE-2443-AF56-C16F272D1379}" type="presParOf" srcId="{E55BD7E5-1B8E-4149-ACD6-6F94D07B80AA}" destId="{3BFDE5DF-CF15-C548-90FD-9B8E9F5388D0}" srcOrd="2" destOrd="0" presId="urn:microsoft.com/office/officeart/2005/8/layout/lProcess2"/>
    <dgm:cxn modelId="{66AF31A1-186A-D34E-AA6E-E4F4A3FF42F4}" type="presParOf" srcId="{3BFDE5DF-CF15-C548-90FD-9B8E9F5388D0}" destId="{51BA75CF-237A-4E43-AFF4-87A8050BAA3E}" srcOrd="0" destOrd="0" presId="urn:microsoft.com/office/officeart/2005/8/layout/lProcess2"/>
    <dgm:cxn modelId="{A601782A-DBE7-9541-AA2C-D800D9A6BC17}" type="presParOf" srcId="{3BFDE5DF-CF15-C548-90FD-9B8E9F5388D0}" destId="{55707476-EEAD-9546-B6BE-A7946F58B92A}" srcOrd="1" destOrd="0" presId="urn:microsoft.com/office/officeart/2005/8/layout/lProcess2"/>
    <dgm:cxn modelId="{E6C52CA8-9B04-5C4C-9F29-D845E9BDAC0E}" type="presParOf" srcId="{3BFDE5DF-CF15-C548-90FD-9B8E9F5388D0}" destId="{2D28F850-043E-4745-885A-B7E19319C5E7}" srcOrd="2" destOrd="0" presId="urn:microsoft.com/office/officeart/2005/8/layout/lProcess2"/>
    <dgm:cxn modelId="{4845E7AE-F9C7-8F48-AD44-284350A5F895}" type="presParOf" srcId="{2D28F850-043E-4745-885A-B7E19319C5E7}" destId="{3FF31830-BBE0-8B42-BF1F-3911B937D944}" srcOrd="0" destOrd="0" presId="urn:microsoft.com/office/officeart/2005/8/layout/lProcess2"/>
    <dgm:cxn modelId="{98763419-3A0D-0D48-BCEA-D8E8D2AE32F8}" type="presParOf" srcId="{3FF31830-BBE0-8B42-BF1F-3911B937D944}" destId="{2EF115F7-6AFD-D94F-BF0E-10E6E06F8A56}" srcOrd="0" destOrd="0" presId="urn:microsoft.com/office/officeart/2005/8/layout/lProcess2"/>
    <dgm:cxn modelId="{33CE36EB-031A-124A-AD41-3C0CE951D1B8}" type="presParOf" srcId="{E55BD7E5-1B8E-4149-ACD6-6F94D07B80AA}" destId="{E0BC4CE2-42A2-AA45-86A0-2C982EEAE463}" srcOrd="3" destOrd="0" presId="urn:microsoft.com/office/officeart/2005/8/layout/lProcess2"/>
    <dgm:cxn modelId="{CF907916-8BC6-E849-AA17-259D76764CFC}" type="presParOf" srcId="{E55BD7E5-1B8E-4149-ACD6-6F94D07B80AA}" destId="{D9583BA5-4806-304B-9E98-42CF016C82AD}" srcOrd="4" destOrd="0" presId="urn:microsoft.com/office/officeart/2005/8/layout/lProcess2"/>
    <dgm:cxn modelId="{DF9562BF-6705-8D41-BC2B-41A5B00D353F}" type="presParOf" srcId="{D9583BA5-4806-304B-9E98-42CF016C82AD}" destId="{E3A3727F-3299-6240-B27A-F6B52AE2772B}" srcOrd="0" destOrd="0" presId="urn:microsoft.com/office/officeart/2005/8/layout/lProcess2"/>
    <dgm:cxn modelId="{7C04E64D-F3E0-FB45-8729-74C683304534}" type="presParOf" srcId="{D9583BA5-4806-304B-9E98-42CF016C82AD}" destId="{A52E8E35-0ADB-4442-8AC8-13AB664CEAC5}" srcOrd="1" destOrd="0" presId="urn:microsoft.com/office/officeart/2005/8/layout/lProcess2"/>
    <dgm:cxn modelId="{1E14FB0B-3B25-D443-9BFD-B1E19BB0E317}" type="presParOf" srcId="{D9583BA5-4806-304B-9E98-42CF016C82AD}" destId="{5B993C81-28E9-E947-92C6-DF53C870CED8}" srcOrd="2" destOrd="0" presId="urn:microsoft.com/office/officeart/2005/8/layout/lProcess2"/>
    <dgm:cxn modelId="{16231C9C-B242-E249-BDC2-328932F6EAA8}" type="presParOf" srcId="{5B993C81-28E9-E947-92C6-DF53C870CED8}" destId="{9B116878-27F5-8F42-8F0B-EDFE49AF846D}" srcOrd="0" destOrd="0" presId="urn:microsoft.com/office/officeart/2005/8/layout/lProcess2"/>
    <dgm:cxn modelId="{790CA0D9-DA03-224F-B0DC-00C263067FC8}" type="presParOf" srcId="{9B116878-27F5-8F42-8F0B-EDFE49AF846D}" destId="{0CD439D2-42C9-EF45-9F5D-093607580C6B}"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7E1C6BC-CDA9-834D-8030-7C19E500DBCE}" type="doc">
      <dgm:prSet loTypeId="urn:microsoft.com/office/officeart/2005/8/layout/lProcess2" loCatId="" qsTypeId="urn:microsoft.com/office/officeart/2005/8/quickstyle/simple4" qsCatId="simple" csTypeId="urn:microsoft.com/office/officeart/2005/8/colors/accent1_2" csCatId="accent1" phldr="1"/>
      <dgm:spPr/>
      <dgm:t>
        <a:bodyPr/>
        <a:lstStyle/>
        <a:p>
          <a:endParaRPr lang="en-US"/>
        </a:p>
      </dgm:t>
    </dgm:pt>
    <dgm:pt modelId="{39AA619E-DED3-A444-9E20-D5251D2C62C0}">
      <dgm:prSet phldrT="[Text]"/>
      <dgm:spPr/>
      <dgm:t>
        <a:bodyPr/>
        <a:lstStyle/>
        <a:p>
          <a:r>
            <a:rPr lang="en-US" dirty="0" smtClean="0"/>
            <a:t>K-2</a:t>
          </a:r>
          <a:endParaRPr lang="en-US" dirty="0"/>
        </a:p>
      </dgm:t>
    </dgm:pt>
    <dgm:pt modelId="{267BDEF6-180A-F745-A0D4-125232267096}" type="parTrans" cxnId="{9B9ECD1A-EC53-ED46-9604-A0E01C91CB83}">
      <dgm:prSet/>
      <dgm:spPr/>
      <dgm:t>
        <a:bodyPr/>
        <a:lstStyle/>
        <a:p>
          <a:endParaRPr lang="en-US"/>
        </a:p>
      </dgm:t>
    </dgm:pt>
    <dgm:pt modelId="{EA9CEFD2-EAFF-3340-90DC-8E9658D5E5BD}" type="sibTrans" cxnId="{9B9ECD1A-EC53-ED46-9604-A0E01C91CB83}">
      <dgm:prSet/>
      <dgm:spPr/>
      <dgm:t>
        <a:bodyPr/>
        <a:lstStyle/>
        <a:p>
          <a:endParaRPr lang="en-US"/>
        </a:p>
      </dgm:t>
    </dgm:pt>
    <dgm:pt modelId="{C28754A4-8BEA-3E40-AE4A-530ACDC1FA80}">
      <dgm:prSet phldrT="[Text]"/>
      <dgm:spPr/>
      <dgm:t>
        <a:bodyPr/>
        <a:lstStyle/>
        <a:p>
          <a:r>
            <a:rPr lang="en-US" dirty="0" smtClean="0"/>
            <a:t>45-60 additional minutes each day</a:t>
          </a:r>
          <a:endParaRPr lang="en-US" dirty="0"/>
        </a:p>
      </dgm:t>
    </dgm:pt>
    <dgm:pt modelId="{1682F532-7F4D-964F-8B4A-C64F4C355F23}" type="parTrans" cxnId="{B2EC1463-57D2-674F-9CD3-6DF2D7E2D6BA}">
      <dgm:prSet/>
      <dgm:spPr/>
      <dgm:t>
        <a:bodyPr/>
        <a:lstStyle/>
        <a:p>
          <a:endParaRPr lang="en-US"/>
        </a:p>
      </dgm:t>
    </dgm:pt>
    <dgm:pt modelId="{0FE147B9-C7A5-5643-BCDA-1AA36AE03FF3}" type="sibTrans" cxnId="{B2EC1463-57D2-674F-9CD3-6DF2D7E2D6BA}">
      <dgm:prSet/>
      <dgm:spPr/>
      <dgm:t>
        <a:bodyPr/>
        <a:lstStyle/>
        <a:p>
          <a:endParaRPr lang="en-US"/>
        </a:p>
      </dgm:t>
    </dgm:pt>
    <dgm:pt modelId="{843A8C2E-CF60-5D4C-B19B-D8754D9E4E25}">
      <dgm:prSet phldrT="[Text]"/>
      <dgm:spPr/>
      <dgm:t>
        <a:bodyPr/>
        <a:lstStyle/>
        <a:p>
          <a:r>
            <a:rPr lang="en-US" dirty="0" smtClean="0"/>
            <a:t>3-5</a:t>
          </a:r>
          <a:endParaRPr lang="en-US" dirty="0"/>
        </a:p>
      </dgm:t>
    </dgm:pt>
    <dgm:pt modelId="{3BCD37FC-E670-B441-BC36-11935C30208D}" type="parTrans" cxnId="{A738839A-32A7-974B-B919-C570D1D78F95}">
      <dgm:prSet/>
      <dgm:spPr/>
      <dgm:t>
        <a:bodyPr/>
        <a:lstStyle/>
        <a:p>
          <a:endParaRPr lang="en-US"/>
        </a:p>
      </dgm:t>
    </dgm:pt>
    <dgm:pt modelId="{BAD84E9F-7A9B-0641-AFC1-175E89EDE92D}" type="sibTrans" cxnId="{A738839A-32A7-974B-B919-C570D1D78F95}">
      <dgm:prSet/>
      <dgm:spPr/>
      <dgm:t>
        <a:bodyPr/>
        <a:lstStyle/>
        <a:p>
          <a:endParaRPr lang="en-US"/>
        </a:p>
      </dgm:t>
    </dgm:pt>
    <dgm:pt modelId="{D1326581-2A9A-3445-BDA6-5EE653149B16}">
      <dgm:prSet phldrT="[Text]"/>
      <dgm:spPr/>
      <dgm:t>
        <a:bodyPr/>
        <a:lstStyle/>
        <a:p>
          <a:r>
            <a:rPr lang="en-US" dirty="0" smtClean="0"/>
            <a:t>45-60 additional minutes each day</a:t>
          </a:r>
          <a:endParaRPr lang="en-US" dirty="0"/>
        </a:p>
      </dgm:t>
    </dgm:pt>
    <dgm:pt modelId="{B4A990D4-2402-4D48-B8F8-C0CE78FE1A2F}" type="parTrans" cxnId="{CF42CB95-F170-3E4C-9DD0-A9B2BC0758B0}">
      <dgm:prSet/>
      <dgm:spPr/>
      <dgm:t>
        <a:bodyPr/>
        <a:lstStyle/>
        <a:p>
          <a:endParaRPr lang="en-US"/>
        </a:p>
      </dgm:t>
    </dgm:pt>
    <dgm:pt modelId="{6D5787A2-8F07-1E4C-93C9-1CB66F14E765}" type="sibTrans" cxnId="{CF42CB95-F170-3E4C-9DD0-A9B2BC0758B0}">
      <dgm:prSet/>
      <dgm:spPr/>
      <dgm:t>
        <a:bodyPr/>
        <a:lstStyle/>
        <a:p>
          <a:endParaRPr lang="en-US"/>
        </a:p>
      </dgm:t>
    </dgm:pt>
    <dgm:pt modelId="{E5516863-B764-8F48-882A-D47DC257575E}">
      <dgm:prSet phldrT="[Text]"/>
      <dgm:spPr/>
      <dgm:t>
        <a:bodyPr/>
        <a:lstStyle/>
        <a:p>
          <a:r>
            <a:rPr lang="en-US" dirty="0" smtClean="0"/>
            <a:t>6-12</a:t>
          </a:r>
          <a:endParaRPr lang="en-US" dirty="0"/>
        </a:p>
      </dgm:t>
    </dgm:pt>
    <dgm:pt modelId="{87269715-19AB-6449-B111-99D1E50B9EA9}" type="parTrans" cxnId="{62ECDDCF-D86C-C64C-89C7-5C822E1EC7FF}">
      <dgm:prSet/>
      <dgm:spPr/>
      <dgm:t>
        <a:bodyPr/>
        <a:lstStyle/>
        <a:p>
          <a:endParaRPr lang="en-US"/>
        </a:p>
      </dgm:t>
    </dgm:pt>
    <dgm:pt modelId="{424D5564-02B2-E54A-AD97-369FDDF71242}" type="sibTrans" cxnId="{62ECDDCF-D86C-C64C-89C7-5C822E1EC7FF}">
      <dgm:prSet/>
      <dgm:spPr/>
      <dgm:t>
        <a:bodyPr/>
        <a:lstStyle/>
        <a:p>
          <a:endParaRPr lang="en-US"/>
        </a:p>
      </dgm:t>
    </dgm:pt>
    <dgm:pt modelId="{316F723E-4BA5-B945-A83E-BFF048BCC735}">
      <dgm:prSet phldrT="[Text]"/>
      <dgm:spPr/>
      <dgm:t>
        <a:bodyPr/>
        <a:lstStyle/>
        <a:p>
          <a:r>
            <a:rPr lang="en-US" dirty="0" smtClean="0"/>
            <a:t>45-60 additional minutes each day</a:t>
          </a:r>
          <a:endParaRPr lang="en-US" dirty="0"/>
        </a:p>
      </dgm:t>
    </dgm:pt>
    <dgm:pt modelId="{12B1C4CC-AE37-F347-9517-EF662040D24C}" type="parTrans" cxnId="{423E40F7-F6F9-6B49-AF7E-523BE19C0DF9}">
      <dgm:prSet/>
      <dgm:spPr/>
      <dgm:t>
        <a:bodyPr/>
        <a:lstStyle/>
        <a:p>
          <a:endParaRPr lang="en-US"/>
        </a:p>
      </dgm:t>
    </dgm:pt>
    <dgm:pt modelId="{DD939FBE-ED8F-154C-9360-751AD6329103}" type="sibTrans" cxnId="{423E40F7-F6F9-6B49-AF7E-523BE19C0DF9}">
      <dgm:prSet/>
      <dgm:spPr/>
      <dgm:t>
        <a:bodyPr/>
        <a:lstStyle/>
        <a:p>
          <a:endParaRPr lang="en-US"/>
        </a:p>
      </dgm:t>
    </dgm:pt>
    <dgm:pt modelId="{E55BD7E5-1B8E-4149-ACD6-6F94D07B80AA}" type="pres">
      <dgm:prSet presAssocID="{D7E1C6BC-CDA9-834D-8030-7C19E500DBCE}" presName="theList" presStyleCnt="0">
        <dgm:presLayoutVars>
          <dgm:dir/>
          <dgm:animLvl val="lvl"/>
          <dgm:resizeHandles val="exact"/>
        </dgm:presLayoutVars>
      </dgm:prSet>
      <dgm:spPr/>
      <dgm:t>
        <a:bodyPr/>
        <a:lstStyle/>
        <a:p>
          <a:endParaRPr lang="en-US"/>
        </a:p>
      </dgm:t>
    </dgm:pt>
    <dgm:pt modelId="{28B2AC8F-E641-BD4E-8B4D-7611EBA7B6C4}" type="pres">
      <dgm:prSet presAssocID="{39AA619E-DED3-A444-9E20-D5251D2C62C0}" presName="compNode" presStyleCnt="0"/>
      <dgm:spPr/>
    </dgm:pt>
    <dgm:pt modelId="{B5C334AB-8B16-6C4A-BAF2-04810DA5908F}" type="pres">
      <dgm:prSet presAssocID="{39AA619E-DED3-A444-9E20-D5251D2C62C0}" presName="aNode" presStyleLbl="bgShp" presStyleIdx="0" presStyleCnt="3"/>
      <dgm:spPr/>
      <dgm:t>
        <a:bodyPr/>
        <a:lstStyle/>
        <a:p>
          <a:endParaRPr lang="en-US"/>
        </a:p>
      </dgm:t>
    </dgm:pt>
    <dgm:pt modelId="{58C7AB7C-6E22-514D-A2FE-13AFC8C6AD6D}" type="pres">
      <dgm:prSet presAssocID="{39AA619E-DED3-A444-9E20-D5251D2C62C0}" presName="textNode" presStyleLbl="bgShp" presStyleIdx="0" presStyleCnt="3"/>
      <dgm:spPr/>
      <dgm:t>
        <a:bodyPr/>
        <a:lstStyle/>
        <a:p>
          <a:endParaRPr lang="en-US"/>
        </a:p>
      </dgm:t>
    </dgm:pt>
    <dgm:pt modelId="{C6684191-7786-024A-8D2F-69EC19936F4B}" type="pres">
      <dgm:prSet presAssocID="{39AA619E-DED3-A444-9E20-D5251D2C62C0}" presName="compChildNode" presStyleCnt="0"/>
      <dgm:spPr/>
    </dgm:pt>
    <dgm:pt modelId="{58F81CD1-56A2-674C-922C-25EFC4429964}" type="pres">
      <dgm:prSet presAssocID="{39AA619E-DED3-A444-9E20-D5251D2C62C0}" presName="theInnerList" presStyleCnt="0"/>
      <dgm:spPr/>
    </dgm:pt>
    <dgm:pt modelId="{87237CF1-F4C3-0448-A121-AF03C8090DC2}" type="pres">
      <dgm:prSet presAssocID="{C28754A4-8BEA-3E40-AE4A-530ACDC1FA80}" presName="childNode" presStyleLbl="node1" presStyleIdx="0" presStyleCnt="3">
        <dgm:presLayoutVars>
          <dgm:bulletEnabled val="1"/>
        </dgm:presLayoutVars>
      </dgm:prSet>
      <dgm:spPr/>
      <dgm:t>
        <a:bodyPr/>
        <a:lstStyle/>
        <a:p>
          <a:endParaRPr lang="en-US"/>
        </a:p>
      </dgm:t>
    </dgm:pt>
    <dgm:pt modelId="{36158208-2D7F-9943-B560-3C394305C372}" type="pres">
      <dgm:prSet presAssocID="{39AA619E-DED3-A444-9E20-D5251D2C62C0}" presName="aSpace" presStyleCnt="0"/>
      <dgm:spPr/>
    </dgm:pt>
    <dgm:pt modelId="{3BFDE5DF-CF15-C548-90FD-9B8E9F5388D0}" type="pres">
      <dgm:prSet presAssocID="{843A8C2E-CF60-5D4C-B19B-D8754D9E4E25}" presName="compNode" presStyleCnt="0"/>
      <dgm:spPr/>
    </dgm:pt>
    <dgm:pt modelId="{51BA75CF-237A-4E43-AFF4-87A8050BAA3E}" type="pres">
      <dgm:prSet presAssocID="{843A8C2E-CF60-5D4C-B19B-D8754D9E4E25}" presName="aNode" presStyleLbl="bgShp" presStyleIdx="1" presStyleCnt="3"/>
      <dgm:spPr/>
      <dgm:t>
        <a:bodyPr/>
        <a:lstStyle/>
        <a:p>
          <a:endParaRPr lang="en-US"/>
        </a:p>
      </dgm:t>
    </dgm:pt>
    <dgm:pt modelId="{55707476-EEAD-9546-B6BE-A7946F58B92A}" type="pres">
      <dgm:prSet presAssocID="{843A8C2E-CF60-5D4C-B19B-D8754D9E4E25}" presName="textNode" presStyleLbl="bgShp" presStyleIdx="1" presStyleCnt="3"/>
      <dgm:spPr/>
      <dgm:t>
        <a:bodyPr/>
        <a:lstStyle/>
        <a:p>
          <a:endParaRPr lang="en-US"/>
        </a:p>
      </dgm:t>
    </dgm:pt>
    <dgm:pt modelId="{2D28F850-043E-4745-885A-B7E19319C5E7}" type="pres">
      <dgm:prSet presAssocID="{843A8C2E-CF60-5D4C-B19B-D8754D9E4E25}" presName="compChildNode" presStyleCnt="0"/>
      <dgm:spPr/>
    </dgm:pt>
    <dgm:pt modelId="{3FF31830-BBE0-8B42-BF1F-3911B937D944}" type="pres">
      <dgm:prSet presAssocID="{843A8C2E-CF60-5D4C-B19B-D8754D9E4E25}" presName="theInnerList" presStyleCnt="0"/>
      <dgm:spPr/>
    </dgm:pt>
    <dgm:pt modelId="{2EF115F7-6AFD-D94F-BF0E-10E6E06F8A56}" type="pres">
      <dgm:prSet presAssocID="{D1326581-2A9A-3445-BDA6-5EE653149B16}" presName="childNode" presStyleLbl="node1" presStyleIdx="1" presStyleCnt="3">
        <dgm:presLayoutVars>
          <dgm:bulletEnabled val="1"/>
        </dgm:presLayoutVars>
      </dgm:prSet>
      <dgm:spPr/>
      <dgm:t>
        <a:bodyPr/>
        <a:lstStyle/>
        <a:p>
          <a:endParaRPr lang="en-US"/>
        </a:p>
      </dgm:t>
    </dgm:pt>
    <dgm:pt modelId="{E0BC4CE2-42A2-AA45-86A0-2C982EEAE463}" type="pres">
      <dgm:prSet presAssocID="{843A8C2E-CF60-5D4C-B19B-D8754D9E4E25}" presName="aSpace" presStyleCnt="0"/>
      <dgm:spPr/>
    </dgm:pt>
    <dgm:pt modelId="{D9583BA5-4806-304B-9E98-42CF016C82AD}" type="pres">
      <dgm:prSet presAssocID="{E5516863-B764-8F48-882A-D47DC257575E}" presName="compNode" presStyleCnt="0"/>
      <dgm:spPr/>
    </dgm:pt>
    <dgm:pt modelId="{E3A3727F-3299-6240-B27A-F6B52AE2772B}" type="pres">
      <dgm:prSet presAssocID="{E5516863-B764-8F48-882A-D47DC257575E}" presName="aNode" presStyleLbl="bgShp" presStyleIdx="2" presStyleCnt="3"/>
      <dgm:spPr/>
      <dgm:t>
        <a:bodyPr/>
        <a:lstStyle/>
        <a:p>
          <a:endParaRPr lang="en-US"/>
        </a:p>
      </dgm:t>
    </dgm:pt>
    <dgm:pt modelId="{A52E8E35-0ADB-4442-8AC8-13AB664CEAC5}" type="pres">
      <dgm:prSet presAssocID="{E5516863-B764-8F48-882A-D47DC257575E}" presName="textNode" presStyleLbl="bgShp" presStyleIdx="2" presStyleCnt="3"/>
      <dgm:spPr/>
      <dgm:t>
        <a:bodyPr/>
        <a:lstStyle/>
        <a:p>
          <a:endParaRPr lang="en-US"/>
        </a:p>
      </dgm:t>
    </dgm:pt>
    <dgm:pt modelId="{5B993C81-28E9-E947-92C6-DF53C870CED8}" type="pres">
      <dgm:prSet presAssocID="{E5516863-B764-8F48-882A-D47DC257575E}" presName="compChildNode" presStyleCnt="0"/>
      <dgm:spPr/>
    </dgm:pt>
    <dgm:pt modelId="{9B116878-27F5-8F42-8F0B-EDFE49AF846D}" type="pres">
      <dgm:prSet presAssocID="{E5516863-B764-8F48-882A-D47DC257575E}" presName="theInnerList" presStyleCnt="0"/>
      <dgm:spPr/>
    </dgm:pt>
    <dgm:pt modelId="{0CD439D2-42C9-EF45-9F5D-093607580C6B}" type="pres">
      <dgm:prSet presAssocID="{316F723E-4BA5-B945-A83E-BFF048BCC735}" presName="childNode" presStyleLbl="node1" presStyleIdx="2" presStyleCnt="3">
        <dgm:presLayoutVars>
          <dgm:bulletEnabled val="1"/>
        </dgm:presLayoutVars>
      </dgm:prSet>
      <dgm:spPr/>
      <dgm:t>
        <a:bodyPr/>
        <a:lstStyle/>
        <a:p>
          <a:endParaRPr lang="en-US"/>
        </a:p>
      </dgm:t>
    </dgm:pt>
  </dgm:ptLst>
  <dgm:cxnLst>
    <dgm:cxn modelId="{62ECDDCF-D86C-C64C-89C7-5C822E1EC7FF}" srcId="{D7E1C6BC-CDA9-834D-8030-7C19E500DBCE}" destId="{E5516863-B764-8F48-882A-D47DC257575E}" srcOrd="2" destOrd="0" parTransId="{87269715-19AB-6449-B111-99D1E50B9EA9}" sibTransId="{424D5564-02B2-E54A-AD97-369FDDF71242}"/>
    <dgm:cxn modelId="{9B9ECD1A-EC53-ED46-9604-A0E01C91CB83}" srcId="{D7E1C6BC-CDA9-834D-8030-7C19E500DBCE}" destId="{39AA619E-DED3-A444-9E20-D5251D2C62C0}" srcOrd="0" destOrd="0" parTransId="{267BDEF6-180A-F745-A0D4-125232267096}" sibTransId="{EA9CEFD2-EAFF-3340-90DC-8E9658D5E5BD}"/>
    <dgm:cxn modelId="{A738839A-32A7-974B-B919-C570D1D78F95}" srcId="{D7E1C6BC-CDA9-834D-8030-7C19E500DBCE}" destId="{843A8C2E-CF60-5D4C-B19B-D8754D9E4E25}" srcOrd="1" destOrd="0" parTransId="{3BCD37FC-E670-B441-BC36-11935C30208D}" sibTransId="{BAD84E9F-7A9B-0641-AFC1-175E89EDE92D}"/>
    <dgm:cxn modelId="{8506BDBA-DCFF-0C4A-AFB3-1A79380BCD0D}" type="presOf" srcId="{843A8C2E-CF60-5D4C-B19B-D8754D9E4E25}" destId="{51BA75CF-237A-4E43-AFF4-87A8050BAA3E}" srcOrd="0" destOrd="0" presId="urn:microsoft.com/office/officeart/2005/8/layout/lProcess2"/>
    <dgm:cxn modelId="{37782661-D4D8-1A4D-B5F6-3BA726C877B2}" type="presOf" srcId="{D1326581-2A9A-3445-BDA6-5EE653149B16}" destId="{2EF115F7-6AFD-D94F-BF0E-10E6E06F8A56}" srcOrd="0" destOrd="0" presId="urn:microsoft.com/office/officeart/2005/8/layout/lProcess2"/>
    <dgm:cxn modelId="{C3AFD04E-8778-124B-95EC-4DADCD5371D2}" type="presOf" srcId="{39AA619E-DED3-A444-9E20-D5251D2C62C0}" destId="{58C7AB7C-6E22-514D-A2FE-13AFC8C6AD6D}" srcOrd="1" destOrd="0" presId="urn:microsoft.com/office/officeart/2005/8/layout/lProcess2"/>
    <dgm:cxn modelId="{EB758B8A-3EE4-1146-9BE5-8426C2E50342}" type="presOf" srcId="{316F723E-4BA5-B945-A83E-BFF048BCC735}" destId="{0CD439D2-42C9-EF45-9F5D-093607580C6B}" srcOrd="0" destOrd="0" presId="urn:microsoft.com/office/officeart/2005/8/layout/lProcess2"/>
    <dgm:cxn modelId="{6AEF0F27-D8B6-2E4B-9DB6-131619A5493C}" type="presOf" srcId="{39AA619E-DED3-A444-9E20-D5251D2C62C0}" destId="{B5C334AB-8B16-6C4A-BAF2-04810DA5908F}" srcOrd="0" destOrd="0" presId="urn:microsoft.com/office/officeart/2005/8/layout/lProcess2"/>
    <dgm:cxn modelId="{8C0E4FAA-FE58-6542-A062-03FCD8358CFB}" type="presOf" srcId="{E5516863-B764-8F48-882A-D47DC257575E}" destId="{E3A3727F-3299-6240-B27A-F6B52AE2772B}" srcOrd="0" destOrd="0" presId="urn:microsoft.com/office/officeart/2005/8/layout/lProcess2"/>
    <dgm:cxn modelId="{423E40F7-F6F9-6B49-AF7E-523BE19C0DF9}" srcId="{E5516863-B764-8F48-882A-D47DC257575E}" destId="{316F723E-4BA5-B945-A83E-BFF048BCC735}" srcOrd="0" destOrd="0" parTransId="{12B1C4CC-AE37-F347-9517-EF662040D24C}" sibTransId="{DD939FBE-ED8F-154C-9360-751AD6329103}"/>
    <dgm:cxn modelId="{8A64FEDF-0027-F04C-A732-9EC384BF42C4}" type="presOf" srcId="{D7E1C6BC-CDA9-834D-8030-7C19E500DBCE}" destId="{E55BD7E5-1B8E-4149-ACD6-6F94D07B80AA}" srcOrd="0" destOrd="0" presId="urn:microsoft.com/office/officeart/2005/8/layout/lProcess2"/>
    <dgm:cxn modelId="{17807CF2-C512-2B47-B90B-DE3BAB7DD312}" type="presOf" srcId="{843A8C2E-CF60-5D4C-B19B-D8754D9E4E25}" destId="{55707476-EEAD-9546-B6BE-A7946F58B92A}" srcOrd="1" destOrd="0" presId="urn:microsoft.com/office/officeart/2005/8/layout/lProcess2"/>
    <dgm:cxn modelId="{B2EC1463-57D2-674F-9CD3-6DF2D7E2D6BA}" srcId="{39AA619E-DED3-A444-9E20-D5251D2C62C0}" destId="{C28754A4-8BEA-3E40-AE4A-530ACDC1FA80}" srcOrd="0" destOrd="0" parTransId="{1682F532-7F4D-964F-8B4A-C64F4C355F23}" sibTransId="{0FE147B9-C7A5-5643-BCDA-1AA36AE03FF3}"/>
    <dgm:cxn modelId="{542B09A7-82BC-7F4A-B4E2-45F2E08472C1}" type="presOf" srcId="{C28754A4-8BEA-3E40-AE4A-530ACDC1FA80}" destId="{87237CF1-F4C3-0448-A121-AF03C8090DC2}" srcOrd="0" destOrd="0" presId="urn:microsoft.com/office/officeart/2005/8/layout/lProcess2"/>
    <dgm:cxn modelId="{DE644BB4-EB04-B742-93ED-6113D1C4253D}" type="presOf" srcId="{E5516863-B764-8F48-882A-D47DC257575E}" destId="{A52E8E35-0ADB-4442-8AC8-13AB664CEAC5}" srcOrd="1" destOrd="0" presId="urn:microsoft.com/office/officeart/2005/8/layout/lProcess2"/>
    <dgm:cxn modelId="{CF42CB95-F170-3E4C-9DD0-A9B2BC0758B0}" srcId="{843A8C2E-CF60-5D4C-B19B-D8754D9E4E25}" destId="{D1326581-2A9A-3445-BDA6-5EE653149B16}" srcOrd="0" destOrd="0" parTransId="{B4A990D4-2402-4D48-B8F8-C0CE78FE1A2F}" sibTransId="{6D5787A2-8F07-1E4C-93C9-1CB66F14E765}"/>
    <dgm:cxn modelId="{4996F606-84B6-0647-BA20-5E348DAAA839}" type="presParOf" srcId="{E55BD7E5-1B8E-4149-ACD6-6F94D07B80AA}" destId="{28B2AC8F-E641-BD4E-8B4D-7611EBA7B6C4}" srcOrd="0" destOrd="0" presId="urn:microsoft.com/office/officeart/2005/8/layout/lProcess2"/>
    <dgm:cxn modelId="{3121D040-CEC1-C341-8E3A-18CB53C17E4E}" type="presParOf" srcId="{28B2AC8F-E641-BD4E-8B4D-7611EBA7B6C4}" destId="{B5C334AB-8B16-6C4A-BAF2-04810DA5908F}" srcOrd="0" destOrd="0" presId="urn:microsoft.com/office/officeart/2005/8/layout/lProcess2"/>
    <dgm:cxn modelId="{74176444-F9B1-4747-A8EC-3815D11A4DCA}" type="presParOf" srcId="{28B2AC8F-E641-BD4E-8B4D-7611EBA7B6C4}" destId="{58C7AB7C-6E22-514D-A2FE-13AFC8C6AD6D}" srcOrd="1" destOrd="0" presId="urn:microsoft.com/office/officeart/2005/8/layout/lProcess2"/>
    <dgm:cxn modelId="{5C32A327-4D4D-5E47-816D-115C0DCB18E8}" type="presParOf" srcId="{28B2AC8F-E641-BD4E-8B4D-7611EBA7B6C4}" destId="{C6684191-7786-024A-8D2F-69EC19936F4B}" srcOrd="2" destOrd="0" presId="urn:microsoft.com/office/officeart/2005/8/layout/lProcess2"/>
    <dgm:cxn modelId="{07899B4C-B39F-9E43-8D7D-01EF4CB7FF1A}" type="presParOf" srcId="{C6684191-7786-024A-8D2F-69EC19936F4B}" destId="{58F81CD1-56A2-674C-922C-25EFC4429964}" srcOrd="0" destOrd="0" presId="urn:microsoft.com/office/officeart/2005/8/layout/lProcess2"/>
    <dgm:cxn modelId="{8E30FF0A-4EBC-494D-A75D-5F1AF23E6040}" type="presParOf" srcId="{58F81CD1-56A2-674C-922C-25EFC4429964}" destId="{87237CF1-F4C3-0448-A121-AF03C8090DC2}" srcOrd="0" destOrd="0" presId="urn:microsoft.com/office/officeart/2005/8/layout/lProcess2"/>
    <dgm:cxn modelId="{C60F0999-A0A0-B64A-A510-435A5FA0E419}" type="presParOf" srcId="{E55BD7E5-1B8E-4149-ACD6-6F94D07B80AA}" destId="{36158208-2D7F-9943-B560-3C394305C372}" srcOrd="1" destOrd="0" presId="urn:microsoft.com/office/officeart/2005/8/layout/lProcess2"/>
    <dgm:cxn modelId="{35C343C9-BE83-D947-8CDC-EEE537122753}" type="presParOf" srcId="{E55BD7E5-1B8E-4149-ACD6-6F94D07B80AA}" destId="{3BFDE5DF-CF15-C548-90FD-9B8E9F5388D0}" srcOrd="2" destOrd="0" presId="urn:microsoft.com/office/officeart/2005/8/layout/lProcess2"/>
    <dgm:cxn modelId="{96FAA4ED-8077-B34F-B0EF-6CE5041E0C81}" type="presParOf" srcId="{3BFDE5DF-CF15-C548-90FD-9B8E9F5388D0}" destId="{51BA75CF-237A-4E43-AFF4-87A8050BAA3E}" srcOrd="0" destOrd="0" presId="urn:microsoft.com/office/officeart/2005/8/layout/lProcess2"/>
    <dgm:cxn modelId="{9B154FF4-915B-8B4D-8CB3-E5BF2F9D27BD}" type="presParOf" srcId="{3BFDE5DF-CF15-C548-90FD-9B8E9F5388D0}" destId="{55707476-EEAD-9546-B6BE-A7946F58B92A}" srcOrd="1" destOrd="0" presId="urn:microsoft.com/office/officeart/2005/8/layout/lProcess2"/>
    <dgm:cxn modelId="{D5133BA4-87D2-D043-B0DF-980616F57A7C}" type="presParOf" srcId="{3BFDE5DF-CF15-C548-90FD-9B8E9F5388D0}" destId="{2D28F850-043E-4745-885A-B7E19319C5E7}" srcOrd="2" destOrd="0" presId="urn:microsoft.com/office/officeart/2005/8/layout/lProcess2"/>
    <dgm:cxn modelId="{3CEB122C-A314-0C44-971E-E22ADA078D62}" type="presParOf" srcId="{2D28F850-043E-4745-885A-B7E19319C5E7}" destId="{3FF31830-BBE0-8B42-BF1F-3911B937D944}" srcOrd="0" destOrd="0" presId="urn:microsoft.com/office/officeart/2005/8/layout/lProcess2"/>
    <dgm:cxn modelId="{144C1941-2731-6F48-BC71-903F6EC08F08}" type="presParOf" srcId="{3FF31830-BBE0-8B42-BF1F-3911B937D944}" destId="{2EF115F7-6AFD-D94F-BF0E-10E6E06F8A56}" srcOrd="0" destOrd="0" presId="urn:microsoft.com/office/officeart/2005/8/layout/lProcess2"/>
    <dgm:cxn modelId="{96103989-FC36-B541-A12F-11FA30A5E542}" type="presParOf" srcId="{E55BD7E5-1B8E-4149-ACD6-6F94D07B80AA}" destId="{E0BC4CE2-42A2-AA45-86A0-2C982EEAE463}" srcOrd="3" destOrd="0" presId="urn:microsoft.com/office/officeart/2005/8/layout/lProcess2"/>
    <dgm:cxn modelId="{C7EFFA41-FA82-3444-A828-1EDEBB1E9234}" type="presParOf" srcId="{E55BD7E5-1B8E-4149-ACD6-6F94D07B80AA}" destId="{D9583BA5-4806-304B-9E98-42CF016C82AD}" srcOrd="4" destOrd="0" presId="urn:microsoft.com/office/officeart/2005/8/layout/lProcess2"/>
    <dgm:cxn modelId="{3F9C4CA6-8EAF-444B-9FAF-6F5475004803}" type="presParOf" srcId="{D9583BA5-4806-304B-9E98-42CF016C82AD}" destId="{E3A3727F-3299-6240-B27A-F6B52AE2772B}" srcOrd="0" destOrd="0" presId="urn:microsoft.com/office/officeart/2005/8/layout/lProcess2"/>
    <dgm:cxn modelId="{56E8F706-B2CB-7C49-9BBD-A3584A158E57}" type="presParOf" srcId="{D9583BA5-4806-304B-9E98-42CF016C82AD}" destId="{A52E8E35-0ADB-4442-8AC8-13AB664CEAC5}" srcOrd="1" destOrd="0" presId="urn:microsoft.com/office/officeart/2005/8/layout/lProcess2"/>
    <dgm:cxn modelId="{C5EC17EC-92AD-894B-A01D-8D8D7817B228}" type="presParOf" srcId="{D9583BA5-4806-304B-9E98-42CF016C82AD}" destId="{5B993C81-28E9-E947-92C6-DF53C870CED8}" srcOrd="2" destOrd="0" presId="urn:microsoft.com/office/officeart/2005/8/layout/lProcess2"/>
    <dgm:cxn modelId="{7DBD9B22-B0A0-344F-BA34-0AF4528E8C9C}" type="presParOf" srcId="{5B993C81-28E9-E947-92C6-DF53C870CED8}" destId="{9B116878-27F5-8F42-8F0B-EDFE49AF846D}" srcOrd="0" destOrd="0" presId="urn:microsoft.com/office/officeart/2005/8/layout/lProcess2"/>
    <dgm:cxn modelId="{D02D1119-E816-FB46-BA59-25A8210AEEF6}" type="presParOf" srcId="{9B116878-27F5-8F42-8F0B-EDFE49AF846D}" destId="{0CD439D2-42C9-EF45-9F5D-093607580C6B}"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63515D5-8C22-B047-95C2-E58D369B7093}" type="doc">
      <dgm:prSet loTypeId="urn:microsoft.com/office/officeart/2005/8/layout/radial4" loCatId="" qsTypeId="urn:microsoft.com/office/officeart/2005/8/quickstyle/simple4" qsCatId="simple" csTypeId="urn:microsoft.com/office/officeart/2005/8/colors/accent1_2" csCatId="accent1" phldr="1"/>
      <dgm:spPr/>
      <dgm:t>
        <a:bodyPr/>
        <a:lstStyle/>
        <a:p>
          <a:endParaRPr lang="en-US"/>
        </a:p>
      </dgm:t>
    </dgm:pt>
    <dgm:pt modelId="{004F0B95-FF65-DE4C-B92D-03D01D050A2A}">
      <dgm:prSet phldrT="[Text]"/>
      <dgm:spPr/>
      <dgm:t>
        <a:bodyPr/>
        <a:lstStyle/>
        <a:p>
          <a:r>
            <a:rPr lang="en-US" dirty="0" smtClean="0">
              <a:solidFill>
                <a:srgbClr val="000000"/>
              </a:solidFill>
            </a:rPr>
            <a:t>45 minute allotted block</a:t>
          </a:r>
          <a:endParaRPr lang="en-US" dirty="0">
            <a:solidFill>
              <a:srgbClr val="000000"/>
            </a:solidFill>
          </a:endParaRPr>
        </a:p>
      </dgm:t>
    </dgm:pt>
    <dgm:pt modelId="{6D73B3DD-77A3-4D4C-A49F-2B0D99D0D243}" type="parTrans" cxnId="{60EAB1E6-6E05-C943-A6A1-3A793D74FD08}">
      <dgm:prSet/>
      <dgm:spPr/>
      <dgm:t>
        <a:bodyPr/>
        <a:lstStyle/>
        <a:p>
          <a:endParaRPr lang="en-US"/>
        </a:p>
      </dgm:t>
    </dgm:pt>
    <dgm:pt modelId="{534122E9-CE26-8341-8617-15B6D297CC4C}" type="sibTrans" cxnId="{60EAB1E6-6E05-C943-A6A1-3A793D74FD08}">
      <dgm:prSet/>
      <dgm:spPr/>
      <dgm:t>
        <a:bodyPr/>
        <a:lstStyle/>
        <a:p>
          <a:endParaRPr lang="en-US"/>
        </a:p>
      </dgm:t>
    </dgm:pt>
    <dgm:pt modelId="{C29D4796-E692-974A-A017-8AD291C75F94}">
      <dgm:prSet phldrT="[Text]"/>
      <dgm:spPr/>
      <dgm:t>
        <a:bodyPr/>
        <a:lstStyle/>
        <a:p>
          <a:r>
            <a:rPr lang="en-US" dirty="0" smtClean="0">
              <a:solidFill>
                <a:srgbClr val="000000"/>
              </a:solidFill>
            </a:rPr>
            <a:t>Teacher directed Group</a:t>
          </a:r>
        </a:p>
        <a:p>
          <a:r>
            <a:rPr lang="en-US" dirty="0" smtClean="0">
              <a:solidFill>
                <a:srgbClr val="000000"/>
              </a:solidFill>
            </a:rPr>
            <a:t>Tier II-30 min.</a:t>
          </a:r>
        </a:p>
        <a:p>
          <a:r>
            <a:rPr lang="en-US" dirty="0" smtClean="0">
              <a:solidFill>
                <a:srgbClr val="000000"/>
              </a:solidFill>
            </a:rPr>
            <a:t>Tier III- 45 minutes</a:t>
          </a:r>
          <a:endParaRPr lang="en-US" dirty="0">
            <a:solidFill>
              <a:srgbClr val="000000"/>
            </a:solidFill>
          </a:endParaRPr>
        </a:p>
      </dgm:t>
    </dgm:pt>
    <dgm:pt modelId="{A8F1A573-CD2A-DF46-A6E1-F27F2BDCFBA8}" type="parTrans" cxnId="{B5D66078-89CF-F041-99EE-5F2B0F281759}">
      <dgm:prSet/>
      <dgm:spPr/>
      <dgm:t>
        <a:bodyPr/>
        <a:lstStyle/>
        <a:p>
          <a:endParaRPr lang="en-US"/>
        </a:p>
      </dgm:t>
    </dgm:pt>
    <dgm:pt modelId="{424E266E-01E4-4644-A193-67EE39CBFD01}" type="sibTrans" cxnId="{B5D66078-89CF-F041-99EE-5F2B0F281759}">
      <dgm:prSet/>
      <dgm:spPr/>
      <dgm:t>
        <a:bodyPr/>
        <a:lstStyle/>
        <a:p>
          <a:endParaRPr lang="en-US"/>
        </a:p>
      </dgm:t>
    </dgm:pt>
    <dgm:pt modelId="{A7CDAB1D-7260-A54F-8517-B75242BBB57E}">
      <dgm:prSet phldrT="[Text]"/>
      <dgm:spPr/>
      <dgm:t>
        <a:bodyPr/>
        <a:lstStyle/>
        <a:p>
          <a:r>
            <a:rPr lang="en-US" dirty="0" smtClean="0">
              <a:solidFill>
                <a:srgbClr val="000000"/>
              </a:solidFill>
            </a:rPr>
            <a:t>Computer based Individualized Group</a:t>
          </a:r>
        </a:p>
        <a:p>
          <a:r>
            <a:rPr lang="en-US" dirty="0" smtClean="0">
              <a:solidFill>
                <a:srgbClr val="000000"/>
              </a:solidFill>
            </a:rPr>
            <a:t>Tier II-30 min.</a:t>
          </a:r>
        </a:p>
        <a:p>
          <a:r>
            <a:rPr lang="en-US" dirty="0" smtClean="0">
              <a:solidFill>
                <a:srgbClr val="000000"/>
              </a:solidFill>
            </a:rPr>
            <a:t>Tier III- 45 minutes</a:t>
          </a:r>
          <a:endParaRPr lang="en-US" dirty="0">
            <a:solidFill>
              <a:srgbClr val="000000"/>
            </a:solidFill>
          </a:endParaRPr>
        </a:p>
      </dgm:t>
    </dgm:pt>
    <dgm:pt modelId="{51799739-19FA-454C-9E7E-4C0880B9F4F6}" type="parTrans" cxnId="{F5F48B1D-0175-4244-B401-F43D1858A182}">
      <dgm:prSet/>
      <dgm:spPr/>
      <dgm:t>
        <a:bodyPr/>
        <a:lstStyle/>
        <a:p>
          <a:endParaRPr lang="en-US"/>
        </a:p>
      </dgm:t>
    </dgm:pt>
    <dgm:pt modelId="{CDABAC78-9720-9D47-AAEF-5250DD6DD58F}" type="sibTrans" cxnId="{F5F48B1D-0175-4244-B401-F43D1858A182}">
      <dgm:prSet/>
      <dgm:spPr/>
      <dgm:t>
        <a:bodyPr/>
        <a:lstStyle/>
        <a:p>
          <a:endParaRPr lang="en-US"/>
        </a:p>
      </dgm:t>
    </dgm:pt>
    <dgm:pt modelId="{5574A8E6-D766-BC43-9EA6-3F4B52AD2E7A}">
      <dgm:prSet phldrT="[Text]"/>
      <dgm:spPr/>
      <dgm:t>
        <a:bodyPr/>
        <a:lstStyle/>
        <a:p>
          <a:r>
            <a:rPr lang="en-US" dirty="0" smtClean="0">
              <a:solidFill>
                <a:srgbClr val="000000"/>
              </a:solidFill>
            </a:rPr>
            <a:t>Enrichment Station</a:t>
          </a:r>
        </a:p>
        <a:p>
          <a:r>
            <a:rPr lang="en-US" dirty="0" smtClean="0">
              <a:solidFill>
                <a:srgbClr val="000000"/>
              </a:solidFill>
            </a:rPr>
            <a:t>Activities for students who do not need Tier II or Tier III Interventions</a:t>
          </a:r>
          <a:endParaRPr lang="en-US" dirty="0">
            <a:solidFill>
              <a:srgbClr val="000000"/>
            </a:solidFill>
          </a:endParaRPr>
        </a:p>
      </dgm:t>
    </dgm:pt>
    <dgm:pt modelId="{A86D61C4-2C3C-7F4E-A9BA-84ACA0BA3AD8}" type="parTrans" cxnId="{77BF36EE-F3F4-A541-920F-CA8470E864EC}">
      <dgm:prSet/>
      <dgm:spPr/>
      <dgm:t>
        <a:bodyPr/>
        <a:lstStyle/>
        <a:p>
          <a:endParaRPr lang="en-US"/>
        </a:p>
      </dgm:t>
    </dgm:pt>
    <dgm:pt modelId="{E867546B-05F0-6240-A7F8-F768280F34A2}" type="sibTrans" cxnId="{77BF36EE-F3F4-A541-920F-CA8470E864EC}">
      <dgm:prSet/>
      <dgm:spPr/>
      <dgm:t>
        <a:bodyPr/>
        <a:lstStyle/>
        <a:p>
          <a:endParaRPr lang="en-US"/>
        </a:p>
      </dgm:t>
    </dgm:pt>
    <dgm:pt modelId="{77FBE4FC-823B-9043-88A3-A8273378BA3F}" type="pres">
      <dgm:prSet presAssocID="{463515D5-8C22-B047-95C2-E58D369B7093}" presName="cycle" presStyleCnt="0">
        <dgm:presLayoutVars>
          <dgm:chMax val="1"/>
          <dgm:dir/>
          <dgm:animLvl val="ctr"/>
          <dgm:resizeHandles val="exact"/>
        </dgm:presLayoutVars>
      </dgm:prSet>
      <dgm:spPr/>
      <dgm:t>
        <a:bodyPr/>
        <a:lstStyle/>
        <a:p>
          <a:endParaRPr lang="en-US"/>
        </a:p>
      </dgm:t>
    </dgm:pt>
    <dgm:pt modelId="{5077FEF3-57B9-194B-ADAA-20BE867BFD4B}" type="pres">
      <dgm:prSet presAssocID="{004F0B95-FF65-DE4C-B92D-03D01D050A2A}" presName="centerShape" presStyleLbl="node0" presStyleIdx="0" presStyleCnt="1"/>
      <dgm:spPr/>
      <dgm:t>
        <a:bodyPr/>
        <a:lstStyle/>
        <a:p>
          <a:endParaRPr lang="en-US"/>
        </a:p>
      </dgm:t>
    </dgm:pt>
    <dgm:pt modelId="{A1814850-752B-2542-A489-E2AAE34C6228}" type="pres">
      <dgm:prSet presAssocID="{A8F1A573-CD2A-DF46-A6E1-F27F2BDCFBA8}" presName="parTrans" presStyleLbl="bgSibTrans2D1" presStyleIdx="0" presStyleCnt="3"/>
      <dgm:spPr/>
      <dgm:t>
        <a:bodyPr/>
        <a:lstStyle/>
        <a:p>
          <a:endParaRPr lang="en-US"/>
        </a:p>
      </dgm:t>
    </dgm:pt>
    <dgm:pt modelId="{7E813B81-75F0-B443-94BB-E0E4D37087D7}" type="pres">
      <dgm:prSet presAssocID="{C29D4796-E692-974A-A017-8AD291C75F94}" presName="node" presStyleLbl="node1" presStyleIdx="0" presStyleCnt="3">
        <dgm:presLayoutVars>
          <dgm:bulletEnabled val="1"/>
        </dgm:presLayoutVars>
      </dgm:prSet>
      <dgm:spPr/>
      <dgm:t>
        <a:bodyPr/>
        <a:lstStyle/>
        <a:p>
          <a:endParaRPr lang="en-US"/>
        </a:p>
      </dgm:t>
    </dgm:pt>
    <dgm:pt modelId="{C4438D1E-4CBE-6449-8524-135BC6F16BDA}" type="pres">
      <dgm:prSet presAssocID="{51799739-19FA-454C-9E7E-4C0880B9F4F6}" presName="parTrans" presStyleLbl="bgSibTrans2D1" presStyleIdx="1" presStyleCnt="3"/>
      <dgm:spPr/>
      <dgm:t>
        <a:bodyPr/>
        <a:lstStyle/>
        <a:p>
          <a:endParaRPr lang="en-US"/>
        </a:p>
      </dgm:t>
    </dgm:pt>
    <dgm:pt modelId="{7836A03F-7DFE-EF43-A278-B77DDC94EE19}" type="pres">
      <dgm:prSet presAssocID="{A7CDAB1D-7260-A54F-8517-B75242BBB57E}" presName="node" presStyleLbl="node1" presStyleIdx="1" presStyleCnt="3">
        <dgm:presLayoutVars>
          <dgm:bulletEnabled val="1"/>
        </dgm:presLayoutVars>
      </dgm:prSet>
      <dgm:spPr/>
      <dgm:t>
        <a:bodyPr/>
        <a:lstStyle/>
        <a:p>
          <a:endParaRPr lang="en-US"/>
        </a:p>
      </dgm:t>
    </dgm:pt>
    <dgm:pt modelId="{55BA3BE6-32F6-5340-8A63-0722ABB71257}" type="pres">
      <dgm:prSet presAssocID="{A86D61C4-2C3C-7F4E-A9BA-84ACA0BA3AD8}" presName="parTrans" presStyleLbl="bgSibTrans2D1" presStyleIdx="2" presStyleCnt="3"/>
      <dgm:spPr/>
      <dgm:t>
        <a:bodyPr/>
        <a:lstStyle/>
        <a:p>
          <a:endParaRPr lang="en-US"/>
        </a:p>
      </dgm:t>
    </dgm:pt>
    <dgm:pt modelId="{56B8A293-EAEC-7743-888D-047859E3D54D}" type="pres">
      <dgm:prSet presAssocID="{5574A8E6-D766-BC43-9EA6-3F4B52AD2E7A}" presName="node" presStyleLbl="node1" presStyleIdx="2" presStyleCnt="3">
        <dgm:presLayoutVars>
          <dgm:bulletEnabled val="1"/>
        </dgm:presLayoutVars>
      </dgm:prSet>
      <dgm:spPr/>
      <dgm:t>
        <a:bodyPr/>
        <a:lstStyle/>
        <a:p>
          <a:endParaRPr lang="en-US"/>
        </a:p>
      </dgm:t>
    </dgm:pt>
  </dgm:ptLst>
  <dgm:cxnLst>
    <dgm:cxn modelId="{60EAB1E6-6E05-C943-A6A1-3A793D74FD08}" srcId="{463515D5-8C22-B047-95C2-E58D369B7093}" destId="{004F0B95-FF65-DE4C-B92D-03D01D050A2A}" srcOrd="0" destOrd="0" parTransId="{6D73B3DD-77A3-4D4C-A49F-2B0D99D0D243}" sibTransId="{534122E9-CE26-8341-8617-15B6D297CC4C}"/>
    <dgm:cxn modelId="{25EDFCF1-CF1B-460A-9ABF-690C882C3F07}" type="presOf" srcId="{004F0B95-FF65-DE4C-B92D-03D01D050A2A}" destId="{5077FEF3-57B9-194B-ADAA-20BE867BFD4B}" srcOrd="0" destOrd="0" presId="urn:microsoft.com/office/officeart/2005/8/layout/radial4"/>
    <dgm:cxn modelId="{9C488EAE-1ED2-4DC8-B6F2-05512911D849}" type="presOf" srcId="{A8F1A573-CD2A-DF46-A6E1-F27F2BDCFBA8}" destId="{A1814850-752B-2542-A489-E2AAE34C6228}" srcOrd="0" destOrd="0" presId="urn:microsoft.com/office/officeart/2005/8/layout/radial4"/>
    <dgm:cxn modelId="{F5F48B1D-0175-4244-B401-F43D1858A182}" srcId="{004F0B95-FF65-DE4C-B92D-03D01D050A2A}" destId="{A7CDAB1D-7260-A54F-8517-B75242BBB57E}" srcOrd="1" destOrd="0" parTransId="{51799739-19FA-454C-9E7E-4C0880B9F4F6}" sibTransId="{CDABAC78-9720-9D47-AAEF-5250DD6DD58F}"/>
    <dgm:cxn modelId="{010912CA-1E8C-4E37-935F-F261FB958E37}" type="presOf" srcId="{C29D4796-E692-974A-A017-8AD291C75F94}" destId="{7E813B81-75F0-B443-94BB-E0E4D37087D7}" srcOrd="0" destOrd="0" presId="urn:microsoft.com/office/officeart/2005/8/layout/radial4"/>
    <dgm:cxn modelId="{B5D66078-89CF-F041-99EE-5F2B0F281759}" srcId="{004F0B95-FF65-DE4C-B92D-03D01D050A2A}" destId="{C29D4796-E692-974A-A017-8AD291C75F94}" srcOrd="0" destOrd="0" parTransId="{A8F1A573-CD2A-DF46-A6E1-F27F2BDCFBA8}" sibTransId="{424E266E-01E4-4644-A193-67EE39CBFD01}"/>
    <dgm:cxn modelId="{522EFDBD-394E-486E-9D46-C6CBB1C9A2ED}" type="presOf" srcId="{5574A8E6-D766-BC43-9EA6-3F4B52AD2E7A}" destId="{56B8A293-EAEC-7743-888D-047859E3D54D}" srcOrd="0" destOrd="0" presId="urn:microsoft.com/office/officeart/2005/8/layout/radial4"/>
    <dgm:cxn modelId="{77BF36EE-F3F4-A541-920F-CA8470E864EC}" srcId="{004F0B95-FF65-DE4C-B92D-03D01D050A2A}" destId="{5574A8E6-D766-BC43-9EA6-3F4B52AD2E7A}" srcOrd="2" destOrd="0" parTransId="{A86D61C4-2C3C-7F4E-A9BA-84ACA0BA3AD8}" sibTransId="{E867546B-05F0-6240-A7F8-F768280F34A2}"/>
    <dgm:cxn modelId="{5240DE10-D85B-42C1-9449-E0A5419A8243}" type="presOf" srcId="{51799739-19FA-454C-9E7E-4C0880B9F4F6}" destId="{C4438D1E-4CBE-6449-8524-135BC6F16BDA}" srcOrd="0" destOrd="0" presId="urn:microsoft.com/office/officeart/2005/8/layout/radial4"/>
    <dgm:cxn modelId="{86A618BB-F2A4-4BEB-BBB3-A05362B8DA90}" type="presOf" srcId="{A86D61C4-2C3C-7F4E-A9BA-84ACA0BA3AD8}" destId="{55BA3BE6-32F6-5340-8A63-0722ABB71257}" srcOrd="0" destOrd="0" presId="urn:microsoft.com/office/officeart/2005/8/layout/radial4"/>
    <dgm:cxn modelId="{197A4059-CD64-41B1-B715-5832C3D15A2E}" type="presOf" srcId="{A7CDAB1D-7260-A54F-8517-B75242BBB57E}" destId="{7836A03F-7DFE-EF43-A278-B77DDC94EE19}" srcOrd="0" destOrd="0" presId="urn:microsoft.com/office/officeart/2005/8/layout/radial4"/>
    <dgm:cxn modelId="{EEB34B53-D384-4026-A277-46386EAF7F99}" type="presOf" srcId="{463515D5-8C22-B047-95C2-E58D369B7093}" destId="{77FBE4FC-823B-9043-88A3-A8273378BA3F}" srcOrd="0" destOrd="0" presId="urn:microsoft.com/office/officeart/2005/8/layout/radial4"/>
    <dgm:cxn modelId="{E276FD12-747B-4F8F-9ABD-32EDA8786200}" type="presParOf" srcId="{77FBE4FC-823B-9043-88A3-A8273378BA3F}" destId="{5077FEF3-57B9-194B-ADAA-20BE867BFD4B}" srcOrd="0" destOrd="0" presId="urn:microsoft.com/office/officeart/2005/8/layout/radial4"/>
    <dgm:cxn modelId="{169BDD55-EBFE-4ADC-8F44-EDBF14C15DA9}" type="presParOf" srcId="{77FBE4FC-823B-9043-88A3-A8273378BA3F}" destId="{A1814850-752B-2542-A489-E2AAE34C6228}" srcOrd="1" destOrd="0" presId="urn:microsoft.com/office/officeart/2005/8/layout/radial4"/>
    <dgm:cxn modelId="{4675F6C8-B6D4-44AA-B1D0-4FDAD77C323B}" type="presParOf" srcId="{77FBE4FC-823B-9043-88A3-A8273378BA3F}" destId="{7E813B81-75F0-B443-94BB-E0E4D37087D7}" srcOrd="2" destOrd="0" presId="urn:microsoft.com/office/officeart/2005/8/layout/radial4"/>
    <dgm:cxn modelId="{2BED1C6C-762F-4E01-B419-63A614700FB8}" type="presParOf" srcId="{77FBE4FC-823B-9043-88A3-A8273378BA3F}" destId="{C4438D1E-4CBE-6449-8524-135BC6F16BDA}" srcOrd="3" destOrd="0" presId="urn:microsoft.com/office/officeart/2005/8/layout/radial4"/>
    <dgm:cxn modelId="{45BA5046-1B5C-4685-97DC-C893A05E808C}" type="presParOf" srcId="{77FBE4FC-823B-9043-88A3-A8273378BA3F}" destId="{7836A03F-7DFE-EF43-A278-B77DDC94EE19}" srcOrd="4" destOrd="0" presId="urn:microsoft.com/office/officeart/2005/8/layout/radial4"/>
    <dgm:cxn modelId="{DA6B40DB-E8D1-45D2-A977-9A553831D100}" type="presParOf" srcId="{77FBE4FC-823B-9043-88A3-A8273378BA3F}" destId="{55BA3BE6-32F6-5340-8A63-0722ABB71257}" srcOrd="5" destOrd="0" presId="urn:microsoft.com/office/officeart/2005/8/layout/radial4"/>
    <dgm:cxn modelId="{35B15666-F374-40FB-A774-50B1CD240FE4}" type="presParOf" srcId="{77FBE4FC-823B-9043-88A3-A8273378BA3F}" destId="{56B8A293-EAEC-7743-888D-047859E3D54D}"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2D1C5F-7D51-A047-8359-254121AC5E6D}">
      <dsp:nvSpPr>
        <dsp:cNvPr id="0" name=""/>
        <dsp:cNvSpPr/>
      </dsp:nvSpPr>
      <dsp:spPr>
        <a:xfrm>
          <a:off x="950" y="1690349"/>
          <a:ext cx="1853759" cy="1853759"/>
        </a:xfrm>
        <a:prstGeom prst="ellipse">
          <a:avLst/>
        </a:prstGeom>
        <a:gradFill rotWithShape="0">
          <a:gsLst>
            <a:gs pos="0">
              <a:schemeClr val="accent1">
                <a:alpha val="50000"/>
                <a:hueOff val="0"/>
                <a:satOff val="0"/>
                <a:lumOff val="0"/>
                <a:alphaOff val="0"/>
                <a:tint val="100000"/>
                <a:shade val="100000"/>
                <a:satMod val="130000"/>
              </a:schemeClr>
            </a:gs>
            <a:gs pos="100000">
              <a:schemeClr val="accent1">
                <a:alpha val="50000"/>
                <a:hueOff val="0"/>
                <a:satOff val="0"/>
                <a:lumOff val="0"/>
                <a:alphaOff val="0"/>
                <a:tint val="50000"/>
                <a:shade val="100000"/>
                <a:satMod val="350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02019" tIns="17780" rIns="102019" bIns="17780" numCol="1" spcCol="1270" anchor="ctr" anchorCtr="0">
          <a:noAutofit/>
        </a:bodyPr>
        <a:lstStyle/>
        <a:p>
          <a:pPr lvl="0" algn="ctr" defTabSz="622300">
            <a:lnSpc>
              <a:spcPct val="90000"/>
            </a:lnSpc>
            <a:spcBef>
              <a:spcPct val="0"/>
            </a:spcBef>
            <a:spcAft>
              <a:spcPct val="35000"/>
            </a:spcAft>
          </a:pPr>
          <a:r>
            <a:rPr lang="en-US" sz="1400" kern="1200" dirty="0" smtClean="0"/>
            <a:t>Explicit Instruction</a:t>
          </a:r>
          <a:endParaRPr lang="en-US" sz="1400" kern="1200" dirty="0"/>
        </a:p>
      </dsp:txBody>
      <dsp:txXfrm>
        <a:off x="272427" y="1961826"/>
        <a:ext cx="1310805" cy="1310805"/>
      </dsp:txXfrm>
    </dsp:sp>
    <dsp:sp modelId="{6E5E9E1E-75D4-1E48-A392-50B85256C0E4}">
      <dsp:nvSpPr>
        <dsp:cNvPr id="0" name=""/>
        <dsp:cNvSpPr/>
      </dsp:nvSpPr>
      <dsp:spPr>
        <a:xfrm>
          <a:off x="1483958" y="1690349"/>
          <a:ext cx="1853759" cy="1853759"/>
        </a:xfrm>
        <a:prstGeom prst="ellipse">
          <a:avLst/>
        </a:prstGeom>
        <a:gradFill rotWithShape="0">
          <a:gsLst>
            <a:gs pos="0">
              <a:schemeClr val="accent1">
                <a:alpha val="50000"/>
                <a:hueOff val="0"/>
                <a:satOff val="0"/>
                <a:lumOff val="0"/>
                <a:alphaOff val="0"/>
                <a:tint val="100000"/>
                <a:shade val="100000"/>
                <a:satMod val="130000"/>
              </a:schemeClr>
            </a:gs>
            <a:gs pos="100000">
              <a:schemeClr val="accent1">
                <a:alpha val="50000"/>
                <a:hueOff val="0"/>
                <a:satOff val="0"/>
                <a:lumOff val="0"/>
                <a:alphaOff val="0"/>
                <a:tint val="50000"/>
                <a:shade val="100000"/>
                <a:satMod val="350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02019" tIns="17780" rIns="102019" bIns="17780" numCol="1" spcCol="1270" anchor="ctr" anchorCtr="0">
          <a:noAutofit/>
        </a:bodyPr>
        <a:lstStyle/>
        <a:p>
          <a:pPr lvl="0" algn="ctr" defTabSz="622300">
            <a:lnSpc>
              <a:spcPct val="90000"/>
            </a:lnSpc>
            <a:spcBef>
              <a:spcPct val="0"/>
            </a:spcBef>
            <a:spcAft>
              <a:spcPct val="35000"/>
            </a:spcAft>
          </a:pPr>
          <a:r>
            <a:rPr lang="en-US" sz="1400" kern="1200" dirty="0" smtClean="0"/>
            <a:t>Required Time Lengths</a:t>
          </a:r>
          <a:endParaRPr lang="en-US" sz="1400" kern="1200" dirty="0"/>
        </a:p>
      </dsp:txBody>
      <dsp:txXfrm>
        <a:off x="1755435" y="1961826"/>
        <a:ext cx="1310805" cy="1310805"/>
      </dsp:txXfrm>
    </dsp:sp>
    <dsp:sp modelId="{63998869-5855-5540-90BE-C80F2D2FE575}">
      <dsp:nvSpPr>
        <dsp:cNvPr id="0" name=""/>
        <dsp:cNvSpPr/>
      </dsp:nvSpPr>
      <dsp:spPr>
        <a:xfrm>
          <a:off x="2966965" y="1690349"/>
          <a:ext cx="1853759" cy="1853759"/>
        </a:xfrm>
        <a:prstGeom prst="ellipse">
          <a:avLst/>
        </a:prstGeom>
        <a:gradFill rotWithShape="0">
          <a:gsLst>
            <a:gs pos="0">
              <a:schemeClr val="accent1">
                <a:alpha val="50000"/>
                <a:hueOff val="0"/>
                <a:satOff val="0"/>
                <a:lumOff val="0"/>
                <a:alphaOff val="0"/>
                <a:tint val="100000"/>
                <a:shade val="100000"/>
                <a:satMod val="130000"/>
              </a:schemeClr>
            </a:gs>
            <a:gs pos="100000">
              <a:schemeClr val="accent1">
                <a:alpha val="50000"/>
                <a:hueOff val="0"/>
                <a:satOff val="0"/>
                <a:lumOff val="0"/>
                <a:alphaOff val="0"/>
                <a:tint val="50000"/>
                <a:shade val="100000"/>
                <a:satMod val="350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02019" tIns="17780" rIns="102019" bIns="17780" numCol="1" spcCol="1270" anchor="ctr" anchorCtr="0">
          <a:noAutofit/>
        </a:bodyPr>
        <a:lstStyle/>
        <a:p>
          <a:pPr lvl="0" algn="ctr" defTabSz="622300">
            <a:lnSpc>
              <a:spcPct val="90000"/>
            </a:lnSpc>
            <a:spcBef>
              <a:spcPct val="0"/>
            </a:spcBef>
            <a:spcAft>
              <a:spcPct val="35000"/>
            </a:spcAft>
          </a:pPr>
          <a:r>
            <a:rPr lang="en-US" sz="1400" kern="1200" dirty="0" smtClean="0"/>
            <a:t>Different Grouping Configurations</a:t>
          </a:r>
        </a:p>
        <a:p>
          <a:pPr lvl="0" algn="ctr" defTabSz="622300">
            <a:lnSpc>
              <a:spcPct val="90000"/>
            </a:lnSpc>
            <a:spcBef>
              <a:spcPct val="0"/>
            </a:spcBef>
            <a:spcAft>
              <a:spcPct val="35000"/>
            </a:spcAft>
          </a:pPr>
          <a:endParaRPr lang="en-US" sz="1400" kern="1200" dirty="0"/>
        </a:p>
      </dsp:txBody>
      <dsp:txXfrm>
        <a:off x="3238442" y="1961826"/>
        <a:ext cx="1310805" cy="1310805"/>
      </dsp:txXfrm>
    </dsp:sp>
    <dsp:sp modelId="{3E278A3F-9C46-C742-A143-349EE6B06425}">
      <dsp:nvSpPr>
        <dsp:cNvPr id="0" name=""/>
        <dsp:cNvSpPr/>
      </dsp:nvSpPr>
      <dsp:spPr>
        <a:xfrm>
          <a:off x="4449973" y="1690349"/>
          <a:ext cx="1853759" cy="1853759"/>
        </a:xfrm>
        <a:prstGeom prst="ellipse">
          <a:avLst/>
        </a:prstGeom>
        <a:gradFill rotWithShape="0">
          <a:gsLst>
            <a:gs pos="0">
              <a:schemeClr val="accent1">
                <a:alpha val="50000"/>
                <a:hueOff val="0"/>
                <a:satOff val="0"/>
                <a:lumOff val="0"/>
                <a:alphaOff val="0"/>
                <a:tint val="100000"/>
                <a:shade val="100000"/>
                <a:satMod val="130000"/>
              </a:schemeClr>
            </a:gs>
            <a:gs pos="100000">
              <a:schemeClr val="accent1">
                <a:alpha val="50000"/>
                <a:hueOff val="0"/>
                <a:satOff val="0"/>
                <a:lumOff val="0"/>
                <a:alphaOff val="0"/>
                <a:tint val="50000"/>
                <a:shade val="100000"/>
                <a:satMod val="350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02019" tIns="17780" rIns="102019" bIns="17780" numCol="1" spcCol="1270" anchor="ctr" anchorCtr="0">
          <a:noAutofit/>
        </a:bodyPr>
        <a:lstStyle/>
        <a:p>
          <a:pPr lvl="0" algn="ctr" defTabSz="622300">
            <a:lnSpc>
              <a:spcPct val="90000"/>
            </a:lnSpc>
            <a:spcBef>
              <a:spcPct val="0"/>
            </a:spcBef>
            <a:spcAft>
              <a:spcPct val="35000"/>
            </a:spcAft>
          </a:pPr>
          <a:r>
            <a:rPr lang="en-US" sz="1400" kern="1200" dirty="0" smtClean="0"/>
            <a:t>Grade Level Content</a:t>
          </a:r>
        </a:p>
      </dsp:txBody>
      <dsp:txXfrm>
        <a:off x="4721450" y="1961826"/>
        <a:ext cx="1310805" cy="1310805"/>
      </dsp:txXfrm>
    </dsp:sp>
    <dsp:sp modelId="{61681055-F651-8044-AF61-67B0ECA71999}">
      <dsp:nvSpPr>
        <dsp:cNvPr id="0" name=""/>
        <dsp:cNvSpPr/>
      </dsp:nvSpPr>
      <dsp:spPr>
        <a:xfrm>
          <a:off x="5932980" y="1690349"/>
          <a:ext cx="1853759" cy="1853759"/>
        </a:xfrm>
        <a:prstGeom prst="ellipse">
          <a:avLst/>
        </a:prstGeom>
        <a:gradFill rotWithShape="0">
          <a:gsLst>
            <a:gs pos="0">
              <a:schemeClr val="accent1">
                <a:alpha val="50000"/>
                <a:hueOff val="0"/>
                <a:satOff val="0"/>
                <a:lumOff val="0"/>
                <a:alphaOff val="0"/>
                <a:tint val="100000"/>
                <a:shade val="100000"/>
                <a:satMod val="130000"/>
              </a:schemeClr>
            </a:gs>
            <a:gs pos="100000">
              <a:schemeClr val="accent1">
                <a:alpha val="50000"/>
                <a:hueOff val="0"/>
                <a:satOff val="0"/>
                <a:lumOff val="0"/>
                <a:alphaOff val="0"/>
                <a:tint val="50000"/>
                <a:shade val="100000"/>
                <a:satMod val="350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02019" tIns="17780" rIns="102019" bIns="17780" numCol="1" spcCol="1270" anchor="ctr" anchorCtr="0">
          <a:noAutofit/>
        </a:bodyPr>
        <a:lstStyle/>
        <a:p>
          <a:pPr lvl="0" algn="ctr" defTabSz="622300">
            <a:lnSpc>
              <a:spcPct val="90000"/>
            </a:lnSpc>
            <a:spcBef>
              <a:spcPct val="0"/>
            </a:spcBef>
            <a:spcAft>
              <a:spcPct val="35000"/>
            </a:spcAft>
          </a:pPr>
          <a:r>
            <a:rPr lang="en-US" sz="1400" b="1" u="sng" kern="1200" dirty="0" smtClean="0"/>
            <a:t>All</a:t>
          </a:r>
          <a:r>
            <a:rPr lang="en-US" sz="1400" kern="1200" dirty="0" smtClean="0"/>
            <a:t> students participate in the instructional block</a:t>
          </a:r>
          <a:endParaRPr lang="en-US" sz="1400" kern="1200" dirty="0"/>
        </a:p>
      </dsp:txBody>
      <dsp:txXfrm>
        <a:off x="6204457" y="1961826"/>
        <a:ext cx="1310805" cy="13108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C334AB-8B16-6C4A-BAF2-04810DA5908F}">
      <dsp:nvSpPr>
        <dsp:cNvPr id="0" name=""/>
        <dsp:cNvSpPr/>
      </dsp:nvSpPr>
      <dsp:spPr>
        <a:xfrm>
          <a:off x="493" y="0"/>
          <a:ext cx="1282286" cy="3603298"/>
        </a:xfrm>
        <a:prstGeom prst="roundRect">
          <a:avLst>
            <a:gd name="adj" fmla="val 10000"/>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lang="en-US" sz="4100" kern="1200" dirty="0" smtClean="0"/>
            <a:t>K-2</a:t>
          </a:r>
          <a:endParaRPr lang="en-US" sz="4100" kern="1200" dirty="0"/>
        </a:p>
      </dsp:txBody>
      <dsp:txXfrm>
        <a:off x="493" y="0"/>
        <a:ext cx="1282286" cy="1080989"/>
      </dsp:txXfrm>
    </dsp:sp>
    <dsp:sp modelId="{87237CF1-F4C3-0448-A121-AF03C8090DC2}">
      <dsp:nvSpPr>
        <dsp:cNvPr id="0" name=""/>
        <dsp:cNvSpPr/>
      </dsp:nvSpPr>
      <dsp:spPr>
        <a:xfrm>
          <a:off x="128721" y="1082045"/>
          <a:ext cx="1025828" cy="1086443"/>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tx1"/>
              </a:solidFill>
            </a:rPr>
            <a:t>150 minutes</a:t>
          </a:r>
          <a:endParaRPr lang="en-US" sz="1200" kern="1200" dirty="0">
            <a:solidFill>
              <a:schemeClr val="tx1"/>
            </a:solidFill>
          </a:endParaRPr>
        </a:p>
      </dsp:txBody>
      <dsp:txXfrm>
        <a:off x="158766" y="1112090"/>
        <a:ext cx="965738" cy="1026353"/>
      </dsp:txXfrm>
    </dsp:sp>
    <dsp:sp modelId="{8783BC67-47CC-8E48-9E9C-FB095AA73B17}">
      <dsp:nvSpPr>
        <dsp:cNvPr id="0" name=""/>
        <dsp:cNvSpPr/>
      </dsp:nvSpPr>
      <dsp:spPr>
        <a:xfrm>
          <a:off x="128721" y="2335633"/>
          <a:ext cx="1025828" cy="1086443"/>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n-US" sz="1200" kern="1200" dirty="0" smtClean="0">
              <a:solidFill>
                <a:srgbClr val="000000"/>
              </a:solidFill>
            </a:rPr>
            <a:t>* 90 minutes of  uninterrupted reading block</a:t>
          </a:r>
          <a:endParaRPr lang="en-US" sz="1200" kern="1200" dirty="0">
            <a:solidFill>
              <a:srgbClr val="000000"/>
            </a:solidFill>
          </a:endParaRPr>
        </a:p>
      </dsp:txBody>
      <dsp:txXfrm>
        <a:off x="158766" y="2365678"/>
        <a:ext cx="965738" cy="1026353"/>
      </dsp:txXfrm>
    </dsp:sp>
    <dsp:sp modelId="{51BA75CF-237A-4E43-AFF4-87A8050BAA3E}">
      <dsp:nvSpPr>
        <dsp:cNvPr id="0" name=""/>
        <dsp:cNvSpPr/>
      </dsp:nvSpPr>
      <dsp:spPr>
        <a:xfrm>
          <a:off x="1378950" y="0"/>
          <a:ext cx="1282286" cy="3603298"/>
        </a:xfrm>
        <a:prstGeom prst="roundRect">
          <a:avLst>
            <a:gd name="adj" fmla="val 10000"/>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lang="en-US" sz="4100" kern="1200" dirty="0" smtClean="0"/>
            <a:t>3-5</a:t>
          </a:r>
          <a:endParaRPr lang="en-US" sz="4100" kern="1200" dirty="0"/>
        </a:p>
      </dsp:txBody>
      <dsp:txXfrm>
        <a:off x="1378950" y="0"/>
        <a:ext cx="1282286" cy="1080989"/>
      </dsp:txXfrm>
    </dsp:sp>
    <dsp:sp modelId="{2EF115F7-6AFD-D94F-BF0E-10E6E06F8A56}">
      <dsp:nvSpPr>
        <dsp:cNvPr id="0" name=""/>
        <dsp:cNvSpPr/>
      </dsp:nvSpPr>
      <dsp:spPr>
        <a:xfrm>
          <a:off x="1507179" y="1080989"/>
          <a:ext cx="1025828" cy="2342143"/>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n-US" sz="1200" kern="1200" dirty="0" smtClean="0">
              <a:solidFill>
                <a:srgbClr val="000000"/>
              </a:solidFill>
            </a:rPr>
            <a:t>90 minutes</a:t>
          </a:r>
          <a:endParaRPr lang="en-US" sz="1200" kern="1200" dirty="0">
            <a:solidFill>
              <a:srgbClr val="000000"/>
            </a:solidFill>
          </a:endParaRPr>
        </a:p>
      </dsp:txBody>
      <dsp:txXfrm>
        <a:off x="1537224" y="1111034"/>
        <a:ext cx="965738" cy="2282053"/>
      </dsp:txXfrm>
    </dsp:sp>
    <dsp:sp modelId="{E3A3727F-3299-6240-B27A-F6B52AE2772B}">
      <dsp:nvSpPr>
        <dsp:cNvPr id="0" name=""/>
        <dsp:cNvSpPr/>
      </dsp:nvSpPr>
      <dsp:spPr>
        <a:xfrm>
          <a:off x="2757408" y="0"/>
          <a:ext cx="1282286" cy="3603298"/>
        </a:xfrm>
        <a:prstGeom prst="roundRect">
          <a:avLst>
            <a:gd name="adj" fmla="val 10000"/>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lang="en-US" sz="4100" kern="1200" dirty="0" smtClean="0"/>
            <a:t>6-12</a:t>
          </a:r>
          <a:endParaRPr lang="en-US" sz="4100" kern="1200" dirty="0"/>
        </a:p>
      </dsp:txBody>
      <dsp:txXfrm>
        <a:off x="2757408" y="0"/>
        <a:ext cx="1282286" cy="1080989"/>
      </dsp:txXfrm>
    </dsp:sp>
    <dsp:sp modelId="{0CD439D2-42C9-EF45-9F5D-093607580C6B}">
      <dsp:nvSpPr>
        <dsp:cNvPr id="0" name=""/>
        <dsp:cNvSpPr/>
      </dsp:nvSpPr>
      <dsp:spPr>
        <a:xfrm>
          <a:off x="2885637" y="1080989"/>
          <a:ext cx="1025828" cy="2342143"/>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n-US" sz="1200" kern="1200" dirty="0" smtClean="0">
              <a:solidFill>
                <a:srgbClr val="000000"/>
              </a:solidFill>
            </a:rPr>
            <a:t>55 minute traditional block</a:t>
          </a:r>
          <a:endParaRPr lang="en-US" sz="1200" kern="1200" dirty="0">
            <a:solidFill>
              <a:srgbClr val="000000"/>
            </a:solidFill>
          </a:endParaRPr>
        </a:p>
      </dsp:txBody>
      <dsp:txXfrm>
        <a:off x="2915682" y="1111034"/>
        <a:ext cx="965738" cy="228205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C334AB-8B16-6C4A-BAF2-04810DA5908F}">
      <dsp:nvSpPr>
        <dsp:cNvPr id="0" name=""/>
        <dsp:cNvSpPr/>
      </dsp:nvSpPr>
      <dsp:spPr>
        <a:xfrm>
          <a:off x="493" y="0"/>
          <a:ext cx="1282789" cy="3603298"/>
        </a:xfrm>
        <a:prstGeom prst="roundRect">
          <a:avLst>
            <a:gd name="adj" fmla="val 10000"/>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lang="en-US" sz="4100" kern="1200" dirty="0" smtClean="0"/>
            <a:t>K-2</a:t>
          </a:r>
          <a:endParaRPr lang="en-US" sz="4100" kern="1200" dirty="0"/>
        </a:p>
      </dsp:txBody>
      <dsp:txXfrm>
        <a:off x="493" y="0"/>
        <a:ext cx="1282789" cy="1080989"/>
      </dsp:txXfrm>
    </dsp:sp>
    <dsp:sp modelId="{87237CF1-F4C3-0448-A121-AF03C8090DC2}">
      <dsp:nvSpPr>
        <dsp:cNvPr id="0" name=""/>
        <dsp:cNvSpPr/>
      </dsp:nvSpPr>
      <dsp:spPr>
        <a:xfrm>
          <a:off x="128772" y="1080989"/>
          <a:ext cx="1026231" cy="2342143"/>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US" sz="1600" kern="1200" dirty="0" smtClean="0">
              <a:solidFill>
                <a:srgbClr val="000000"/>
              </a:solidFill>
            </a:rPr>
            <a:t>60 minute block for K/1</a:t>
          </a:r>
        </a:p>
        <a:p>
          <a:pPr lvl="0" algn="ctr" defTabSz="711200">
            <a:lnSpc>
              <a:spcPct val="90000"/>
            </a:lnSpc>
            <a:spcBef>
              <a:spcPct val="0"/>
            </a:spcBef>
            <a:spcAft>
              <a:spcPct val="35000"/>
            </a:spcAft>
          </a:pPr>
          <a:endParaRPr lang="en-US" sz="1600" kern="1200" dirty="0" smtClean="0">
            <a:solidFill>
              <a:srgbClr val="000000"/>
            </a:solidFill>
          </a:endParaRPr>
        </a:p>
        <a:p>
          <a:pPr lvl="0" algn="ctr" defTabSz="711200">
            <a:lnSpc>
              <a:spcPct val="90000"/>
            </a:lnSpc>
            <a:spcBef>
              <a:spcPct val="0"/>
            </a:spcBef>
            <a:spcAft>
              <a:spcPct val="35000"/>
            </a:spcAft>
          </a:pPr>
          <a:r>
            <a:rPr lang="en-US" sz="1600" kern="1200" dirty="0" smtClean="0">
              <a:solidFill>
                <a:srgbClr val="000000"/>
              </a:solidFill>
            </a:rPr>
            <a:t>75 minute block for 2</a:t>
          </a:r>
          <a:r>
            <a:rPr lang="en-US" sz="1600" kern="1200" baseline="30000" dirty="0" smtClean="0">
              <a:solidFill>
                <a:srgbClr val="000000"/>
              </a:solidFill>
            </a:rPr>
            <a:t>nd</a:t>
          </a:r>
          <a:r>
            <a:rPr lang="en-US" sz="1600" kern="1200" dirty="0" smtClean="0">
              <a:solidFill>
                <a:srgbClr val="000000"/>
              </a:solidFill>
            </a:rPr>
            <a:t> Grade</a:t>
          </a:r>
          <a:endParaRPr lang="en-US" sz="1600" kern="1200" dirty="0">
            <a:solidFill>
              <a:srgbClr val="000000"/>
            </a:solidFill>
          </a:endParaRPr>
        </a:p>
      </dsp:txBody>
      <dsp:txXfrm>
        <a:off x="158829" y="1111046"/>
        <a:ext cx="966117" cy="2282029"/>
      </dsp:txXfrm>
    </dsp:sp>
    <dsp:sp modelId="{51BA75CF-237A-4E43-AFF4-87A8050BAA3E}">
      <dsp:nvSpPr>
        <dsp:cNvPr id="0" name=""/>
        <dsp:cNvSpPr/>
      </dsp:nvSpPr>
      <dsp:spPr>
        <a:xfrm>
          <a:off x="1379492" y="0"/>
          <a:ext cx="1282789" cy="3603298"/>
        </a:xfrm>
        <a:prstGeom prst="roundRect">
          <a:avLst>
            <a:gd name="adj" fmla="val 10000"/>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lang="en-US" sz="4100" kern="1200" dirty="0" smtClean="0"/>
            <a:t>3-5</a:t>
          </a:r>
          <a:endParaRPr lang="en-US" sz="4100" kern="1200" dirty="0"/>
        </a:p>
      </dsp:txBody>
      <dsp:txXfrm>
        <a:off x="1379492" y="0"/>
        <a:ext cx="1282789" cy="1080989"/>
      </dsp:txXfrm>
    </dsp:sp>
    <dsp:sp modelId="{2EF115F7-6AFD-D94F-BF0E-10E6E06F8A56}">
      <dsp:nvSpPr>
        <dsp:cNvPr id="0" name=""/>
        <dsp:cNvSpPr/>
      </dsp:nvSpPr>
      <dsp:spPr>
        <a:xfrm>
          <a:off x="1507771" y="1080989"/>
          <a:ext cx="1026231" cy="2342143"/>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US" sz="1600" kern="1200" dirty="0" smtClean="0">
              <a:solidFill>
                <a:srgbClr val="000000"/>
              </a:solidFill>
            </a:rPr>
            <a:t>90 minutes</a:t>
          </a:r>
          <a:endParaRPr lang="en-US" sz="1600" kern="1200" dirty="0">
            <a:solidFill>
              <a:srgbClr val="000000"/>
            </a:solidFill>
          </a:endParaRPr>
        </a:p>
      </dsp:txBody>
      <dsp:txXfrm>
        <a:off x="1537828" y="1111046"/>
        <a:ext cx="966117" cy="2282029"/>
      </dsp:txXfrm>
    </dsp:sp>
    <dsp:sp modelId="{E3A3727F-3299-6240-B27A-F6B52AE2772B}">
      <dsp:nvSpPr>
        <dsp:cNvPr id="0" name=""/>
        <dsp:cNvSpPr/>
      </dsp:nvSpPr>
      <dsp:spPr>
        <a:xfrm>
          <a:off x="2758491" y="0"/>
          <a:ext cx="1282789" cy="3603298"/>
        </a:xfrm>
        <a:prstGeom prst="roundRect">
          <a:avLst>
            <a:gd name="adj" fmla="val 10000"/>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lang="en-US" sz="4100" kern="1200" dirty="0" smtClean="0"/>
            <a:t>6-12</a:t>
          </a:r>
          <a:endParaRPr lang="en-US" sz="4100" kern="1200" dirty="0"/>
        </a:p>
      </dsp:txBody>
      <dsp:txXfrm>
        <a:off x="2758491" y="0"/>
        <a:ext cx="1282789" cy="1080989"/>
      </dsp:txXfrm>
    </dsp:sp>
    <dsp:sp modelId="{0CD439D2-42C9-EF45-9F5D-093607580C6B}">
      <dsp:nvSpPr>
        <dsp:cNvPr id="0" name=""/>
        <dsp:cNvSpPr/>
      </dsp:nvSpPr>
      <dsp:spPr>
        <a:xfrm>
          <a:off x="2886770" y="1080989"/>
          <a:ext cx="1026231" cy="2342143"/>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US" sz="1600" kern="1200" dirty="0" smtClean="0">
              <a:solidFill>
                <a:srgbClr val="000000"/>
              </a:solidFill>
            </a:rPr>
            <a:t>55 minute traditional block</a:t>
          </a:r>
          <a:endParaRPr lang="en-US" sz="1600" kern="1200" dirty="0">
            <a:solidFill>
              <a:srgbClr val="000000"/>
            </a:solidFill>
          </a:endParaRPr>
        </a:p>
      </dsp:txBody>
      <dsp:txXfrm>
        <a:off x="2916827" y="1111046"/>
        <a:ext cx="966117" cy="228202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C334AB-8B16-6C4A-BAF2-04810DA5908F}">
      <dsp:nvSpPr>
        <dsp:cNvPr id="0" name=""/>
        <dsp:cNvSpPr/>
      </dsp:nvSpPr>
      <dsp:spPr>
        <a:xfrm>
          <a:off x="982" y="0"/>
          <a:ext cx="2555513" cy="3548073"/>
        </a:xfrm>
        <a:prstGeom prst="roundRect">
          <a:avLst>
            <a:gd name="adj" fmla="val 10000"/>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186690" tIns="186690" rIns="186690" bIns="186690" numCol="1" spcCol="1270" anchor="ctr" anchorCtr="0">
          <a:noAutofit/>
        </a:bodyPr>
        <a:lstStyle/>
        <a:p>
          <a:pPr lvl="0" algn="ctr" defTabSz="2178050">
            <a:lnSpc>
              <a:spcPct val="90000"/>
            </a:lnSpc>
            <a:spcBef>
              <a:spcPct val="0"/>
            </a:spcBef>
            <a:spcAft>
              <a:spcPct val="35000"/>
            </a:spcAft>
          </a:pPr>
          <a:r>
            <a:rPr lang="en-US" sz="4900" kern="1200" dirty="0" smtClean="0"/>
            <a:t>K-2</a:t>
          </a:r>
          <a:endParaRPr lang="en-US" sz="4900" kern="1200" dirty="0"/>
        </a:p>
      </dsp:txBody>
      <dsp:txXfrm>
        <a:off x="982" y="0"/>
        <a:ext cx="2555513" cy="1064421"/>
      </dsp:txXfrm>
    </dsp:sp>
    <dsp:sp modelId="{87237CF1-F4C3-0448-A121-AF03C8090DC2}">
      <dsp:nvSpPr>
        <dsp:cNvPr id="0" name=""/>
        <dsp:cNvSpPr/>
      </dsp:nvSpPr>
      <dsp:spPr>
        <a:xfrm>
          <a:off x="256534" y="1064421"/>
          <a:ext cx="2044410" cy="2306247"/>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62865" rIns="83820" bIns="62865" numCol="1" spcCol="1270" anchor="ctr" anchorCtr="0">
          <a:noAutofit/>
        </a:bodyPr>
        <a:lstStyle/>
        <a:p>
          <a:pPr lvl="0" algn="ctr" defTabSz="1466850">
            <a:lnSpc>
              <a:spcPct val="90000"/>
            </a:lnSpc>
            <a:spcBef>
              <a:spcPct val="0"/>
            </a:spcBef>
            <a:spcAft>
              <a:spcPct val="35000"/>
            </a:spcAft>
          </a:pPr>
          <a:r>
            <a:rPr lang="en-US" sz="3300" kern="1200" dirty="0" smtClean="0">
              <a:solidFill>
                <a:srgbClr val="000000"/>
              </a:solidFill>
            </a:rPr>
            <a:t>30 additional minutes each day</a:t>
          </a:r>
          <a:endParaRPr lang="en-US" sz="3300" kern="1200" dirty="0">
            <a:solidFill>
              <a:srgbClr val="000000"/>
            </a:solidFill>
          </a:endParaRPr>
        </a:p>
      </dsp:txBody>
      <dsp:txXfrm>
        <a:off x="316413" y="1124300"/>
        <a:ext cx="1924652" cy="2186489"/>
      </dsp:txXfrm>
    </dsp:sp>
    <dsp:sp modelId="{51BA75CF-237A-4E43-AFF4-87A8050BAA3E}">
      <dsp:nvSpPr>
        <dsp:cNvPr id="0" name=""/>
        <dsp:cNvSpPr/>
      </dsp:nvSpPr>
      <dsp:spPr>
        <a:xfrm>
          <a:off x="2748159" y="0"/>
          <a:ext cx="2555513" cy="3548073"/>
        </a:xfrm>
        <a:prstGeom prst="roundRect">
          <a:avLst>
            <a:gd name="adj" fmla="val 10000"/>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186690" tIns="186690" rIns="186690" bIns="186690" numCol="1" spcCol="1270" anchor="ctr" anchorCtr="0">
          <a:noAutofit/>
        </a:bodyPr>
        <a:lstStyle/>
        <a:p>
          <a:pPr lvl="0" algn="ctr" defTabSz="2178050">
            <a:lnSpc>
              <a:spcPct val="90000"/>
            </a:lnSpc>
            <a:spcBef>
              <a:spcPct val="0"/>
            </a:spcBef>
            <a:spcAft>
              <a:spcPct val="35000"/>
            </a:spcAft>
          </a:pPr>
          <a:r>
            <a:rPr lang="en-US" sz="4900" kern="1200" dirty="0" smtClean="0"/>
            <a:t>3-5</a:t>
          </a:r>
          <a:endParaRPr lang="en-US" sz="4900" kern="1200" dirty="0"/>
        </a:p>
      </dsp:txBody>
      <dsp:txXfrm>
        <a:off x="2748159" y="0"/>
        <a:ext cx="2555513" cy="1064421"/>
      </dsp:txXfrm>
    </dsp:sp>
    <dsp:sp modelId="{2EF115F7-6AFD-D94F-BF0E-10E6E06F8A56}">
      <dsp:nvSpPr>
        <dsp:cNvPr id="0" name=""/>
        <dsp:cNvSpPr/>
      </dsp:nvSpPr>
      <dsp:spPr>
        <a:xfrm>
          <a:off x="3003710" y="1064421"/>
          <a:ext cx="2044410" cy="2306247"/>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62865" rIns="83820" bIns="62865" numCol="1" spcCol="1270" anchor="ctr" anchorCtr="0">
          <a:noAutofit/>
        </a:bodyPr>
        <a:lstStyle/>
        <a:p>
          <a:pPr lvl="0" algn="ctr" defTabSz="1466850">
            <a:lnSpc>
              <a:spcPct val="90000"/>
            </a:lnSpc>
            <a:spcBef>
              <a:spcPct val="0"/>
            </a:spcBef>
            <a:spcAft>
              <a:spcPct val="35000"/>
            </a:spcAft>
          </a:pPr>
          <a:r>
            <a:rPr lang="en-US" sz="3300" kern="1200" dirty="0" smtClean="0">
              <a:solidFill>
                <a:srgbClr val="000000"/>
              </a:solidFill>
            </a:rPr>
            <a:t>30 additional minutes each day</a:t>
          </a:r>
          <a:endParaRPr lang="en-US" sz="3300" kern="1200" dirty="0">
            <a:solidFill>
              <a:srgbClr val="000000"/>
            </a:solidFill>
          </a:endParaRPr>
        </a:p>
      </dsp:txBody>
      <dsp:txXfrm>
        <a:off x="3063589" y="1124300"/>
        <a:ext cx="1924652" cy="2186489"/>
      </dsp:txXfrm>
    </dsp:sp>
    <dsp:sp modelId="{E3A3727F-3299-6240-B27A-F6B52AE2772B}">
      <dsp:nvSpPr>
        <dsp:cNvPr id="0" name=""/>
        <dsp:cNvSpPr/>
      </dsp:nvSpPr>
      <dsp:spPr>
        <a:xfrm>
          <a:off x="5495336" y="0"/>
          <a:ext cx="2555513" cy="3548073"/>
        </a:xfrm>
        <a:prstGeom prst="roundRect">
          <a:avLst>
            <a:gd name="adj" fmla="val 10000"/>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186690" tIns="186690" rIns="186690" bIns="186690" numCol="1" spcCol="1270" anchor="ctr" anchorCtr="0">
          <a:noAutofit/>
        </a:bodyPr>
        <a:lstStyle/>
        <a:p>
          <a:pPr lvl="0" algn="ctr" defTabSz="2178050">
            <a:lnSpc>
              <a:spcPct val="90000"/>
            </a:lnSpc>
            <a:spcBef>
              <a:spcPct val="0"/>
            </a:spcBef>
            <a:spcAft>
              <a:spcPct val="35000"/>
            </a:spcAft>
          </a:pPr>
          <a:r>
            <a:rPr lang="en-US" sz="4900" kern="1200" dirty="0" smtClean="0"/>
            <a:t>6-12</a:t>
          </a:r>
          <a:endParaRPr lang="en-US" sz="4900" kern="1200" dirty="0"/>
        </a:p>
      </dsp:txBody>
      <dsp:txXfrm>
        <a:off x="5495336" y="0"/>
        <a:ext cx="2555513" cy="1064421"/>
      </dsp:txXfrm>
    </dsp:sp>
    <dsp:sp modelId="{0CD439D2-42C9-EF45-9F5D-093607580C6B}">
      <dsp:nvSpPr>
        <dsp:cNvPr id="0" name=""/>
        <dsp:cNvSpPr/>
      </dsp:nvSpPr>
      <dsp:spPr>
        <a:xfrm>
          <a:off x="5750887" y="1064421"/>
          <a:ext cx="2044410" cy="2306247"/>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62865" rIns="83820" bIns="62865" numCol="1" spcCol="1270" anchor="ctr" anchorCtr="0">
          <a:noAutofit/>
        </a:bodyPr>
        <a:lstStyle/>
        <a:p>
          <a:pPr lvl="0" algn="ctr" defTabSz="1466850">
            <a:lnSpc>
              <a:spcPct val="90000"/>
            </a:lnSpc>
            <a:spcBef>
              <a:spcPct val="0"/>
            </a:spcBef>
            <a:spcAft>
              <a:spcPct val="35000"/>
            </a:spcAft>
          </a:pPr>
          <a:r>
            <a:rPr lang="en-US" sz="3300" kern="1200" dirty="0" smtClean="0">
              <a:solidFill>
                <a:srgbClr val="000000"/>
              </a:solidFill>
            </a:rPr>
            <a:t>30 additional minutes each day</a:t>
          </a:r>
          <a:endParaRPr lang="en-US" sz="3300" kern="1200" dirty="0">
            <a:solidFill>
              <a:srgbClr val="000000"/>
            </a:solidFill>
          </a:endParaRPr>
        </a:p>
      </dsp:txBody>
      <dsp:txXfrm>
        <a:off x="5810766" y="1124300"/>
        <a:ext cx="1924652" cy="218648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C334AB-8B16-6C4A-BAF2-04810DA5908F}">
      <dsp:nvSpPr>
        <dsp:cNvPr id="0" name=""/>
        <dsp:cNvSpPr/>
      </dsp:nvSpPr>
      <dsp:spPr>
        <a:xfrm>
          <a:off x="944" y="0"/>
          <a:ext cx="2456972" cy="4317651"/>
        </a:xfrm>
        <a:prstGeom prst="roundRect">
          <a:avLst>
            <a:gd name="adj" fmla="val 10000"/>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224790" tIns="224790" rIns="224790" bIns="224790" numCol="1" spcCol="1270" anchor="ctr" anchorCtr="0">
          <a:noAutofit/>
        </a:bodyPr>
        <a:lstStyle/>
        <a:p>
          <a:pPr lvl="0" algn="ctr" defTabSz="2622550">
            <a:lnSpc>
              <a:spcPct val="90000"/>
            </a:lnSpc>
            <a:spcBef>
              <a:spcPct val="0"/>
            </a:spcBef>
            <a:spcAft>
              <a:spcPct val="35000"/>
            </a:spcAft>
          </a:pPr>
          <a:r>
            <a:rPr lang="en-US" sz="5900" kern="1200" dirty="0" smtClean="0"/>
            <a:t>K-2</a:t>
          </a:r>
          <a:endParaRPr lang="en-US" sz="5900" kern="1200" dirty="0"/>
        </a:p>
      </dsp:txBody>
      <dsp:txXfrm>
        <a:off x="944" y="0"/>
        <a:ext cx="2456972" cy="1295295"/>
      </dsp:txXfrm>
    </dsp:sp>
    <dsp:sp modelId="{87237CF1-F4C3-0448-A121-AF03C8090DC2}">
      <dsp:nvSpPr>
        <dsp:cNvPr id="0" name=""/>
        <dsp:cNvSpPr/>
      </dsp:nvSpPr>
      <dsp:spPr>
        <a:xfrm>
          <a:off x="246642" y="1295295"/>
          <a:ext cx="1965577" cy="2806473"/>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1280" tIns="60960" rIns="81280" bIns="60960" numCol="1" spcCol="1270" anchor="ctr" anchorCtr="0">
          <a:noAutofit/>
        </a:bodyPr>
        <a:lstStyle/>
        <a:p>
          <a:pPr lvl="0" algn="ctr" defTabSz="1422400">
            <a:lnSpc>
              <a:spcPct val="90000"/>
            </a:lnSpc>
            <a:spcBef>
              <a:spcPct val="0"/>
            </a:spcBef>
            <a:spcAft>
              <a:spcPct val="35000"/>
            </a:spcAft>
          </a:pPr>
          <a:r>
            <a:rPr lang="en-US" sz="3200" kern="1200" dirty="0" smtClean="0"/>
            <a:t>45-60 additional minutes each day</a:t>
          </a:r>
          <a:endParaRPr lang="en-US" sz="3200" kern="1200" dirty="0"/>
        </a:p>
      </dsp:txBody>
      <dsp:txXfrm>
        <a:off x="304212" y="1352865"/>
        <a:ext cx="1850437" cy="2691333"/>
      </dsp:txXfrm>
    </dsp:sp>
    <dsp:sp modelId="{51BA75CF-237A-4E43-AFF4-87A8050BAA3E}">
      <dsp:nvSpPr>
        <dsp:cNvPr id="0" name=""/>
        <dsp:cNvSpPr/>
      </dsp:nvSpPr>
      <dsp:spPr>
        <a:xfrm>
          <a:off x="2642189" y="0"/>
          <a:ext cx="2456972" cy="4317651"/>
        </a:xfrm>
        <a:prstGeom prst="roundRect">
          <a:avLst>
            <a:gd name="adj" fmla="val 10000"/>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224790" tIns="224790" rIns="224790" bIns="224790" numCol="1" spcCol="1270" anchor="ctr" anchorCtr="0">
          <a:noAutofit/>
        </a:bodyPr>
        <a:lstStyle/>
        <a:p>
          <a:pPr lvl="0" algn="ctr" defTabSz="2622550">
            <a:lnSpc>
              <a:spcPct val="90000"/>
            </a:lnSpc>
            <a:spcBef>
              <a:spcPct val="0"/>
            </a:spcBef>
            <a:spcAft>
              <a:spcPct val="35000"/>
            </a:spcAft>
          </a:pPr>
          <a:r>
            <a:rPr lang="en-US" sz="5900" kern="1200" dirty="0" smtClean="0"/>
            <a:t>3-5</a:t>
          </a:r>
          <a:endParaRPr lang="en-US" sz="5900" kern="1200" dirty="0"/>
        </a:p>
      </dsp:txBody>
      <dsp:txXfrm>
        <a:off x="2642189" y="0"/>
        <a:ext cx="2456972" cy="1295295"/>
      </dsp:txXfrm>
    </dsp:sp>
    <dsp:sp modelId="{2EF115F7-6AFD-D94F-BF0E-10E6E06F8A56}">
      <dsp:nvSpPr>
        <dsp:cNvPr id="0" name=""/>
        <dsp:cNvSpPr/>
      </dsp:nvSpPr>
      <dsp:spPr>
        <a:xfrm>
          <a:off x="2887887" y="1295295"/>
          <a:ext cx="1965577" cy="2806473"/>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1280" tIns="60960" rIns="81280" bIns="60960" numCol="1" spcCol="1270" anchor="ctr" anchorCtr="0">
          <a:noAutofit/>
        </a:bodyPr>
        <a:lstStyle/>
        <a:p>
          <a:pPr lvl="0" algn="ctr" defTabSz="1422400">
            <a:lnSpc>
              <a:spcPct val="90000"/>
            </a:lnSpc>
            <a:spcBef>
              <a:spcPct val="0"/>
            </a:spcBef>
            <a:spcAft>
              <a:spcPct val="35000"/>
            </a:spcAft>
          </a:pPr>
          <a:r>
            <a:rPr lang="en-US" sz="3200" kern="1200" dirty="0" smtClean="0"/>
            <a:t>45-60 additional minutes each day</a:t>
          </a:r>
          <a:endParaRPr lang="en-US" sz="3200" kern="1200" dirty="0"/>
        </a:p>
      </dsp:txBody>
      <dsp:txXfrm>
        <a:off x="2945457" y="1352865"/>
        <a:ext cx="1850437" cy="2691333"/>
      </dsp:txXfrm>
    </dsp:sp>
    <dsp:sp modelId="{E3A3727F-3299-6240-B27A-F6B52AE2772B}">
      <dsp:nvSpPr>
        <dsp:cNvPr id="0" name=""/>
        <dsp:cNvSpPr/>
      </dsp:nvSpPr>
      <dsp:spPr>
        <a:xfrm>
          <a:off x="5283434" y="0"/>
          <a:ext cx="2456972" cy="4317651"/>
        </a:xfrm>
        <a:prstGeom prst="roundRect">
          <a:avLst>
            <a:gd name="adj" fmla="val 10000"/>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224790" tIns="224790" rIns="224790" bIns="224790" numCol="1" spcCol="1270" anchor="ctr" anchorCtr="0">
          <a:noAutofit/>
        </a:bodyPr>
        <a:lstStyle/>
        <a:p>
          <a:pPr lvl="0" algn="ctr" defTabSz="2622550">
            <a:lnSpc>
              <a:spcPct val="90000"/>
            </a:lnSpc>
            <a:spcBef>
              <a:spcPct val="0"/>
            </a:spcBef>
            <a:spcAft>
              <a:spcPct val="35000"/>
            </a:spcAft>
          </a:pPr>
          <a:r>
            <a:rPr lang="en-US" sz="5900" kern="1200" dirty="0" smtClean="0"/>
            <a:t>6-12</a:t>
          </a:r>
          <a:endParaRPr lang="en-US" sz="5900" kern="1200" dirty="0"/>
        </a:p>
      </dsp:txBody>
      <dsp:txXfrm>
        <a:off x="5283434" y="0"/>
        <a:ext cx="2456972" cy="1295295"/>
      </dsp:txXfrm>
    </dsp:sp>
    <dsp:sp modelId="{0CD439D2-42C9-EF45-9F5D-093607580C6B}">
      <dsp:nvSpPr>
        <dsp:cNvPr id="0" name=""/>
        <dsp:cNvSpPr/>
      </dsp:nvSpPr>
      <dsp:spPr>
        <a:xfrm>
          <a:off x="5529132" y="1295295"/>
          <a:ext cx="1965577" cy="2806473"/>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1280" tIns="60960" rIns="81280" bIns="60960" numCol="1" spcCol="1270" anchor="ctr" anchorCtr="0">
          <a:noAutofit/>
        </a:bodyPr>
        <a:lstStyle/>
        <a:p>
          <a:pPr lvl="0" algn="ctr" defTabSz="1422400">
            <a:lnSpc>
              <a:spcPct val="90000"/>
            </a:lnSpc>
            <a:spcBef>
              <a:spcPct val="0"/>
            </a:spcBef>
            <a:spcAft>
              <a:spcPct val="35000"/>
            </a:spcAft>
          </a:pPr>
          <a:r>
            <a:rPr lang="en-US" sz="3200" kern="1200" dirty="0" smtClean="0"/>
            <a:t>45-60 additional minutes each day</a:t>
          </a:r>
          <a:endParaRPr lang="en-US" sz="3200" kern="1200" dirty="0"/>
        </a:p>
      </dsp:txBody>
      <dsp:txXfrm>
        <a:off x="5586702" y="1352865"/>
        <a:ext cx="1850437" cy="269133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77FEF3-57B9-194B-ADAA-20BE867BFD4B}">
      <dsp:nvSpPr>
        <dsp:cNvPr id="0" name=""/>
        <dsp:cNvSpPr/>
      </dsp:nvSpPr>
      <dsp:spPr>
        <a:xfrm>
          <a:off x="2911652" y="2780699"/>
          <a:ext cx="2153825" cy="2153825"/>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solidFill>
                <a:srgbClr val="000000"/>
              </a:solidFill>
            </a:rPr>
            <a:t>45 minute allotted block</a:t>
          </a:r>
          <a:endParaRPr lang="en-US" sz="2800" kern="1200" dirty="0">
            <a:solidFill>
              <a:srgbClr val="000000"/>
            </a:solidFill>
          </a:endParaRPr>
        </a:p>
      </dsp:txBody>
      <dsp:txXfrm>
        <a:off x="3227072" y="3096119"/>
        <a:ext cx="1522985" cy="1522985"/>
      </dsp:txXfrm>
    </dsp:sp>
    <dsp:sp modelId="{A1814850-752B-2542-A489-E2AAE34C6228}">
      <dsp:nvSpPr>
        <dsp:cNvPr id="0" name=""/>
        <dsp:cNvSpPr/>
      </dsp:nvSpPr>
      <dsp:spPr>
        <a:xfrm rot="12900000">
          <a:off x="1331635" y="2339392"/>
          <a:ext cx="1854031" cy="613840"/>
        </a:xfrm>
        <a:prstGeom prst="lef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7E813B81-75F0-B443-94BB-E0E4D37087D7}">
      <dsp:nvSpPr>
        <dsp:cNvPr id="0" name=""/>
        <dsp:cNvSpPr/>
      </dsp:nvSpPr>
      <dsp:spPr>
        <a:xfrm>
          <a:off x="476217" y="1296145"/>
          <a:ext cx="2046134" cy="1636907"/>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n-US" sz="1800" kern="1200" dirty="0" smtClean="0">
              <a:solidFill>
                <a:srgbClr val="000000"/>
              </a:solidFill>
            </a:rPr>
            <a:t>Teacher directed Group</a:t>
          </a:r>
        </a:p>
        <a:p>
          <a:pPr lvl="0" algn="ctr" defTabSz="800100">
            <a:lnSpc>
              <a:spcPct val="90000"/>
            </a:lnSpc>
            <a:spcBef>
              <a:spcPct val="0"/>
            </a:spcBef>
            <a:spcAft>
              <a:spcPct val="35000"/>
            </a:spcAft>
          </a:pPr>
          <a:r>
            <a:rPr lang="en-US" sz="1800" kern="1200" dirty="0" smtClean="0">
              <a:solidFill>
                <a:srgbClr val="000000"/>
              </a:solidFill>
            </a:rPr>
            <a:t>Tier II-30 min.</a:t>
          </a:r>
        </a:p>
        <a:p>
          <a:pPr lvl="0" algn="ctr" defTabSz="800100">
            <a:lnSpc>
              <a:spcPct val="90000"/>
            </a:lnSpc>
            <a:spcBef>
              <a:spcPct val="0"/>
            </a:spcBef>
            <a:spcAft>
              <a:spcPct val="35000"/>
            </a:spcAft>
          </a:pPr>
          <a:r>
            <a:rPr lang="en-US" sz="1800" kern="1200" dirty="0" smtClean="0">
              <a:solidFill>
                <a:srgbClr val="000000"/>
              </a:solidFill>
            </a:rPr>
            <a:t>Tier III- 45 minutes</a:t>
          </a:r>
          <a:endParaRPr lang="en-US" sz="1800" kern="1200" dirty="0">
            <a:solidFill>
              <a:srgbClr val="000000"/>
            </a:solidFill>
          </a:endParaRPr>
        </a:p>
      </dsp:txBody>
      <dsp:txXfrm>
        <a:off x="524160" y="1344088"/>
        <a:ext cx="1950248" cy="1541021"/>
      </dsp:txXfrm>
    </dsp:sp>
    <dsp:sp modelId="{C4438D1E-4CBE-6449-8524-135BC6F16BDA}">
      <dsp:nvSpPr>
        <dsp:cNvPr id="0" name=""/>
        <dsp:cNvSpPr/>
      </dsp:nvSpPr>
      <dsp:spPr>
        <a:xfrm rot="16200000">
          <a:off x="3061549" y="1438856"/>
          <a:ext cx="1854031" cy="613840"/>
        </a:xfrm>
        <a:prstGeom prst="lef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7836A03F-7DFE-EF43-A278-B77DDC94EE19}">
      <dsp:nvSpPr>
        <dsp:cNvPr id="0" name=""/>
        <dsp:cNvSpPr/>
      </dsp:nvSpPr>
      <dsp:spPr>
        <a:xfrm>
          <a:off x="2965498" y="307"/>
          <a:ext cx="2046134" cy="1636907"/>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n-US" sz="1800" kern="1200" dirty="0" smtClean="0">
              <a:solidFill>
                <a:srgbClr val="000000"/>
              </a:solidFill>
            </a:rPr>
            <a:t>Computer based Individualized Group</a:t>
          </a:r>
        </a:p>
        <a:p>
          <a:pPr lvl="0" algn="ctr" defTabSz="800100">
            <a:lnSpc>
              <a:spcPct val="90000"/>
            </a:lnSpc>
            <a:spcBef>
              <a:spcPct val="0"/>
            </a:spcBef>
            <a:spcAft>
              <a:spcPct val="35000"/>
            </a:spcAft>
          </a:pPr>
          <a:r>
            <a:rPr lang="en-US" sz="1800" kern="1200" dirty="0" smtClean="0">
              <a:solidFill>
                <a:srgbClr val="000000"/>
              </a:solidFill>
            </a:rPr>
            <a:t>Tier II-30 min.</a:t>
          </a:r>
        </a:p>
        <a:p>
          <a:pPr lvl="0" algn="ctr" defTabSz="800100">
            <a:lnSpc>
              <a:spcPct val="90000"/>
            </a:lnSpc>
            <a:spcBef>
              <a:spcPct val="0"/>
            </a:spcBef>
            <a:spcAft>
              <a:spcPct val="35000"/>
            </a:spcAft>
          </a:pPr>
          <a:r>
            <a:rPr lang="en-US" sz="1800" kern="1200" dirty="0" smtClean="0">
              <a:solidFill>
                <a:srgbClr val="000000"/>
              </a:solidFill>
            </a:rPr>
            <a:t>Tier III- 45 minutes</a:t>
          </a:r>
          <a:endParaRPr lang="en-US" sz="1800" kern="1200" dirty="0">
            <a:solidFill>
              <a:srgbClr val="000000"/>
            </a:solidFill>
          </a:endParaRPr>
        </a:p>
      </dsp:txBody>
      <dsp:txXfrm>
        <a:off x="3013441" y="48250"/>
        <a:ext cx="1950248" cy="1541021"/>
      </dsp:txXfrm>
    </dsp:sp>
    <dsp:sp modelId="{55BA3BE6-32F6-5340-8A63-0722ABB71257}">
      <dsp:nvSpPr>
        <dsp:cNvPr id="0" name=""/>
        <dsp:cNvSpPr/>
      </dsp:nvSpPr>
      <dsp:spPr>
        <a:xfrm rot="19500000">
          <a:off x="4791463" y="2339392"/>
          <a:ext cx="1854031" cy="613840"/>
        </a:xfrm>
        <a:prstGeom prst="lef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6B8A293-EAEC-7743-888D-047859E3D54D}">
      <dsp:nvSpPr>
        <dsp:cNvPr id="0" name=""/>
        <dsp:cNvSpPr/>
      </dsp:nvSpPr>
      <dsp:spPr>
        <a:xfrm>
          <a:off x="5454779" y="1296145"/>
          <a:ext cx="2046134" cy="1636907"/>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n-US" sz="1800" kern="1200" dirty="0" smtClean="0">
              <a:solidFill>
                <a:srgbClr val="000000"/>
              </a:solidFill>
            </a:rPr>
            <a:t>Enrichment Station</a:t>
          </a:r>
        </a:p>
        <a:p>
          <a:pPr lvl="0" algn="ctr" defTabSz="800100">
            <a:lnSpc>
              <a:spcPct val="90000"/>
            </a:lnSpc>
            <a:spcBef>
              <a:spcPct val="0"/>
            </a:spcBef>
            <a:spcAft>
              <a:spcPct val="35000"/>
            </a:spcAft>
          </a:pPr>
          <a:r>
            <a:rPr lang="en-US" sz="1800" kern="1200" dirty="0" smtClean="0">
              <a:solidFill>
                <a:srgbClr val="000000"/>
              </a:solidFill>
            </a:rPr>
            <a:t>Activities for students who do not need Tier II or Tier III Interventions</a:t>
          </a:r>
          <a:endParaRPr lang="en-US" sz="1800" kern="1200" dirty="0">
            <a:solidFill>
              <a:srgbClr val="000000"/>
            </a:solidFill>
          </a:endParaRPr>
        </a:p>
      </dsp:txBody>
      <dsp:txXfrm>
        <a:off x="5502722" y="1344088"/>
        <a:ext cx="1950248" cy="1541021"/>
      </dsp:txXfrm>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55743A1-77AA-5046-97BF-A3B0282612B7}" type="datetimeFigureOut">
              <a:rPr lang="en-US" smtClean="0"/>
              <a:t>9/8/15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B656408-9FD0-2744-B169-3D6FDA61FD00}" type="slidenum">
              <a:rPr lang="en-US" smtClean="0"/>
              <a:t>‹#›</a:t>
            </a:fld>
            <a:endParaRPr lang="en-US" dirty="0"/>
          </a:p>
        </p:txBody>
      </p:sp>
    </p:spTree>
    <p:extLst>
      <p:ext uri="{BB962C8B-B14F-4D97-AF65-F5344CB8AC3E}">
        <p14:creationId xmlns:p14="http://schemas.microsoft.com/office/powerpoint/2010/main" val="325432604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Time</a:t>
            </a:r>
            <a:r>
              <a:rPr lang="en-US" dirty="0" smtClean="0"/>
              <a:t>: </a:t>
            </a:r>
            <a:r>
              <a:rPr lang="en-US" u="sng" dirty="0" smtClean="0"/>
              <a:t>3</a:t>
            </a:r>
            <a:r>
              <a:rPr lang="en-US" u="sng" baseline="0" dirty="0" smtClean="0"/>
              <a:t> </a:t>
            </a:r>
            <a:r>
              <a:rPr lang="en-US" u="sng" dirty="0" smtClean="0"/>
              <a:t>minutes</a:t>
            </a:r>
          </a:p>
          <a:p>
            <a:r>
              <a:rPr lang="en-US" dirty="0" smtClean="0"/>
              <a:t>Encourage the participants</a:t>
            </a:r>
            <a:r>
              <a:rPr lang="en-US" baseline="0" dirty="0" smtClean="0"/>
              <a:t> to begin the “Do Now” as soon as they enter the room.  After 3 minutes, check to see if </a:t>
            </a:r>
            <a:r>
              <a:rPr lang="en-US" baseline="0" dirty="0" smtClean="0"/>
              <a:t>everyone </a:t>
            </a:r>
            <a:r>
              <a:rPr lang="en-US" baseline="0" dirty="0" smtClean="0"/>
              <a:t>has created their card </a:t>
            </a:r>
            <a:r>
              <a:rPr lang="en-US" baseline="0" dirty="0" smtClean="0"/>
              <a:t>for participation </a:t>
            </a:r>
            <a:r>
              <a:rPr lang="en-US" baseline="0" dirty="0" smtClean="0"/>
              <a:t>in the game show activity.</a:t>
            </a:r>
            <a:endParaRPr lang="en-US" dirty="0"/>
          </a:p>
        </p:txBody>
      </p:sp>
      <p:sp>
        <p:nvSpPr>
          <p:cNvPr id="4" name="Slide Number Placeholder 3"/>
          <p:cNvSpPr>
            <a:spLocks noGrp="1"/>
          </p:cNvSpPr>
          <p:nvPr>
            <p:ph type="sldNum" sz="quarter" idx="10"/>
          </p:nvPr>
        </p:nvSpPr>
        <p:spPr/>
        <p:txBody>
          <a:bodyPr/>
          <a:lstStyle/>
          <a:p>
            <a:fld id="{665F4B43-D7D8-2044-BF21-9E2DD588C494}" type="slidenum">
              <a:rPr lang="en-US" smtClean="0"/>
              <a:t>1</a:t>
            </a:fld>
            <a:endParaRPr lang="en-US" dirty="0"/>
          </a:p>
        </p:txBody>
      </p:sp>
    </p:spTree>
    <p:extLst>
      <p:ext uri="{BB962C8B-B14F-4D97-AF65-F5344CB8AC3E}">
        <p14:creationId xmlns:p14="http://schemas.microsoft.com/office/powerpoint/2010/main" val="27662530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Among</a:t>
            </a:r>
            <a:r>
              <a:rPr lang="en-US" baseline="0" dirty="0" smtClean="0"/>
              <a:t> materials for the session, tables should have copies of the </a:t>
            </a:r>
            <a:r>
              <a:rPr lang="en-US" sz="1200" b="1" kern="1200" dirty="0" smtClean="0">
                <a:solidFill>
                  <a:schemeClr val="tx1"/>
                </a:solidFill>
                <a:effectLst/>
                <a:latin typeface="+mn-lt"/>
                <a:ea typeface="+mn-ea"/>
                <a:cs typeface="+mn-cs"/>
              </a:rPr>
              <a:t>Mr. Amante’s Class and RTI² </a:t>
            </a:r>
            <a:r>
              <a:rPr lang="en-US" sz="1200" b="0" kern="1200" dirty="0" smtClean="0">
                <a:solidFill>
                  <a:schemeClr val="tx1"/>
                </a:solidFill>
                <a:effectLst/>
                <a:latin typeface="+mn-lt"/>
                <a:ea typeface="+mn-ea"/>
                <a:cs typeface="+mn-cs"/>
              </a:rPr>
              <a:t>case study.</a:t>
            </a:r>
            <a:r>
              <a:rPr lang="en-US" sz="1200" b="0" kern="1200" baseline="0" dirty="0" smtClean="0">
                <a:solidFill>
                  <a:schemeClr val="tx1"/>
                </a:solidFill>
                <a:effectLst/>
                <a:latin typeface="+mn-lt"/>
                <a:ea typeface="+mn-ea"/>
                <a:cs typeface="+mn-cs"/>
              </a:rPr>
              <a:t>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baseline="0" dirty="0" smtClean="0">
                <a:solidFill>
                  <a:schemeClr val="tx1"/>
                </a:solidFill>
                <a:effectLst/>
                <a:latin typeface="+mn-lt"/>
                <a:ea typeface="+mn-ea"/>
                <a:cs typeface="+mn-cs"/>
              </a:rPr>
              <a:t>Say: “</a:t>
            </a:r>
            <a:r>
              <a:rPr lang="en-US" sz="1200" b="0" kern="1200" baseline="0" dirty="0" smtClean="0">
                <a:solidFill>
                  <a:schemeClr val="tx1"/>
                </a:solidFill>
                <a:effectLst/>
                <a:latin typeface="+mn-lt"/>
                <a:ea typeface="+mn-ea"/>
                <a:cs typeface="+mn-cs"/>
              </a:rPr>
              <a:t>You </a:t>
            </a:r>
            <a:r>
              <a:rPr lang="en-US" sz="1200" b="0" kern="1200" baseline="0" dirty="0" smtClean="0">
                <a:solidFill>
                  <a:schemeClr val="tx1"/>
                </a:solidFill>
                <a:effectLst/>
                <a:latin typeface="+mn-lt"/>
                <a:ea typeface="+mn-ea"/>
                <a:cs typeface="+mn-cs"/>
              </a:rPr>
              <a:t>have copies at your tables </a:t>
            </a:r>
            <a:r>
              <a:rPr lang="en-US" sz="1200" b="0" kern="1200" baseline="0" dirty="0" smtClean="0">
                <a:solidFill>
                  <a:schemeClr val="tx1"/>
                </a:solidFill>
                <a:effectLst/>
                <a:latin typeface="+mn-lt"/>
                <a:ea typeface="+mn-ea"/>
                <a:cs typeface="+mn-cs"/>
              </a:rPr>
              <a:t>of an imaginary teacher/classroom case study.  I know it looks long, but it’s a quick read and its ok for you to skim it.  </a:t>
            </a:r>
            <a:r>
              <a:rPr lang="en-US" sz="1200" b="0" kern="1200" baseline="0" dirty="0" smtClean="0">
                <a:solidFill>
                  <a:schemeClr val="tx1"/>
                </a:solidFill>
                <a:effectLst/>
                <a:latin typeface="+mn-lt"/>
                <a:ea typeface="+mn-ea"/>
                <a:cs typeface="+mn-cs"/>
              </a:rPr>
              <a:t>While skimming, </a:t>
            </a:r>
            <a:r>
              <a:rPr lang="en-US" sz="1200" b="0" kern="1200" baseline="0" dirty="0" smtClean="0">
                <a:solidFill>
                  <a:schemeClr val="tx1"/>
                </a:solidFill>
                <a:effectLst/>
                <a:latin typeface="+mn-lt"/>
                <a:ea typeface="+mn-ea"/>
                <a:cs typeface="+mn-cs"/>
              </a:rPr>
              <a:t>annotate the text using the ‘rules’ here</a:t>
            </a:r>
            <a:r>
              <a:rPr lang="en-US" sz="1200" b="0" kern="1200" baseline="0" dirty="0" smtClean="0">
                <a:solidFill>
                  <a:schemeClr val="tx1"/>
                </a:solidFill>
                <a:effectLst/>
                <a:latin typeface="+mn-lt"/>
                <a:ea typeface="+mn-ea"/>
                <a:cs typeface="+mn-cs"/>
              </a:rPr>
              <a:t>. As </a:t>
            </a:r>
            <a:r>
              <a:rPr lang="en-US" sz="1200" b="0" kern="1200" baseline="0" dirty="0" smtClean="0">
                <a:solidFill>
                  <a:schemeClr val="tx1"/>
                </a:solidFill>
                <a:effectLst/>
                <a:latin typeface="+mn-lt"/>
                <a:ea typeface="+mn-ea"/>
                <a:cs typeface="+mn-cs"/>
              </a:rPr>
              <a:t>we </a:t>
            </a:r>
            <a:r>
              <a:rPr lang="en-US" sz="1200" b="0" kern="1200" baseline="0" dirty="0" smtClean="0">
                <a:solidFill>
                  <a:schemeClr val="tx1"/>
                </a:solidFill>
                <a:effectLst/>
                <a:latin typeface="+mn-lt"/>
                <a:ea typeface="+mn-ea"/>
                <a:cs typeface="+mn-cs"/>
              </a:rPr>
              <a:t>begin to build our </a:t>
            </a:r>
            <a:r>
              <a:rPr lang="en-US" sz="1200" b="0" kern="1200" baseline="0" dirty="0" smtClean="0">
                <a:solidFill>
                  <a:schemeClr val="tx1"/>
                </a:solidFill>
                <a:effectLst/>
                <a:latin typeface="+mn-lt"/>
                <a:ea typeface="+mn-ea"/>
                <a:cs typeface="+mn-cs"/>
              </a:rPr>
              <a:t>our own annotation </a:t>
            </a:r>
            <a:r>
              <a:rPr lang="en-US" sz="1200" b="0" kern="1200" baseline="0" dirty="0" smtClean="0">
                <a:solidFill>
                  <a:schemeClr val="tx1"/>
                </a:solidFill>
                <a:effectLst/>
                <a:latin typeface="+mn-lt"/>
                <a:ea typeface="+mn-ea"/>
                <a:cs typeface="+mn-cs"/>
              </a:rPr>
              <a:t>muscles with students, </a:t>
            </a:r>
            <a:r>
              <a:rPr lang="en-US" sz="1200" b="0" kern="1200" baseline="0" dirty="0" smtClean="0">
                <a:solidFill>
                  <a:schemeClr val="tx1"/>
                </a:solidFill>
                <a:effectLst/>
                <a:latin typeface="+mn-lt"/>
                <a:ea typeface="+mn-ea"/>
                <a:cs typeface="+mn-cs"/>
              </a:rPr>
              <a:t>it makes sense to have </a:t>
            </a:r>
            <a:r>
              <a:rPr lang="en-US" sz="1200" b="0" kern="1200" baseline="0" dirty="0" smtClean="0">
                <a:solidFill>
                  <a:schemeClr val="tx1"/>
                </a:solidFill>
                <a:effectLst/>
                <a:latin typeface="+mn-lt"/>
                <a:ea typeface="+mn-ea"/>
                <a:cs typeface="+mn-cs"/>
              </a:rPr>
              <a:t>standard sets of rules </a:t>
            </a:r>
            <a:r>
              <a:rPr lang="en-US" sz="1200" b="0" kern="1200" baseline="0" dirty="0" smtClean="0">
                <a:solidFill>
                  <a:schemeClr val="tx1"/>
                </a:solidFill>
                <a:effectLst/>
                <a:latin typeface="+mn-lt"/>
                <a:ea typeface="+mn-ea"/>
                <a:cs typeface="+mn-cs"/>
              </a:rPr>
              <a:t>each class, if not </a:t>
            </a:r>
            <a:r>
              <a:rPr lang="en-US" sz="1200" b="0" kern="1200" baseline="0" dirty="0" smtClean="0">
                <a:solidFill>
                  <a:schemeClr val="tx1"/>
                </a:solidFill>
                <a:effectLst/>
                <a:latin typeface="+mn-lt"/>
                <a:ea typeface="+mn-ea"/>
                <a:cs typeface="+mn-cs"/>
              </a:rPr>
              <a:t>schoolwide. Then </a:t>
            </a:r>
            <a:r>
              <a:rPr lang="en-US" sz="1200" b="0" kern="1200" baseline="0" dirty="0" smtClean="0">
                <a:solidFill>
                  <a:schemeClr val="tx1"/>
                </a:solidFill>
                <a:effectLst/>
                <a:latin typeface="+mn-lt"/>
                <a:ea typeface="+mn-ea"/>
                <a:cs typeface="+mn-cs"/>
              </a:rPr>
              <a:t>as readers develop their skills and ownership of the process</a:t>
            </a:r>
            <a:r>
              <a:rPr lang="en-US" sz="1200" b="0" kern="1200" baseline="0" dirty="0" smtClean="0">
                <a:solidFill>
                  <a:schemeClr val="tx1"/>
                </a:solidFill>
                <a:effectLst/>
                <a:latin typeface="+mn-lt"/>
                <a:ea typeface="+mn-ea"/>
                <a:cs typeface="+mn-cs"/>
              </a:rPr>
              <a:t>, </a:t>
            </a:r>
            <a:r>
              <a:rPr lang="en-US" sz="1200" b="0" kern="1200" baseline="0" dirty="0" smtClean="0">
                <a:solidFill>
                  <a:schemeClr val="tx1"/>
                </a:solidFill>
                <a:effectLst/>
                <a:latin typeface="+mn-lt"/>
                <a:ea typeface="+mn-ea"/>
                <a:cs typeface="+mn-cs"/>
              </a:rPr>
              <a:t>freedom to develop and use their </a:t>
            </a:r>
            <a:r>
              <a:rPr lang="en-US" sz="1200" b="0" kern="1200" baseline="0" dirty="0" smtClean="0">
                <a:solidFill>
                  <a:schemeClr val="tx1"/>
                </a:solidFill>
                <a:effectLst/>
                <a:latin typeface="+mn-lt"/>
                <a:ea typeface="+mn-ea"/>
                <a:cs typeface="+mn-cs"/>
              </a:rPr>
              <a:t>own rules should be provided </a:t>
            </a:r>
            <a:r>
              <a:rPr lang="en-US" sz="1200" b="0" kern="1200" baseline="0" dirty="0" smtClean="0">
                <a:solidFill>
                  <a:schemeClr val="tx1"/>
                </a:solidFill>
                <a:effectLst/>
                <a:latin typeface="+mn-lt"/>
                <a:ea typeface="+mn-ea"/>
                <a:cs typeface="+mn-cs"/>
              </a:rPr>
              <a:t>Of course, each text might </a:t>
            </a:r>
            <a:r>
              <a:rPr lang="en-US" sz="1200" b="0" kern="1200" baseline="0" dirty="0" smtClean="0">
                <a:solidFill>
                  <a:schemeClr val="tx1"/>
                </a:solidFill>
                <a:effectLst/>
                <a:latin typeface="+mn-lt"/>
                <a:ea typeface="+mn-ea"/>
                <a:cs typeface="+mn-cs"/>
              </a:rPr>
              <a:t>require </a:t>
            </a:r>
            <a:r>
              <a:rPr lang="en-US" sz="1200" b="0" kern="1200" baseline="0" dirty="0" smtClean="0">
                <a:solidFill>
                  <a:schemeClr val="tx1"/>
                </a:solidFill>
                <a:effectLst/>
                <a:latin typeface="+mn-lt"/>
                <a:ea typeface="+mn-ea"/>
                <a:cs typeface="+mn-cs"/>
              </a:rPr>
              <a:t>some customization of the ‘rules’ based on </a:t>
            </a:r>
            <a:r>
              <a:rPr lang="en-US" sz="1200" b="0" kern="1200" baseline="0" dirty="0" smtClean="0">
                <a:solidFill>
                  <a:schemeClr val="tx1"/>
                </a:solidFill>
                <a:effectLst/>
                <a:latin typeface="+mn-lt"/>
                <a:ea typeface="+mn-ea"/>
                <a:cs typeface="+mn-cs"/>
              </a:rPr>
              <a:t>the </a:t>
            </a:r>
            <a:r>
              <a:rPr lang="en-US" sz="1200" b="0" kern="1200" baseline="0" dirty="0" smtClean="0">
                <a:solidFill>
                  <a:schemeClr val="tx1"/>
                </a:solidFill>
                <a:effectLst/>
                <a:latin typeface="+mn-lt"/>
                <a:ea typeface="+mn-ea"/>
                <a:cs typeface="+mn-cs"/>
              </a:rPr>
              <a:t>purpose for </a:t>
            </a:r>
            <a:r>
              <a:rPr lang="en-US" sz="1200" b="0" kern="1200" baseline="0" dirty="0" smtClean="0">
                <a:solidFill>
                  <a:schemeClr val="tx1"/>
                </a:solidFill>
                <a:effectLst/>
                <a:latin typeface="+mn-lt"/>
                <a:ea typeface="+mn-ea"/>
                <a:cs typeface="+mn-cs"/>
              </a:rPr>
              <a:t>reading and </a:t>
            </a:r>
            <a:r>
              <a:rPr lang="en-US" sz="1200" b="0" kern="1200" baseline="0" dirty="0" smtClean="0">
                <a:solidFill>
                  <a:schemeClr val="tx1"/>
                </a:solidFill>
                <a:effectLst/>
                <a:latin typeface="+mn-lt"/>
                <a:ea typeface="+mn-ea"/>
                <a:cs typeface="+mn-cs"/>
              </a:rPr>
              <a:t>the </a:t>
            </a:r>
            <a:r>
              <a:rPr lang="en-US" sz="1200" b="0" kern="1200" baseline="0" dirty="0" smtClean="0">
                <a:solidFill>
                  <a:schemeClr val="tx1"/>
                </a:solidFill>
                <a:effectLst/>
                <a:latin typeface="+mn-lt"/>
                <a:ea typeface="+mn-ea"/>
                <a:cs typeface="+mn-cs"/>
              </a:rPr>
              <a:t>readers’ focus.  </a:t>
            </a:r>
            <a:r>
              <a:rPr lang="en-US" sz="1200" b="0" kern="1200" baseline="0" dirty="0" smtClean="0">
                <a:solidFill>
                  <a:schemeClr val="tx1"/>
                </a:solidFill>
                <a:effectLst/>
                <a:latin typeface="+mn-lt"/>
                <a:ea typeface="+mn-ea"/>
                <a:cs typeface="+mn-cs"/>
              </a:rPr>
              <a:t>With that in mind, we’ve added the last bullet, asking you to circle words or phrases that match </a:t>
            </a:r>
            <a:r>
              <a:rPr lang="en-US" sz="1200" b="0" kern="1200" baseline="0" dirty="0" smtClean="0">
                <a:solidFill>
                  <a:schemeClr val="tx1"/>
                </a:solidFill>
                <a:effectLst/>
                <a:latin typeface="+mn-lt"/>
                <a:ea typeface="+mn-ea"/>
                <a:cs typeface="+mn-cs"/>
              </a:rPr>
              <a:t>our </a:t>
            </a:r>
            <a:r>
              <a:rPr lang="en-US" sz="1200" b="0" kern="1200" baseline="0" dirty="0" smtClean="0">
                <a:solidFill>
                  <a:schemeClr val="tx1"/>
                </a:solidFill>
                <a:effectLst/>
                <a:latin typeface="+mn-lt"/>
                <a:ea typeface="+mn-ea"/>
                <a:cs typeface="+mn-cs"/>
              </a:rPr>
              <a:t>understanding or experience with RTI2 in SCS.  Please also notice that the expectation around adding question marks also asks you to write down your questions in the margins, and when/if you find the answer in the text, to go back and write those.  Good readers do this intuitively, without actually annotating, but it’s an important skill for us to model and reinforce with our students.”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baseline="0" dirty="0" smtClean="0">
                <a:solidFill>
                  <a:schemeClr val="tx1"/>
                </a:solidFill>
                <a:effectLst/>
                <a:latin typeface="+mn-lt"/>
                <a:ea typeface="+mn-ea"/>
                <a:cs typeface="+mn-cs"/>
              </a:rPr>
              <a:t>“Now, please take about 5-7 minutes to read and annotate the text.” (Walk around the room taking notes on some of the most common annotations—so you’ll know which ideas most resonated or troubled them; it becomes a formative assessment to help you guide the conversation and know where you need to go deeper, to clear up confusion.  As you walk around, encourage folks to write down their specific questions, comment on a few exclamation points, etc.)</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baseline="0" dirty="0" smtClean="0">
                <a:solidFill>
                  <a:schemeClr val="tx1"/>
                </a:solidFill>
                <a:effectLst/>
                <a:latin typeface="+mn-lt"/>
                <a:ea typeface="+mn-ea"/>
                <a:cs typeface="+mn-cs"/>
              </a:rPr>
              <a:t>Note, you will not discuss the case immediately.  Hold off the discussion until a few slides ahead.</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baseline="0" dirty="0" smtClean="0">
                <a:solidFill>
                  <a:schemeClr val="tx1"/>
                </a:solidFill>
                <a:effectLst/>
                <a:latin typeface="+mn-lt"/>
                <a:ea typeface="+mn-ea"/>
                <a:cs typeface="+mn-cs"/>
              </a:rPr>
              <a:t>Provide a 1-minute warning, allowing individuals who have already finished to discuss the case and their annotations with their group.  Encourage </a:t>
            </a:r>
            <a:r>
              <a:rPr lang="en-US" sz="1200" b="0" kern="1200" baseline="0" dirty="0" smtClean="0">
                <a:solidFill>
                  <a:schemeClr val="tx1"/>
                </a:solidFill>
                <a:effectLst/>
                <a:latin typeface="+mn-lt"/>
                <a:ea typeface="+mn-ea"/>
                <a:cs typeface="+mn-cs"/>
              </a:rPr>
              <a:t>them </a:t>
            </a:r>
            <a:r>
              <a:rPr lang="en-US" sz="1200" b="0" kern="1200" baseline="0" dirty="0" smtClean="0">
                <a:solidFill>
                  <a:schemeClr val="tx1"/>
                </a:solidFill>
                <a:effectLst/>
                <a:latin typeface="+mn-lt"/>
                <a:ea typeface="+mn-ea"/>
                <a:cs typeface="+mn-cs"/>
              </a:rPr>
              <a:t>to focus in on their surprises and questions, and see if their colleagues can’t help clarify some of their questions.  </a:t>
            </a:r>
            <a:endParaRPr lang="en-US" dirty="0"/>
          </a:p>
        </p:txBody>
      </p:sp>
      <p:sp>
        <p:nvSpPr>
          <p:cNvPr id="4" name="Slide Number Placeholder 3"/>
          <p:cNvSpPr>
            <a:spLocks noGrp="1"/>
          </p:cNvSpPr>
          <p:nvPr>
            <p:ph type="sldNum" sz="quarter" idx="10"/>
          </p:nvPr>
        </p:nvSpPr>
        <p:spPr/>
        <p:txBody>
          <a:bodyPr/>
          <a:lstStyle/>
          <a:p>
            <a:fld id="{2BAE6F03-C9DB-4D60-9A34-3905F72AD553}" type="slidenum">
              <a:rPr lang="en-US" smtClean="0"/>
              <a:t>10</a:t>
            </a:fld>
            <a:endParaRPr lang="en-US" dirty="0"/>
          </a:p>
        </p:txBody>
      </p:sp>
    </p:spTree>
    <p:extLst>
      <p:ext uri="{BB962C8B-B14F-4D97-AF65-F5344CB8AC3E}">
        <p14:creationId xmlns:p14="http://schemas.microsoft.com/office/powerpoint/2010/main" val="9859253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Time</a:t>
            </a:r>
            <a:r>
              <a:rPr lang="en-US" dirty="0" smtClean="0"/>
              <a:t>: 4</a:t>
            </a:r>
            <a:r>
              <a:rPr lang="en-US" u="sng" dirty="0" smtClean="0"/>
              <a:t> minutes</a:t>
            </a:r>
          </a:p>
          <a:p>
            <a:r>
              <a:rPr lang="en-US" u="none" dirty="0" smtClean="0"/>
              <a:t>Before you show all the</a:t>
            </a:r>
            <a:r>
              <a:rPr lang="en-US" u="none" baseline="0" dirty="0" smtClean="0"/>
              <a:t> slide content/bullets (animation), </a:t>
            </a:r>
            <a:r>
              <a:rPr lang="en-US" u="none" dirty="0" smtClean="0"/>
              <a:t>“Now let’s come back</a:t>
            </a:r>
            <a:r>
              <a:rPr lang="en-US" u="none" baseline="0" dirty="0" smtClean="0"/>
              <a:t> from the case, we’ll go back to that in more detail in a minute, but for now, can you share out a few big ah-has, big ideas that you marked with an exclamation point. </a:t>
            </a:r>
            <a:r>
              <a:rPr lang="en-US" u="none" baseline="0" dirty="0" smtClean="0"/>
              <a:t> As </a:t>
            </a:r>
            <a:r>
              <a:rPr lang="en-US" u="none" baseline="0" dirty="0" smtClean="0"/>
              <a:t>your colleagues share out, if you hear something that also resonated with you, would you please snap your fingers.” (Take 3-5 share outs, encouraging snaps as appropriate, and keeping all engaged.  You do not need to comment on each response, you’re mostly trying to see what stood out for them to see what they know and help lead into the content on the slide.)</a:t>
            </a:r>
          </a:p>
          <a:p>
            <a:endParaRPr lang="en-US" u="none" baseline="0" dirty="0" smtClean="0"/>
          </a:p>
          <a:p>
            <a:r>
              <a:rPr lang="en-US" u="none" baseline="0" dirty="0" smtClean="0"/>
              <a:t>Then show the bullets.</a:t>
            </a:r>
          </a:p>
          <a:p>
            <a:r>
              <a:rPr lang="en-US" u="none" baseline="0" dirty="0" smtClean="0"/>
              <a:t>“So you’ve captured many of these big ideas. </a:t>
            </a:r>
            <a:r>
              <a:rPr lang="en-US" u="none" dirty="0" smtClean="0"/>
              <a:t>Throughout this discussion and across the District and the State, you’re going to hear</a:t>
            </a:r>
            <a:r>
              <a:rPr lang="en-US" u="none" baseline="0" dirty="0" smtClean="0"/>
              <a:t> us refer to RTI2 (emphasizing the squared).  But this is not just a SCS or even TNDoE initiative.  It’s a </a:t>
            </a:r>
            <a:r>
              <a:rPr lang="en-US" u="sng" baseline="0" dirty="0" smtClean="0"/>
              <a:t>nationally recognized approach to improving student learning</a:t>
            </a:r>
            <a:r>
              <a:rPr lang="en-US" u="none" baseline="0" dirty="0" smtClean="0"/>
              <a:t>, often referred to simply as RTI—Response to Intervention, with only one “I”.  In SCS and the </a:t>
            </a:r>
            <a:r>
              <a:rPr lang="en-US" u="none" baseline="0" dirty="0" smtClean="0"/>
              <a:t>State, </a:t>
            </a:r>
            <a:r>
              <a:rPr lang="en-US" u="none" baseline="0" dirty="0" smtClean="0"/>
              <a:t>there is a </a:t>
            </a:r>
            <a:r>
              <a:rPr lang="en-US" u="sng" baseline="0" dirty="0" smtClean="0"/>
              <a:t>deliberate </a:t>
            </a:r>
            <a:r>
              <a:rPr lang="en-US" u="sng" baseline="0" dirty="0" smtClean="0"/>
              <a:t>focus </a:t>
            </a:r>
            <a:r>
              <a:rPr lang="en-US" u="sng" baseline="0" dirty="0" smtClean="0"/>
              <a:t>on good first teaching</a:t>
            </a:r>
            <a:r>
              <a:rPr lang="en-US" u="none" baseline="0" dirty="0" smtClean="0"/>
              <a:t>, hence the “response to instruction </a:t>
            </a:r>
            <a:r>
              <a:rPr lang="en-US" u="none" baseline="0" dirty="0" smtClean="0"/>
              <a:t>AND intervention INCLUDES </a:t>
            </a:r>
            <a:r>
              <a:rPr lang="en-US" u="none" baseline="0" dirty="0" smtClean="0"/>
              <a:t>the two ‘I’s, or I squared.  Regardless of the name though, the basic tenets and the research base are the same. “</a:t>
            </a:r>
            <a:endParaRPr lang="en-US" u="none" dirty="0" smtClean="0"/>
          </a:p>
          <a:p>
            <a:endParaRPr lang="en-US" u="none" dirty="0" smtClean="0"/>
          </a:p>
          <a:p>
            <a:r>
              <a:rPr lang="en-US" u="none" baseline="0" dirty="0" smtClean="0"/>
              <a:t>Review the bullet points. </a:t>
            </a:r>
          </a:p>
          <a:p>
            <a:pPr marL="171450" indent="-171450">
              <a:buFontTx/>
              <a:buChar char="-"/>
            </a:pPr>
            <a:r>
              <a:rPr lang="en-US" u="none" baseline="0" dirty="0" smtClean="0"/>
              <a:t>Emphasize the fact that RTI</a:t>
            </a:r>
            <a:r>
              <a:rPr lang="en-US" u="none" baseline="30000" dirty="0" smtClean="0"/>
              <a:t>2</a:t>
            </a:r>
            <a:r>
              <a:rPr lang="en-US" u="none" baseline="0" dirty="0" smtClean="0"/>
              <a:t> is an instructional framework that is designed to provide all students with an opportunity to learn. </a:t>
            </a:r>
          </a:p>
          <a:p>
            <a:pPr marL="171450" indent="-171450">
              <a:buFontTx/>
              <a:buChar char="-"/>
            </a:pPr>
            <a:r>
              <a:rPr lang="en-US" u="none" baseline="0" dirty="0" smtClean="0"/>
              <a:t>Tell the participants that the RTI</a:t>
            </a:r>
            <a:r>
              <a:rPr lang="en-US" u="none" baseline="30000" dirty="0" smtClean="0"/>
              <a:t>2</a:t>
            </a:r>
            <a:r>
              <a:rPr lang="en-US" u="none" baseline="0" dirty="0" smtClean="0"/>
              <a:t> process involves providing customized supports for students that may need to the identification of students who have a Specific Learning Disability and need special identification services to be be successful. However, it is not exclusively for the purposes of identifying students for special education services—though to do so, implementation, including careful progress monitoring and record keeping, has to be complete.</a:t>
            </a:r>
          </a:p>
          <a:p>
            <a:endParaRPr lang="en-US" u="none" baseline="0" dirty="0" smtClean="0"/>
          </a:p>
        </p:txBody>
      </p:sp>
      <p:sp>
        <p:nvSpPr>
          <p:cNvPr id="4" name="Slide Number Placeholder 3"/>
          <p:cNvSpPr>
            <a:spLocks noGrp="1"/>
          </p:cNvSpPr>
          <p:nvPr>
            <p:ph type="sldNum" sz="quarter" idx="10"/>
          </p:nvPr>
        </p:nvSpPr>
        <p:spPr/>
        <p:txBody>
          <a:bodyPr/>
          <a:lstStyle/>
          <a:p>
            <a:fld id="{665F4B43-D7D8-2044-BF21-9E2DD588C494}" type="slidenum">
              <a:rPr lang="en-US" smtClean="0"/>
              <a:t>11</a:t>
            </a:fld>
            <a:endParaRPr lang="en-US" dirty="0"/>
          </a:p>
        </p:txBody>
      </p:sp>
    </p:spTree>
    <p:extLst>
      <p:ext uri="{BB962C8B-B14F-4D97-AF65-F5344CB8AC3E}">
        <p14:creationId xmlns:p14="http://schemas.microsoft.com/office/powerpoint/2010/main" val="29975575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Time</a:t>
            </a:r>
            <a:r>
              <a:rPr lang="en-US" dirty="0" smtClean="0"/>
              <a:t>: </a:t>
            </a:r>
            <a:r>
              <a:rPr lang="en-US" u="sng" dirty="0" smtClean="0"/>
              <a:t>2 minutes</a:t>
            </a:r>
          </a:p>
          <a:p>
            <a:r>
              <a:rPr lang="en-US" u="none" dirty="0" smtClean="0"/>
              <a:t>-Read the slide to the</a:t>
            </a:r>
            <a:r>
              <a:rPr lang="en-US" u="none" baseline="0" dirty="0" smtClean="0"/>
              <a:t> participants.  </a:t>
            </a:r>
          </a:p>
          <a:p>
            <a:r>
              <a:rPr lang="en-US" u="none" baseline="0" dirty="0" smtClean="0"/>
              <a:t>-Tell the group to focus in on the green box and reread the statement. </a:t>
            </a:r>
          </a:p>
          <a:p>
            <a:r>
              <a:rPr lang="en-US" u="none" baseline="0" dirty="0" smtClean="0"/>
              <a:t>-Inform the group that in our district we serve a large number of students, who do NOT have learning disabilities; however, they are currently under performing academically.  If we leverage our RTI2 effectively, we will provide instruction to those students that is intentional, explicit, and targeted towards improving the individual performances.</a:t>
            </a:r>
            <a:endParaRPr lang="en-US" u="sng" dirty="0" smtClean="0"/>
          </a:p>
        </p:txBody>
      </p:sp>
      <p:sp>
        <p:nvSpPr>
          <p:cNvPr id="4" name="Slide Number Placeholder 3"/>
          <p:cNvSpPr>
            <a:spLocks noGrp="1"/>
          </p:cNvSpPr>
          <p:nvPr>
            <p:ph type="sldNum" sz="quarter" idx="10"/>
          </p:nvPr>
        </p:nvSpPr>
        <p:spPr/>
        <p:txBody>
          <a:bodyPr/>
          <a:lstStyle/>
          <a:p>
            <a:fld id="{665F4B43-D7D8-2044-BF21-9E2DD588C494}" type="slidenum">
              <a:rPr lang="en-US" smtClean="0"/>
              <a:t>12</a:t>
            </a:fld>
            <a:endParaRPr lang="en-US" dirty="0"/>
          </a:p>
        </p:txBody>
      </p:sp>
    </p:spTree>
    <p:extLst>
      <p:ext uri="{BB962C8B-B14F-4D97-AF65-F5344CB8AC3E}">
        <p14:creationId xmlns:p14="http://schemas.microsoft.com/office/powerpoint/2010/main" val="10813879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Time: </a:t>
            </a:r>
            <a:r>
              <a:rPr lang="en-US" b="0" dirty="0" smtClean="0"/>
              <a:t>5</a:t>
            </a:r>
            <a:r>
              <a:rPr lang="en-US" dirty="0" smtClean="0"/>
              <a:t> </a:t>
            </a:r>
            <a:r>
              <a:rPr lang="en-US" u="sng" dirty="0" smtClean="0"/>
              <a:t>minutes</a:t>
            </a:r>
          </a:p>
          <a:p>
            <a:r>
              <a:rPr lang="en-US" u="none" dirty="0" smtClean="0"/>
              <a:t>“Reflecting</a:t>
            </a:r>
            <a:r>
              <a:rPr lang="en-US" u="none" baseline="0" dirty="0" smtClean="0"/>
              <a:t> now on what you read in the case study, can you identify some of the key components of RTI2 and the work at each tier?  </a:t>
            </a:r>
            <a:r>
              <a:rPr lang="en-US" u="none" baseline="0" dirty="0" smtClean="0"/>
              <a:t>As </a:t>
            </a:r>
            <a:r>
              <a:rPr lang="en-US" u="none" baseline="0" dirty="0" smtClean="0"/>
              <a:t>you look back at your annotations, what were some of the tools and practices that you circled?”</a:t>
            </a:r>
          </a:p>
          <a:p>
            <a:endParaRPr lang="en-US" u="none" baseline="0" dirty="0" smtClean="0"/>
          </a:p>
          <a:p>
            <a:r>
              <a:rPr lang="en-US" u="none" baseline="0" dirty="0" smtClean="0"/>
              <a:t>Have participants share out, probing and prompting for some of the following:</a:t>
            </a:r>
          </a:p>
          <a:p>
            <a:r>
              <a:rPr lang="en-US" u="none" baseline="0" dirty="0" smtClean="0"/>
              <a:t>-good core instruction</a:t>
            </a:r>
          </a:p>
          <a:p>
            <a:r>
              <a:rPr lang="en-US" u="none" baseline="0" dirty="0" smtClean="0"/>
              <a:t>-universal screening</a:t>
            </a:r>
          </a:p>
          <a:p>
            <a:r>
              <a:rPr lang="en-US" u="none" baseline="0" dirty="0" smtClean="0"/>
              <a:t>-targeted support</a:t>
            </a:r>
          </a:p>
          <a:p>
            <a:r>
              <a:rPr lang="en-US" u="none" baseline="0" dirty="0" smtClean="0"/>
              <a:t>-on-going progress </a:t>
            </a:r>
            <a:r>
              <a:rPr lang="en-US" u="none" baseline="0" dirty="0" smtClean="0"/>
              <a:t>monitoring</a:t>
            </a:r>
            <a:endParaRPr lang="en-US" u="none" baseline="0" dirty="0" smtClean="0"/>
          </a:p>
          <a:p>
            <a:r>
              <a:rPr lang="en-US" u="none" baseline="0" dirty="0" smtClean="0"/>
              <a:t>(If they struggle, ask specific questions that push them back into the text, e.g., “If you look back at Mr. Amante, what did it say about his daily instruction?” (Prompt </a:t>
            </a:r>
            <a:r>
              <a:rPr lang="en-US" u="none" baseline="0" dirty="0" smtClean="0"/>
              <a:t>for </a:t>
            </a:r>
            <a:r>
              <a:rPr lang="en-US" u="none" baseline="0" dirty="0" smtClean="0"/>
              <a:t>the core text, pacing guides, grade-level/standards-aligned work)  “What did it say about how he and his colleagues worked together?”  “What data did they have on all students?”  “What resources and strategies did they have to support struggling students? How did they know if their strategies were or were not working?” Depending on time and debate, ask them to point out where in the text they got each answer from.)  </a:t>
            </a:r>
          </a:p>
          <a:p>
            <a:endParaRPr lang="en-US" u="none" baseline="0" dirty="0" smtClean="0"/>
          </a:p>
          <a:p>
            <a:r>
              <a:rPr lang="en-US" u="none" baseline="0" dirty="0" err="1" smtClean="0"/>
              <a:t>Say:“</a:t>
            </a:r>
            <a:r>
              <a:rPr lang="en-US" u="none" baseline="0" dirty="0" err="1" smtClean="0"/>
              <a:t>Wow</a:t>
            </a:r>
            <a:r>
              <a:rPr lang="en-US" u="none" baseline="0" dirty="0" smtClean="0"/>
              <a:t>, you really teased out a lot of big ideas.” </a:t>
            </a:r>
          </a:p>
        </p:txBody>
      </p:sp>
      <p:sp>
        <p:nvSpPr>
          <p:cNvPr id="4" name="Slide Number Placeholder 3"/>
          <p:cNvSpPr>
            <a:spLocks noGrp="1"/>
          </p:cNvSpPr>
          <p:nvPr>
            <p:ph type="sldNum" sz="quarter" idx="10"/>
          </p:nvPr>
        </p:nvSpPr>
        <p:spPr/>
        <p:txBody>
          <a:bodyPr/>
          <a:lstStyle/>
          <a:p>
            <a:fld id="{031C95A4-FD96-6F48-9A2A-D81DD0BEE0B6}" type="slidenum">
              <a:rPr lang="en-US" smtClean="0"/>
              <a:t>13</a:t>
            </a:fld>
            <a:endParaRPr lang="en-US" dirty="0"/>
          </a:p>
        </p:txBody>
      </p:sp>
    </p:spTree>
    <p:extLst>
      <p:ext uri="{BB962C8B-B14F-4D97-AF65-F5344CB8AC3E}">
        <p14:creationId xmlns:p14="http://schemas.microsoft.com/office/powerpoint/2010/main" val="25122002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Time</a:t>
            </a:r>
            <a:r>
              <a:rPr lang="en-US" dirty="0" smtClean="0"/>
              <a:t>: </a:t>
            </a:r>
            <a:r>
              <a:rPr lang="en-US" u="sng" dirty="0" smtClean="0"/>
              <a:t>5 minutes</a:t>
            </a:r>
          </a:p>
          <a:p>
            <a:r>
              <a:rPr lang="en-US" b="0" u="none" dirty="0" smtClean="0"/>
              <a:t>-Tell</a:t>
            </a:r>
            <a:r>
              <a:rPr lang="en-US" b="0" u="none" baseline="0" dirty="0" smtClean="0"/>
              <a:t> the participants that you would like for them to take a minute of private think time to reflect over the graphic.</a:t>
            </a:r>
          </a:p>
          <a:p>
            <a:r>
              <a:rPr lang="en-US" b="0" u="none" baseline="0" dirty="0" smtClean="0"/>
              <a:t>-After the minute has elapsed, allow the participants to turn and talk to discuss if they believe that the graphic is reflective of our school district.</a:t>
            </a:r>
          </a:p>
          <a:p>
            <a:r>
              <a:rPr lang="en-US" b="0" u="none" baseline="0" dirty="0" smtClean="0"/>
              <a:t>-After two minutes, bring the group back together and allow one or two people to discuss their opinions about the graphic.</a:t>
            </a:r>
          </a:p>
          <a:p>
            <a:endParaRPr lang="en-US" b="0" u="none" baseline="0" dirty="0" smtClean="0"/>
          </a:p>
          <a:p>
            <a:r>
              <a:rPr lang="en-US" b="0" u="none" baseline="0" dirty="0" smtClean="0"/>
              <a:t>*The goal of this slide is to ensure that the participants understand that Core Instruction (Tier I) should </a:t>
            </a:r>
            <a:r>
              <a:rPr lang="en-US" b="0" u="none" baseline="0" dirty="0" smtClean="0"/>
              <a:t>address </a:t>
            </a:r>
            <a:r>
              <a:rPr lang="en-US" b="0" u="none" baseline="0" dirty="0" smtClean="0"/>
              <a:t>the cognitive needs of 80 to 85% of the students in a classroom setting; therefore, what we do in Tier I determines the amount of intervention (Tier II or Tier III) services that our students will need to receive.</a:t>
            </a:r>
            <a:endParaRPr lang="en-US" b="0" u="none" dirty="0" smtClean="0"/>
          </a:p>
        </p:txBody>
      </p:sp>
      <p:sp>
        <p:nvSpPr>
          <p:cNvPr id="4" name="Slide Number Placeholder 3"/>
          <p:cNvSpPr>
            <a:spLocks noGrp="1"/>
          </p:cNvSpPr>
          <p:nvPr>
            <p:ph type="sldNum" sz="quarter" idx="10"/>
          </p:nvPr>
        </p:nvSpPr>
        <p:spPr/>
        <p:txBody>
          <a:bodyPr/>
          <a:lstStyle/>
          <a:p>
            <a:fld id="{665F4B43-D7D8-2044-BF21-9E2DD588C494}" type="slidenum">
              <a:rPr lang="en-US" smtClean="0"/>
              <a:t>14</a:t>
            </a:fld>
            <a:endParaRPr lang="en-US" dirty="0"/>
          </a:p>
        </p:txBody>
      </p:sp>
    </p:spTree>
    <p:extLst>
      <p:ext uri="{BB962C8B-B14F-4D97-AF65-F5344CB8AC3E}">
        <p14:creationId xmlns:p14="http://schemas.microsoft.com/office/powerpoint/2010/main" val="20668356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“Unfortunately, as this slide shows, student performance in SCS does not follow this national distribution. We</a:t>
            </a:r>
            <a:r>
              <a:rPr lang="en-US" b="1" baseline="0" dirty="0" smtClean="0"/>
              <a:t> could argue about why, but what matters now is that  </a:t>
            </a:r>
            <a:r>
              <a:rPr lang="en-US" b="0" u="none" baseline="0" dirty="0" smtClean="0"/>
              <a:t>the majority of our classrooms currently reflect an inverted pyramid. In order to invert the achievement distribution, we will have to enhance the quality of our Tier I instruction.  </a:t>
            </a:r>
            <a:r>
              <a:rPr lang="en-US" b="0" u="none" baseline="0" dirty="0" smtClean="0"/>
              <a:t>That’s </a:t>
            </a:r>
            <a:r>
              <a:rPr lang="en-US" b="0" u="none" baseline="0" dirty="0" smtClean="0"/>
              <a:t>why we’ve been talking about shifting, as a district, from incremental to more transformative—bigger, faster progress for all students—particularly in literacy and mathematics.  So far, our work on the CLIP, as most of you discussed this morning, has been focused on Tier 1, on-grade-level, core instruction—including what we teach and how.”</a:t>
            </a:r>
          </a:p>
          <a:p>
            <a:pPr marL="0" marR="0" indent="0" algn="l" defTabSz="457200" rtl="0" eaLnBrk="1" fontAlgn="auto" latinLnBrk="0" hangingPunct="1">
              <a:lnSpc>
                <a:spcPct val="100000"/>
              </a:lnSpc>
              <a:spcBef>
                <a:spcPts val="0"/>
              </a:spcBef>
              <a:spcAft>
                <a:spcPts val="0"/>
              </a:spcAft>
              <a:buClrTx/>
              <a:buSzTx/>
              <a:buFontTx/>
              <a:buNone/>
              <a:tabLst/>
              <a:defRPr/>
            </a:pPr>
            <a:endParaRPr lang="en-US" b="0" u="none"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0" u="none" baseline="0" dirty="0" smtClean="0"/>
              <a:t>Click for the next animation of the RTI2 overview.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u="none" baseline="0" dirty="0" smtClean="0"/>
              <a:t>“The training you have had so far and CLIP look fors are meant to be applied now, during Tier I instruction.”</a:t>
            </a:r>
            <a:endParaRPr lang="en-US" u="none" dirty="0" smtClean="0"/>
          </a:p>
          <a:p>
            <a:endParaRPr lang="en-US" dirty="0"/>
          </a:p>
        </p:txBody>
      </p:sp>
      <p:sp>
        <p:nvSpPr>
          <p:cNvPr id="4" name="Slide Number Placeholder 3"/>
          <p:cNvSpPr>
            <a:spLocks noGrp="1"/>
          </p:cNvSpPr>
          <p:nvPr>
            <p:ph type="sldNum" sz="quarter" idx="10"/>
          </p:nvPr>
        </p:nvSpPr>
        <p:spPr/>
        <p:txBody>
          <a:bodyPr/>
          <a:lstStyle/>
          <a:p>
            <a:fld id="{2BAE6F03-C9DB-4D60-9A34-3905F72AD553}" type="slidenum">
              <a:rPr lang="en-US" smtClean="0"/>
              <a:t>15</a:t>
            </a:fld>
            <a:endParaRPr lang="en-US" dirty="0"/>
          </a:p>
        </p:txBody>
      </p:sp>
    </p:spTree>
    <p:extLst>
      <p:ext uri="{BB962C8B-B14F-4D97-AF65-F5344CB8AC3E}">
        <p14:creationId xmlns:p14="http://schemas.microsoft.com/office/powerpoint/2010/main" val="20509624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Time</a:t>
            </a:r>
            <a:r>
              <a:rPr lang="en-US" dirty="0" smtClean="0"/>
              <a:t>: </a:t>
            </a:r>
            <a:r>
              <a:rPr lang="en-US" u="sng" dirty="0" smtClean="0"/>
              <a:t>4 minutes</a:t>
            </a:r>
          </a:p>
          <a:p>
            <a:pPr marL="0" marR="0" indent="0" algn="l" defTabSz="457200" rtl="0" eaLnBrk="1" fontAlgn="auto" latinLnBrk="0" hangingPunct="1">
              <a:lnSpc>
                <a:spcPct val="100000"/>
              </a:lnSpc>
              <a:spcBef>
                <a:spcPts val="0"/>
              </a:spcBef>
              <a:spcAft>
                <a:spcPts val="0"/>
              </a:spcAft>
              <a:buClrTx/>
              <a:buSzTx/>
              <a:buFontTx/>
              <a:buNone/>
              <a:tabLst/>
              <a:defRPr/>
            </a:pPr>
            <a:r>
              <a:rPr lang="en-US" u="none" dirty="0" smtClean="0"/>
              <a:t>-Read</a:t>
            </a:r>
            <a:r>
              <a:rPr lang="en-US" u="none" baseline="0" dirty="0" smtClean="0"/>
              <a:t> the slide to the participants and discuss each bullet in detail.</a:t>
            </a:r>
          </a:p>
          <a:p>
            <a:pPr marL="0" marR="0" indent="0" algn="l" defTabSz="457200" rtl="0" eaLnBrk="1" fontAlgn="auto" latinLnBrk="0" hangingPunct="1">
              <a:lnSpc>
                <a:spcPct val="100000"/>
              </a:lnSpc>
              <a:spcBef>
                <a:spcPts val="0"/>
              </a:spcBef>
              <a:spcAft>
                <a:spcPts val="0"/>
              </a:spcAft>
              <a:buClrTx/>
              <a:buSzTx/>
              <a:buFontTx/>
              <a:buNone/>
              <a:tabLst/>
              <a:defRPr/>
            </a:pPr>
            <a:r>
              <a:rPr lang="en-US" u="none" baseline="0" dirty="0" smtClean="0"/>
              <a:t>-Remind the participants that with our CLIP model, explicit instruction is a requirement.  The gradual release model should be used to provide students with direct instruction prior to requiring them to engage in independent learning activities.</a:t>
            </a:r>
          </a:p>
          <a:p>
            <a:pPr marL="0" marR="0" indent="0" algn="l" defTabSz="457200" rtl="0" eaLnBrk="1" fontAlgn="auto" latinLnBrk="0" hangingPunct="1">
              <a:lnSpc>
                <a:spcPct val="100000"/>
              </a:lnSpc>
              <a:spcBef>
                <a:spcPts val="0"/>
              </a:spcBef>
              <a:spcAft>
                <a:spcPts val="0"/>
              </a:spcAft>
              <a:buClrTx/>
              <a:buSzTx/>
              <a:buFontTx/>
              <a:buNone/>
              <a:tabLst/>
              <a:defRPr/>
            </a:pPr>
            <a:r>
              <a:rPr lang="en-US" u="none" baseline="0" dirty="0" smtClean="0"/>
              <a:t>-All elementary students are required to participate in a 90 minute literacy block each day.  Middle and high school students are required to participate in core blocks that range from 50 to 60 minutes each day.  Remind the participants that within that 90 minute block 20 to 25 minutes should be spent on whole group instruction, 60 minutes on small group instruction, and 5 to 10 minutes should be spent on closure each day.</a:t>
            </a:r>
          </a:p>
          <a:p>
            <a:pPr marL="0" marR="0" indent="0" algn="l" defTabSz="457200" rtl="0" eaLnBrk="1" fontAlgn="auto" latinLnBrk="0" hangingPunct="1">
              <a:lnSpc>
                <a:spcPct val="100000"/>
              </a:lnSpc>
              <a:spcBef>
                <a:spcPts val="0"/>
              </a:spcBef>
              <a:spcAft>
                <a:spcPts val="0"/>
              </a:spcAft>
              <a:buClrTx/>
              <a:buSzTx/>
              <a:buFontTx/>
              <a:buNone/>
              <a:tabLst/>
              <a:defRPr/>
            </a:pPr>
            <a:r>
              <a:rPr lang="en-US" u="none" baseline="0" dirty="0" smtClean="0"/>
              <a:t>-During the literacy block, students should be engaged in activities that </a:t>
            </a:r>
            <a:r>
              <a:rPr lang="en-US" u="none" baseline="0" dirty="0" smtClean="0"/>
              <a:t>involve </a:t>
            </a:r>
            <a:r>
              <a:rPr lang="en-US" u="none" baseline="0" dirty="0" smtClean="0"/>
              <a:t>whole group, small groups, partners, and </a:t>
            </a:r>
            <a:r>
              <a:rPr lang="en-US" u="none" baseline="0" dirty="0" smtClean="0"/>
              <a:t>individual participation.</a:t>
            </a:r>
            <a:endParaRPr lang="en-US" u="none"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u="none" baseline="0" dirty="0" smtClean="0"/>
              <a:t>-****Stress the fact that Tier I instruction should be on the students grade level.  Teachers should incorporate the use of the Journey’s resources and materials during this time.</a:t>
            </a:r>
          </a:p>
          <a:p>
            <a:pPr marL="0" marR="0" indent="0" algn="l" defTabSz="457200" rtl="0" eaLnBrk="1" fontAlgn="auto" latinLnBrk="0" hangingPunct="1">
              <a:lnSpc>
                <a:spcPct val="100000"/>
              </a:lnSpc>
              <a:spcBef>
                <a:spcPts val="0"/>
              </a:spcBef>
              <a:spcAft>
                <a:spcPts val="0"/>
              </a:spcAft>
              <a:buClrTx/>
              <a:buSzTx/>
              <a:buFontTx/>
              <a:buNone/>
              <a:tabLst/>
              <a:defRPr/>
            </a:pPr>
            <a:r>
              <a:rPr lang="en-US" u="none" baseline="0" dirty="0" smtClean="0"/>
              <a:t>-The final reminder is that ALL students are expected to participate in the literacy block.</a:t>
            </a:r>
          </a:p>
          <a:p>
            <a:pPr marL="0" marR="0" indent="0" algn="l" defTabSz="457200" rtl="0" eaLnBrk="1" fontAlgn="auto" latinLnBrk="0" hangingPunct="1">
              <a:lnSpc>
                <a:spcPct val="100000"/>
              </a:lnSpc>
              <a:spcBef>
                <a:spcPts val="0"/>
              </a:spcBef>
              <a:spcAft>
                <a:spcPts val="0"/>
              </a:spcAft>
              <a:buClrTx/>
              <a:buSzTx/>
              <a:buFontTx/>
              <a:buNone/>
              <a:tabLst/>
              <a:defRPr/>
            </a:pPr>
            <a:endParaRPr lang="en-US" u="none"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u="none" baseline="0" dirty="0" smtClean="0"/>
              <a:t>“I’ve laid this out through the literacy lens, but the general idea is also true for mathematics. We should see explicit, on-grade level instruction to the standards, as well as flexible groups, and gradual release in Tier 1 math classrooms and across content areas.  And differentiation still occurs.”</a:t>
            </a:r>
            <a:endParaRPr lang="en-US" dirty="0"/>
          </a:p>
        </p:txBody>
      </p:sp>
      <p:sp>
        <p:nvSpPr>
          <p:cNvPr id="4" name="Slide Number Placeholder 3"/>
          <p:cNvSpPr>
            <a:spLocks noGrp="1"/>
          </p:cNvSpPr>
          <p:nvPr>
            <p:ph type="sldNum" sz="quarter" idx="10"/>
          </p:nvPr>
        </p:nvSpPr>
        <p:spPr/>
        <p:txBody>
          <a:bodyPr/>
          <a:lstStyle/>
          <a:p>
            <a:fld id="{5B656408-9FD0-2744-B169-3D6FDA61FD00}" type="slidenum">
              <a:rPr lang="en-US" smtClean="0"/>
              <a:t>16</a:t>
            </a:fld>
            <a:endParaRPr lang="en-US" dirty="0"/>
          </a:p>
        </p:txBody>
      </p:sp>
    </p:spTree>
    <p:extLst>
      <p:ext uri="{BB962C8B-B14F-4D97-AF65-F5344CB8AC3E}">
        <p14:creationId xmlns:p14="http://schemas.microsoft.com/office/powerpoint/2010/main" val="38911267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Time</a:t>
            </a:r>
            <a:r>
              <a:rPr lang="en-US" dirty="0" smtClean="0"/>
              <a:t>: </a:t>
            </a:r>
            <a:r>
              <a:rPr lang="en-US" u="sng" dirty="0" smtClean="0"/>
              <a:t>2 minutes</a:t>
            </a:r>
          </a:p>
          <a:p>
            <a:pPr marL="0" marR="0" indent="0" algn="l" defTabSz="457200" rtl="0" eaLnBrk="1" fontAlgn="auto" latinLnBrk="0" hangingPunct="1">
              <a:lnSpc>
                <a:spcPct val="100000"/>
              </a:lnSpc>
              <a:spcBef>
                <a:spcPts val="0"/>
              </a:spcBef>
              <a:spcAft>
                <a:spcPts val="0"/>
              </a:spcAft>
              <a:buClrTx/>
              <a:buSzTx/>
              <a:buFontTx/>
              <a:buNone/>
              <a:tabLst/>
              <a:defRPr/>
            </a:pPr>
            <a:r>
              <a:rPr lang="en-US" u="none" baseline="0" dirty="0" smtClean="0"/>
              <a:t>RTI</a:t>
            </a:r>
            <a:r>
              <a:rPr lang="en-US" u="none" baseline="30000" dirty="0" smtClean="0"/>
              <a:t>2</a:t>
            </a:r>
            <a:r>
              <a:rPr lang="en-US" u="none" baseline="0" dirty="0" smtClean="0"/>
              <a:t> Inform the participants that students are our </a:t>
            </a:r>
            <a:r>
              <a:rPr lang="en-US" u="none" baseline="0" dirty="0" smtClean="0"/>
              <a:t>centralized </a:t>
            </a:r>
            <a:r>
              <a:rPr lang="en-US" u="none" baseline="0" dirty="0" smtClean="0"/>
              <a:t>focus for the the RTI2 process.  Review the slide.</a:t>
            </a:r>
          </a:p>
          <a:p>
            <a:pPr marL="0" marR="0" indent="0" algn="l" defTabSz="457200" rtl="0" eaLnBrk="1" fontAlgn="auto" latinLnBrk="0" hangingPunct="1">
              <a:lnSpc>
                <a:spcPct val="100000"/>
              </a:lnSpc>
              <a:spcBef>
                <a:spcPts val="0"/>
              </a:spcBef>
              <a:spcAft>
                <a:spcPts val="0"/>
              </a:spcAft>
              <a:buClrTx/>
              <a:buSzTx/>
              <a:buFontTx/>
              <a:buNone/>
              <a:tabLst/>
              <a:defRPr/>
            </a:pPr>
            <a:r>
              <a:rPr lang="en-US" u="none" baseline="0" dirty="0" smtClean="0"/>
              <a:t>-Read the common components from the slide. “Many of these you described earlier  as you reflected on your annotations.”</a:t>
            </a:r>
            <a:endParaRPr lang="en-US" u="none" dirty="0" smtClean="0"/>
          </a:p>
          <a:p>
            <a:endParaRPr lang="en-US" dirty="0"/>
          </a:p>
        </p:txBody>
      </p:sp>
      <p:sp>
        <p:nvSpPr>
          <p:cNvPr id="4" name="Slide Number Placeholder 3"/>
          <p:cNvSpPr>
            <a:spLocks noGrp="1"/>
          </p:cNvSpPr>
          <p:nvPr>
            <p:ph type="sldNum" sz="quarter" idx="10"/>
          </p:nvPr>
        </p:nvSpPr>
        <p:spPr/>
        <p:txBody>
          <a:bodyPr/>
          <a:lstStyle/>
          <a:p>
            <a:fld id="{665F4B43-D7D8-2044-BF21-9E2DD588C494}" type="slidenum">
              <a:rPr lang="en-US" smtClean="0"/>
              <a:t>17</a:t>
            </a:fld>
            <a:endParaRPr lang="en-US" dirty="0"/>
          </a:p>
        </p:txBody>
      </p:sp>
    </p:spTree>
    <p:extLst>
      <p:ext uri="{BB962C8B-B14F-4D97-AF65-F5344CB8AC3E}">
        <p14:creationId xmlns:p14="http://schemas.microsoft.com/office/powerpoint/2010/main" val="27579849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656408-9FD0-2744-B169-3D6FDA61FD00}" type="slidenum">
              <a:rPr lang="en-US" smtClean="0"/>
              <a:t>18</a:t>
            </a:fld>
            <a:endParaRPr lang="en-US" dirty="0"/>
          </a:p>
        </p:txBody>
      </p:sp>
    </p:spTree>
    <p:extLst>
      <p:ext uri="{BB962C8B-B14F-4D97-AF65-F5344CB8AC3E}">
        <p14:creationId xmlns:p14="http://schemas.microsoft.com/office/powerpoint/2010/main" val="32060318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Time</a:t>
            </a:r>
            <a:r>
              <a:rPr lang="en-US" dirty="0" smtClean="0"/>
              <a:t>: </a:t>
            </a:r>
            <a:r>
              <a:rPr lang="en-US" u="sng" dirty="0" smtClean="0"/>
              <a:t>2 minutes</a:t>
            </a:r>
          </a:p>
          <a:p>
            <a:pPr marL="0" marR="0" indent="0" algn="l" defTabSz="457200" rtl="0" eaLnBrk="1" fontAlgn="auto" latinLnBrk="0" hangingPunct="1">
              <a:lnSpc>
                <a:spcPct val="100000"/>
              </a:lnSpc>
              <a:spcBef>
                <a:spcPts val="0"/>
              </a:spcBef>
              <a:spcAft>
                <a:spcPts val="0"/>
              </a:spcAft>
              <a:buClrTx/>
              <a:buSzTx/>
              <a:buFontTx/>
              <a:buNone/>
              <a:tabLst/>
              <a:defRPr/>
            </a:pPr>
            <a:r>
              <a:rPr lang="en-US" u="none" dirty="0" smtClean="0"/>
              <a:t>-Ask</a:t>
            </a:r>
            <a:r>
              <a:rPr lang="en-US" u="none" baseline="0" dirty="0" smtClean="0"/>
              <a:t> the group to take a moment to reflect upon the graphic.</a:t>
            </a:r>
          </a:p>
          <a:p>
            <a:pPr marL="0" marR="0" indent="0" algn="l" defTabSz="457200" rtl="0" eaLnBrk="1" fontAlgn="auto" latinLnBrk="0" hangingPunct="1">
              <a:lnSpc>
                <a:spcPct val="100000"/>
              </a:lnSpc>
              <a:spcBef>
                <a:spcPts val="0"/>
              </a:spcBef>
              <a:spcAft>
                <a:spcPts val="0"/>
              </a:spcAft>
              <a:buClrTx/>
              <a:buSzTx/>
              <a:buFontTx/>
              <a:buNone/>
              <a:tabLst/>
              <a:defRPr/>
            </a:pPr>
            <a:r>
              <a:rPr lang="en-US" u="none" baseline="0" dirty="0" smtClean="0"/>
              <a:t>-Tell them that the goal of RTI is to ensure that all students receive high quality core instruction.</a:t>
            </a:r>
          </a:p>
          <a:p>
            <a:pPr marL="0" marR="0" indent="0" algn="l" defTabSz="457200" rtl="0" eaLnBrk="1" fontAlgn="auto" latinLnBrk="0" hangingPunct="1">
              <a:lnSpc>
                <a:spcPct val="100000"/>
              </a:lnSpc>
              <a:spcBef>
                <a:spcPts val="0"/>
              </a:spcBef>
              <a:spcAft>
                <a:spcPts val="0"/>
              </a:spcAft>
              <a:buClrTx/>
              <a:buSzTx/>
              <a:buFontTx/>
              <a:buNone/>
              <a:tabLst/>
              <a:defRPr/>
            </a:pPr>
            <a:r>
              <a:rPr lang="en-US" u="none" baseline="0" dirty="0" smtClean="0"/>
              <a:t>-Tell them that </a:t>
            </a:r>
            <a:r>
              <a:rPr lang="en-US" u="none" baseline="0" dirty="0" smtClean="0"/>
              <a:t>now we will </a:t>
            </a:r>
            <a:r>
              <a:rPr lang="en-US" u="none" baseline="0" dirty="0" smtClean="0"/>
              <a:t>take a closer look at the expectations associated with each Tier—what it looks like in process.</a:t>
            </a:r>
          </a:p>
          <a:p>
            <a:pPr marL="0" marR="0" indent="0" algn="l" defTabSz="457200" rtl="0" eaLnBrk="1" fontAlgn="auto" latinLnBrk="0" hangingPunct="1">
              <a:lnSpc>
                <a:spcPct val="100000"/>
              </a:lnSpc>
              <a:spcBef>
                <a:spcPts val="0"/>
              </a:spcBef>
              <a:spcAft>
                <a:spcPts val="0"/>
              </a:spcAft>
              <a:buClrTx/>
              <a:buSzTx/>
              <a:buFontTx/>
              <a:buNone/>
              <a:tabLst/>
              <a:defRPr/>
            </a:pPr>
            <a:endParaRPr lang="en-US" u="none"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u="none" baseline="0" dirty="0" smtClean="0"/>
              <a:t>Don’t go into a lot of detail… each Tier is discussed in upcoming slides.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u="none"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u="none" baseline="0" dirty="0" smtClean="0"/>
              <a:t>“Take a quick look at the questions you had in your annotations about Tier 1.  Does anyone want to share a question they had?”  (You don’t need to answer these, just get a sense of them so you can make sure to address them in the upcoming slides.)</a:t>
            </a:r>
          </a:p>
        </p:txBody>
      </p:sp>
      <p:sp>
        <p:nvSpPr>
          <p:cNvPr id="4" name="Slide Number Placeholder 3"/>
          <p:cNvSpPr>
            <a:spLocks noGrp="1"/>
          </p:cNvSpPr>
          <p:nvPr>
            <p:ph type="sldNum" sz="quarter" idx="10"/>
          </p:nvPr>
        </p:nvSpPr>
        <p:spPr/>
        <p:txBody>
          <a:bodyPr/>
          <a:lstStyle/>
          <a:p>
            <a:fld id="{665F4B43-D7D8-2044-BF21-9E2DD588C494}" type="slidenum">
              <a:rPr lang="en-US" smtClean="0"/>
              <a:t>19</a:t>
            </a:fld>
            <a:endParaRPr lang="en-US" dirty="0"/>
          </a:p>
        </p:txBody>
      </p:sp>
    </p:spTree>
    <p:extLst>
      <p:ext uri="{BB962C8B-B14F-4D97-AF65-F5344CB8AC3E}">
        <p14:creationId xmlns:p14="http://schemas.microsoft.com/office/powerpoint/2010/main" val="39631273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extLst/>
          </a:lstStyle>
          <a:p>
            <a:r>
              <a:rPr lang="en-US" b="1" i="0" dirty="0" smtClean="0"/>
              <a:t>Time</a:t>
            </a:r>
            <a:r>
              <a:rPr lang="en-US" dirty="0" smtClean="0"/>
              <a:t>:</a:t>
            </a:r>
            <a:r>
              <a:rPr lang="en-US" baseline="0" dirty="0" smtClean="0"/>
              <a:t> </a:t>
            </a:r>
            <a:r>
              <a:rPr lang="en-US" u="sng" baseline="0" dirty="0" smtClean="0"/>
              <a:t>Less than 1 Minute</a:t>
            </a:r>
          </a:p>
          <a:p>
            <a:r>
              <a:rPr lang="en-US" i="0" u="none" baseline="0" dirty="0" smtClean="0"/>
              <a:t>Read the slide in the voice of a game show host. The goal is to involve the participants in the presentation.</a:t>
            </a:r>
            <a:endParaRPr lang="en-US" i="0" u="none" dirty="0"/>
          </a:p>
        </p:txBody>
      </p:sp>
      <p:sp>
        <p:nvSpPr>
          <p:cNvPr id="4" name="Rectangle 4"/>
          <p:cNvSpPr>
            <a:spLocks noGrp="1"/>
          </p:cNvSpPr>
          <p:nvPr>
            <p:ph type="sldNum" sz="quarter" idx="10"/>
          </p:nvPr>
        </p:nvSpPr>
        <p:spPr/>
        <p:txBody>
          <a:bodyPr/>
          <a:lstStyle>
            <a:extLst/>
          </a:lstStyle>
          <a:p>
            <a:fld id="{61807874-5299-41B2-A37A-6AA3547857F4}" type="slidenum">
              <a:rPr lang="en-US" smtClean="0"/>
              <a:pPr/>
              <a:t>2</a:t>
            </a:fld>
            <a:endParaRPr lang="en-US" dirty="0"/>
          </a:p>
        </p:txBody>
      </p:sp>
    </p:spTree>
    <p:extLst>
      <p:ext uri="{BB962C8B-B14F-4D97-AF65-F5344CB8AC3E}">
        <p14:creationId xmlns:p14="http://schemas.microsoft.com/office/powerpoint/2010/main" val="29240351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Note: this slide is hidden until the Board approves the 2015-16 Universal Screener, expected 9/10/15</a:t>
            </a:r>
          </a:p>
          <a:p>
            <a:r>
              <a:rPr lang="en-US" sz="1200" b="0" i="0" u="none" strike="noStrike" kern="1200" baseline="0" dirty="0" smtClean="0">
                <a:solidFill>
                  <a:schemeClr val="tx1"/>
                </a:solidFill>
                <a:latin typeface="+mn-lt"/>
                <a:ea typeface="+mn-ea"/>
                <a:cs typeface="+mn-cs"/>
              </a:rPr>
              <a:t>Begin the following before the bullets/in animation</a:t>
            </a:r>
          </a:p>
          <a:p>
            <a:r>
              <a:rPr lang="en-US" sz="1200" b="0" i="0" u="none" strike="noStrike" kern="1200" baseline="0" dirty="0" smtClean="0">
                <a:solidFill>
                  <a:schemeClr val="tx1"/>
                </a:solidFill>
                <a:latin typeface="+mn-lt"/>
                <a:ea typeface="+mn-ea"/>
                <a:cs typeface="+mn-cs"/>
              </a:rPr>
              <a:t>“Let me say more about the universal screener--</a:t>
            </a:r>
          </a:p>
          <a:p>
            <a:r>
              <a:rPr lang="en-US" sz="1200" b="0" i="0" u="none" strike="noStrike" kern="1200" baseline="0" dirty="0" smtClean="0">
                <a:solidFill>
                  <a:schemeClr val="tx1"/>
                </a:solidFill>
                <a:latin typeface="+mn-lt"/>
                <a:ea typeface="+mn-ea"/>
                <a:cs typeface="+mn-cs"/>
              </a:rPr>
              <a:t>“Even when teachers do the most effective job possible teaching reading, some students will still not respond to instruction. For this reason, it is important to figure out which students are struggling. To do this, schools begin the year by doing a universal screening of all students using a short assessment of grade-appropriate reading skills—and repeat this two more times during the year to continue to screen students for additional support.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schools then identify students who are at risk for reading or math (and sometimes behavioral) difficulty based on their level, relative to grade level expectations. The schools then monitor progress of these students in intervention.”</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“We analyze the universal screener data to see which students may need more assistance than with our core reading or math curriculum.  The District can use either local or national norms/performance levels to determine if students are “at-risk.” (http://www.studentprogress.org/library/CaseStudy/reading_grade4_comprehension_3-4-09.pdf)</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“As k-8 staff experienced last year, in addition to the State assessments, we also had to administer both the Discovery Ed Assessment as our benchmark assessment AND Istation and then Iready screeners.  And we were still short a progress monitoring tool to help us track the effectiveness of our interventions… and there was not screener or progress monitoring for high school.  That was a lot of testing, a lot of data, and still very little specific information about the actual needs of our students that we could use in instruction.</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District actually heard our concerns and went out to bid this year, for a more streamlined assessment system.  We now have one single, on-line assessment that serves both to provide benchmark information against the standards and screen students for additional support.”</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Click and review the bullets</a:t>
            </a:r>
            <a:endParaRPr lang="en-US" dirty="0"/>
          </a:p>
        </p:txBody>
      </p:sp>
      <p:sp>
        <p:nvSpPr>
          <p:cNvPr id="4" name="Slide Number Placeholder 3"/>
          <p:cNvSpPr>
            <a:spLocks noGrp="1"/>
          </p:cNvSpPr>
          <p:nvPr>
            <p:ph type="sldNum" sz="quarter" idx="10"/>
          </p:nvPr>
        </p:nvSpPr>
        <p:spPr/>
        <p:txBody>
          <a:bodyPr/>
          <a:lstStyle/>
          <a:p>
            <a:fld id="{5B656408-9FD0-2744-B169-3D6FDA61FD00}" type="slidenum">
              <a:rPr lang="en-US" smtClean="0"/>
              <a:t>20</a:t>
            </a:fld>
            <a:endParaRPr lang="en-US" dirty="0"/>
          </a:p>
        </p:txBody>
      </p:sp>
    </p:spTree>
    <p:extLst>
      <p:ext uri="{BB962C8B-B14F-4D97-AF65-F5344CB8AC3E}">
        <p14:creationId xmlns:p14="http://schemas.microsoft.com/office/powerpoint/2010/main" val="5989348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Time</a:t>
            </a:r>
            <a:r>
              <a:rPr lang="en-US" dirty="0" smtClean="0"/>
              <a:t>: </a:t>
            </a:r>
            <a:r>
              <a:rPr lang="en-US" u="sng" dirty="0" smtClean="0"/>
              <a:t>3 minutes</a:t>
            </a:r>
          </a:p>
          <a:p>
            <a:r>
              <a:rPr lang="en-US" b="0" u="none" dirty="0" smtClean="0"/>
              <a:t>The</a:t>
            </a:r>
            <a:r>
              <a:rPr lang="en-US" b="0" u="none" baseline="0" dirty="0" smtClean="0"/>
              <a:t> Tier II and Tier III slides are intentionally gray.  The focus here is the Tier 1 instructional block.</a:t>
            </a:r>
          </a:p>
          <a:p>
            <a:r>
              <a:rPr lang="en-US" b="0" u="none" baseline="0" dirty="0" smtClean="0"/>
              <a:t>-Restate the key aspects associated with Tier I by reading the bullet points to the group.  </a:t>
            </a:r>
            <a:r>
              <a:rPr lang="en-US" b="0" u="none" baseline="0" dirty="0" smtClean="0"/>
              <a:t>Emphasize </a:t>
            </a:r>
            <a:r>
              <a:rPr lang="en-US" b="0" u="none" baseline="0" dirty="0" smtClean="0"/>
              <a:t>points that came up in their questions.</a:t>
            </a:r>
          </a:p>
          <a:p>
            <a:endParaRPr lang="en-US" b="0" u="none" baseline="0" dirty="0" smtClean="0"/>
          </a:p>
          <a:p>
            <a:r>
              <a:rPr lang="en-US" u="none" baseline="0" dirty="0" smtClean="0"/>
              <a:t>“At Tier 1, we need to ensure </a:t>
            </a:r>
            <a:r>
              <a:rPr lang="en-US" u="sng" baseline="0" dirty="0" smtClean="0"/>
              <a:t>all </a:t>
            </a:r>
            <a:r>
              <a:rPr lang="en-US" u="none" baseline="0" dirty="0" smtClean="0"/>
              <a:t>students have access to c</a:t>
            </a:r>
            <a:r>
              <a:rPr lang="en-US" dirty="0" smtClean="0"/>
              <a:t>ore, grade-level instruction aligned to</a:t>
            </a:r>
            <a:r>
              <a:rPr lang="en-US" baseline="0" dirty="0" smtClean="0"/>
              <a:t> the state standards for college and career readiness (TNCore).  I know we’re tempted, mostly in our efforts to support our struggling students, to go easy, but we can’t support our students by simply giving them easier, below level work.  We need to provide scaffolds through —both in our whole group instruction, which is why we see the emphasis on </a:t>
            </a:r>
            <a:r>
              <a:rPr lang="en-US" u="sng" baseline="0" dirty="0" smtClean="0"/>
              <a:t>modeling and gradual release,</a:t>
            </a:r>
            <a:r>
              <a:rPr lang="en-US" baseline="0" dirty="0" smtClean="0"/>
              <a:t> and in our small groups. “</a:t>
            </a:r>
          </a:p>
          <a:p>
            <a:r>
              <a:rPr lang="en-US" baseline="0" dirty="0" smtClean="0"/>
              <a:t>“Like all good teaching, we need o</a:t>
            </a:r>
            <a:r>
              <a:rPr lang="en-US" dirty="0" smtClean="0"/>
              <a:t>ngoing assessment of student learning—against grade level benchmarks—so we can see progress to the standards.”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“Use of Universal Screener, K-12.. This is a shift.  Last year we only screened K-8, but we know we need to identify and provide targeted supports to our struggling high schoolers as well.  That’s why the District recommended and the Board just approved a new,</a:t>
            </a:r>
            <a:r>
              <a:rPr lang="en-US" baseline="0" dirty="0" smtClean="0"/>
              <a:t> K-12 benchmark assessment/universal screener for all schools and students.</a:t>
            </a:r>
            <a:r>
              <a:rPr lang="en-US" dirty="0" smtClean="0"/>
              <a:t> </a:t>
            </a:r>
          </a:p>
          <a:p>
            <a:pPr marL="0" indent="0">
              <a:buNone/>
            </a:pPr>
            <a:r>
              <a:rPr lang="en-US" dirty="0" smtClean="0"/>
              <a:t>“Collect data points, determine patterns, track</a:t>
            </a:r>
            <a:r>
              <a:rPr lang="en-US" baseline="0" dirty="0" smtClean="0"/>
              <a:t> i</a:t>
            </a:r>
            <a:r>
              <a:rPr lang="en-US" dirty="0" smtClean="0"/>
              <a:t>ndividual and groups performance</a:t>
            </a:r>
            <a:r>
              <a:rPr lang="en-US" baseline="0" dirty="0" smtClean="0"/>
              <a:t> and use these to g</a:t>
            </a:r>
            <a:r>
              <a:rPr lang="en-US" dirty="0" smtClean="0"/>
              <a:t>uide instruction (teach/assess/monitor/adjust)… which is different than trying to teach to the test.”</a:t>
            </a:r>
          </a:p>
          <a:p>
            <a:pPr marL="0" indent="0">
              <a:buNone/>
            </a:pPr>
            <a:r>
              <a:rPr lang="en-US" dirty="0" smtClean="0"/>
              <a:t>“And we need to ensure we’re implementing with fidelity (Team, Student Data, etc.)”</a:t>
            </a:r>
          </a:p>
          <a:p>
            <a:pPr marL="0" indent="0">
              <a:buNone/>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u="none" baseline="0" dirty="0" smtClean="0"/>
              <a:t>*ESL students may be pulled from the block, if they are not intermediate readers, by their ESL teachers.  The instruction from the ESL teacher counts as core instruction.  Additional guidance for this topic will be included in the District RTI2 Manual.</a:t>
            </a:r>
            <a:endParaRPr lang="en-US" u="none" dirty="0" smtClean="0"/>
          </a:p>
          <a:p>
            <a:pPr marL="0" indent="0">
              <a:buNone/>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u="none" dirty="0" smtClean="0"/>
          </a:p>
          <a:p>
            <a:endParaRPr lang="en-US" dirty="0" smtClean="0"/>
          </a:p>
          <a:p>
            <a:endParaRPr lang="en-US" b="0" u="none" dirty="0" smtClean="0"/>
          </a:p>
        </p:txBody>
      </p:sp>
      <p:sp>
        <p:nvSpPr>
          <p:cNvPr id="4" name="Slide Number Placeholder 3"/>
          <p:cNvSpPr>
            <a:spLocks noGrp="1"/>
          </p:cNvSpPr>
          <p:nvPr>
            <p:ph type="sldNum" sz="quarter" idx="10"/>
          </p:nvPr>
        </p:nvSpPr>
        <p:spPr/>
        <p:txBody>
          <a:bodyPr/>
          <a:lstStyle/>
          <a:p>
            <a:fld id="{665F4B43-D7D8-2044-BF21-9E2DD588C494}" type="slidenum">
              <a:rPr lang="en-US" smtClean="0"/>
              <a:t>21</a:t>
            </a:fld>
            <a:endParaRPr lang="en-US" dirty="0"/>
          </a:p>
        </p:txBody>
      </p:sp>
    </p:spTree>
    <p:extLst>
      <p:ext uri="{BB962C8B-B14F-4D97-AF65-F5344CB8AC3E}">
        <p14:creationId xmlns:p14="http://schemas.microsoft.com/office/powerpoint/2010/main" val="42838726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Time</a:t>
            </a:r>
            <a:r>
              <a:rPr lang="en-US" dirty="0" smtClean="0"/>
              <a:t>: </a:t>
            </a:r>
            <a:r>
              <a:rPr lang="en-US" u="sng" dirty="0" smtClean="0"/>
              <a:t>2 minutes</a:t>
            </a:r>
          </a:p>
          <a:p>
            <a:r>
              <a:rPr lang="en-US" dirty="0" smtClean="0"/>
              <a:t>This</a:t>
            </a:r>
            <a:r>
              <a:rPr lang="en-US" baseline="0" dirty="0" smtClean="0"/>
              <a:t> slide displays the instructional times for ELA and Math instruction for all K-12 students—based on all the CLIP and other PD, what fidelity means should be clear by now. </a:t>
            </a:r>
          </a:p>
          <a:p>
            <a:r>
              <a:rPr lang="en-US" baseline="0" dirty="0" smtClean="0"/>
              <a:t>-Inform the group that math in grades 3-5 must last a minimum of 60 minutes but the state’s recommendation is that math lasts for 90 minutes, and many schools are already implementing to that level.</a:t>
            </a:r>
          </a:p>
          <a:p>
            <a:r>
              <a:rPr lang="en-US" baseline="0" dirty="0" smtClean="0"/>
              <a:t>-Make sure that the group understands that </a:t>
            </a:r>
            <a:r>
              <a:rPr lang="en-US" baseline="0" dirty="0" smtClean="0"/>
              <a:t>as a </a:t>
            </a:r>
            <a:r>
              <a:rPr lang="en-US" baseline="0" dirty="0" smtClean="0"/>
              <a:t>school/</a:t>
            </a:r>
            <a:r>
              <a:rPr lang="en-US" baseline="0" dirty="0" smtClean="0"/>
              <a:t>district, </a:t>
            </a:r>
            <a:r>
              <a:rPr lang="en-US" baseline="0" dirty="0" smtClean="0"/>
              <a:t>we currently meet or exceed the required instructional frameworks for literacy and math.</a:t>
            </a:r>
            <a:endParaRPr lang="en-US" dirty="0"/>
          </a:p>
        </p:txBody>
      </p:sp>
      <p:sp>
        <p:nvSpPr>
          <p:cNvPr id="4" name="Slide Number Placeholder 3"/>
          <p:cNvSpPr>
            <a:spLocks noGrp="1"/>
          </p:cNvSpPr>
          <p:nvPr>
            <p:ph type="sldNum" sz="quarter" idx="10"/>
          </p:nvPr>
        </p:nvSpPr>
        <p:spPr/>
        <p:txBody>
          <a:bodyPr/>
          <a:lstStyle/>
          <a:p>
            <a:fld id="{665F4B43-D7D8-2044-BF21-9E2DD588C494}" type="slidenum">
              <a:rPr lang="en-US" smtClean="0"/>
              <a:t>22</a:t>
            </a:fld>
            <a:endParaRPr lang="en-US" dirty="0"/>
          </a:p>
        </p:txBody>
      </p:sp>
    </p:spTree>
    <p:extLst>
      <p:ext uri="{BB962C8B-B14F-4D97-AF65-F5344CB8AC3E}">
        <p14:creationId xmlns:p14="http://schemas.microsoft.com/office/powerpoint/2010/main" val="33389576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Time</a:t>
            </a:r>
            <a:r>
              <a:rPr lang="en-US" dirty="0" smtClean="0"/>
              <a:t>: </a:t>
            </a:r>
            <a:r>
              <a:rPr lang="en-US" u="sng" dirty="0" smtClean="0"/>
              <a:t>2 minutes</a:t>
            </a:r>
          </a:p>
          <a:p>
            <a:r>
              <a:rPr lang="en-US" dirty="0" smtClean="0"/>
              <a:t>This slide is imperative to ensure that teachers</a:t>
            </a:r>
            <a:r>
              <a:rPr lang="en-US" baseline="0" dirty="0" smtClean="0"/>
              <a:t> understand that programs designated for intervention should not be used during the reading block for any reason.  Istation and Iready are both intervention programs and students should only use them during the intervention block.</a:t>
            </a:r>
          </a:p>
          <a:p>
            <a:r>
              <a:rPr lang="en-US" baseline="0" dirty="0" smtClean="0"/>
              <a:t>(Note: Inform the group that data generated from the intervention programs can and should be used to </a:t>
            </a:r>
            <a:r>
              <a:rPr lang="en-US" baseline="0" dirty="0" smtClean="0"/>
              <a:t>make </a:t>
            </a:r>
            <a:r>
              <a:rPr lang="en-US" baseline="0" dirty="0" smtClean="0"/>
              <a:t>instructional decisions for establishing skill based instructional and intervention groups. Both intervention programs, like the universal screener and benchmark assessment, create reports that identify skill deficiencies for students. Tell them a screen shot of the I-station report is on the next slide</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665F4B43-D7D8-2044-BF21-9E2DD588C494}" type="slidenum">
              <a:rPr lang="en-US" smtClean="0"/>
              <a:t>23</a:t>
            </a:fld>
            <a:endParaRPr lang="en-US" dirty="0"/>
          </a:p>
        </p:txBody>
      </p:sp>
    </p:spTree>
    <p:extLst>
      <p:ext uri="{BB962C8B-B14F-4D97-AF65-F5344CB8AC3E}">
        <p14:creationId xmlns:p14="http://schemas.microsoft.com/office/powerpoint/2010/main" val="40276031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Time</a:t>
            </a:r>
            <a:r>
              <a:rPr lang="en-US" dirty="0" smtClean="0"/>
              <a:t>: </a:t>
            </a:r>
            <a:r>
              <a:rPr lang="en-US" u="sng" dirty="0" smtClean="0"/>
              <a:t>2 minutes</a:t>
            </a:r>
          </a:p>
          <a:p>
            <a:r>
              <a:rPr lang="en-US" dirty="0" smtClean="0"/>
              <a:t>-Explain</a:t>
            </a:r>
            <a:r>
              <a:rPr lang="en-US" baseline="0" dirty="0" smtClean="0"/>
              <a:t> to the group that the I-station Classroom </a:t>
            </a:r>
            <a:r>
              <a:rPr lang="en-US" baseline="0" dirty="0" smtClean="0"/>
              <a:t>Summary </a:t>
            </a:r>
            <a:r>
              <a:rPr lang="en-US" baseline="0" dirty="0" smtClean="0"/>
              <a:t>is an example of an intervention report that can be used to group students.  The report places the students </a:t>
            </a:r>
            <a:r>
              <a:rPr lang="en-US" baseline="0" dirty="0" smtClean="0"/>
              <a:t>into </a:t>
            </a:r>
            <a:r>
              <a:rPr lang="en-US" baseline="0" dirty="0" smtClean="0"/>
              <a:t>groups according to their </a:t>
            </a:r>
            <a:r>
              <a:rPr lang="en-US" baseline="0" dirty="0" smtClean="0"/>
              <a:t>tier levels</a:t>
            </a:r>
            <a:r>
              <a:rPr lang="en-US" baseline="0" dirty="0" smtClean="0"/>
              <a:t>.</a:t>
            </a:r>
          </a:p>
          <a:p>
            <a:endParaRPr lang="en-US" baseline="0" dirty="0" smtClean="0"/>
          </a:p>
          <a:p>
            <a:r>
              <a:rPr lang="en-US" baseline="0" dirty="0" smtClean="0"/>
              <a:t>(Note: That small groups should not contain more than 5 students.)</a:t>
            </a:r>
          </a:p>
          <a:p>
            <a:endParaRPr lang="en-US" baseline="0" dirty="0" smtClean="0"/>
          </a:p>
          <a:p>
            <a:r>
              <a:rPr lang="en-US" baseline="0" dirty="0" smtClean="0"/>
              <a:t>“Note, this is a screen shot for one of the online interventions for K-8, but the District is also in the process of selecting additional on-line interventions and credit recovery programs for use in high schools.  More information </a:t>
            </a:r>
            <a:r>
              <a:rPr lang="en-US" baseline="0" dirty="0" smtClean="0"/>
              <a:t>is forthcoming.  The </a:t>
            </a:r>
            <a:r>
              <a:rPr lang="en-US" baseline="0" dirty="0" smtClean="0"/>
              <a:t>good news is, we’ll finally have something to help our most struggling high school </a:t>
            </a:r>
            <a:r>
              <a:rPr lang="en-US" baseline="0" dirty="0" smtClean="0"/>
              <a:t>students in reading </a:t>
            </a:r>
            <a:r>
              <a:rPr lang="en-US" baseline="0" dirty="0" smtClean="0"/>
              <a:t>and </a:t>
            </a:r>
            <a:r>
              <a:rPr lang="en-US" baseline="0" dirty="0" smtClean="0"/>
              <a:t>math.</a:t>
            </a:r>
            <a:endParaRPr lang="en-US" dirty="0"/>
          </a:p>
        </p:txBody>
      </p:sp>
      <p:sp>
        <p:nvSpPr>
          <p:cNvPr id="4" name="Slide Number Placeholder 3"/>
          <p:cNvSpPr>
            <a:spLocks noGrp="1"/>
          </p:cNvSpPr>
          <p:nvPr>
            <p:ph type="sldNum" sz="quarter" idx="10"/>
          </p:nvPr>
        </p:nvSpPr>
        <p:spPr/>
        <p:txBody>
          <a:bodyPr/>
          <a:lstStyle/>
          <a:p>
            <a:fld id="{5B656408-9FD0-2744-B169-3D6FDA61FD00}" type="slidenum">
              <a:rPr lang="en-US" smtClean="0"/>
              <a:t>24</a:t>
            </a:fld>
            <a:endParaRPr lang="en-US" dirty="0"/>
          </a:p>
        </p:txBody>
      </p:sp>
    </p:spTree>
    <p:extLst>
      <p:ext uri="{BB962C8B-B14F-4D97-AF65-F5344CB8AC3E}">
        <p14:creationId xmlns:p14="http://schemas.microsoft.com/office/powerpoint/2010/main" val="27550813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Optional Slide/activity, based on time</a:t>
            </a: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Time</a:t>
            </a:r>
            <a:r>
              <a:rPr lang="en-US" dirty="0" smtClean="0"/>
              <a:t>: 4</a:t>
            </a:r>
            <a:r>
              <a:rPr lang="en-US" u="sng" dirty="0" smtClean="0"/>
              <a:t> minutes</a:t>
            </a:r>
          </a:p>
          <a:p>
            <a:r>
              <a:rPr lang="en-US" dirty="0" smtClean="0"/>
              <a:t>Guide the participants through a pair</a:t>
            </a:r>
            <a:r>
              <a:rPr lang="en-US" baseline="0" dirty="0" smtClean="0"/>
              <a:t>/share activity.  Have them select a partner and decide who will be partner A and partner B.</a:t>
            </a:r>
          </a:p>
          <a:p>
            <a:r>
              <a:rPr lang="en-US" baseline="0" dirty="0" smtClean="0"/>
              <a:t>-Set a timer for 1 minute and repeat the process 2 times to guide participants through the activity.</a:t>
            </a:r>
          </a:p>
          <a:p>
            <a:r>
              <a:rPr lang="en-US" baseline="0" dirty="0" smtClean="0"/>
              <a:t>-Allow two to three pairs to share their justification statement.</a:t>
            </a:r>
          </a:p>
          <a:p>
            <a:endParaRPr lang="en-US" baseline="0" dirty="0" smtClean="0"/>
          </a:p>
          <a:p>
            <a:r>
              <a:rPr lang="en-US" baseline="0" dirty="0" smtClean="0"/>
              <a:t>Conclude the discussion by stating that “Tier II is important because it provides students with an opportunity to receive targeted instruction focused on foundational </a:t>
            </a:r>
            <a:r>
              <a:rPr lang="en-US" baseline="0" dirty="0" smtClean="0"/>
              <a:t>skills, </a:t>
            </a:r>
            <a:r>
              <a:rPr lang="en-US" baseline="0" dirty="0" smtClean="0"/>
              <a:t>with the goal of helping the students increase their capacity in literacy and math.”</a:t>
            </a:r>
            <a:endParaRPr lang="en-US" dirty="0"/>
          </a:p>
        </p:txBody>
      </p:sp>
      <p:sp>
        <p:nvSpPr>
          <p:cNvPr id="4" name="Slide Number Placeholder 3"/>
          <p:cNvSpPr>
            <a:spLocks noGrp="1"/>
          </p:cNvSpPr>
          <p:nvPr>
            <p:ph type="sldNum" sz="quarter" idx="10"/>
          </p:nvPr>
        </p:nvSpPr>
        <p:spPr/>
        <p:txBody>
          <a:bodyPr/>
          <a:lstStyle/>
          <a:p>
            <a:fld id="{5B656408-9FD0-2744-B169-3D6FDA61FD00}" type="slidenum">
              <a:rPr lang="en-US" smtClean="0"/>
              <a:t>25</a:t>
            </a:fld>
            <a:endParaRPr lang="en-US" dirty="0"/>
          </a:p>
        </p:txBody>
      </p:sp>
    </p:spTree>
    <p:extLst>
      <p:ext uri="{BB962C8B-B14F-4D97-AF65-F5344CB8AC3E}">
        <p14:creationId xmlns:p14="http://schemas.microsoft.com/office/powerpoint/2010/main" val="8732385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Time</a:t>
            </a:r>
            <a:r>
              <a:rPr lang="en-US" dirty="0" smtClean="0"/>
              <a:t>: </a:t>
            </a:r>
            <a:r>
              <a:rPr lang="en-US" u="sng" dirty="0" smtClean="0"/>
              <a:t>5 minutes</a:t>
            </a:r>
            <a:endParaRPr lang="en-US" u="none"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u="none" dirty="0" smtClean="0"/>
              <a:t>Before clicking the bullets.</a:t>
            </a:r>
          </a:p>
          <a:p>
            <a:pPr marL="0" marR="0" indent="0" algn="l" defTabSz="457200" rtl="0" eaLnBrk="1" fontAlgn="auto" latinLnBrk="0" hangingPunct="1">
              <a:lnSpc>
                <a:spcPct val="100000"/>
              </a:lnSpc>
              <a:spcBef>
                <a:spcPts val="0"/>
              </a:spcBef>
              <a:spcAft>
                <a:spcPts val="0"/>
              </a:spcAft>
              <a:buClrTx/>
              <a:buSzTx/>
              <a:buFontTx/>
              <a:buNone/>
              <a:tabLst/>
              <a:defRPr/>
            </a:pPr>
            <a:r>
              <a:rPr lang="en-US" u="none" dirty="0" smtClean="0"/>
              <a:t>“Going back to your annotations,</a:t>
            </a:r>
            <a:r>
              <a:rPr lang="en-US" u="none" baseline="0" dirty="0" smtClean="0"/>
              <a:t> what questions did you have about Tier 2 intervention?  What ah-</a:t>
            </a:r>
            <a:r>
              <a:rPr lang="en-US" u="none" baseline="0" dirty="0" smtClean="0"/>
              <a:t>ha’s</a:t>
            </a:r>
            <a:r>
              <a:rPr lang="en-US" u="none" baseline="0" dirty="0" smtClean="0"/>
              <a:t>?  Who can describe what </a:t>
            </a:r>
            <a:r>
              <a:rPr lang="en-US" u="none" baseline="0" dirty="0" smtClean="0"/>
              <a:t>Tier II </a:t>
            </a:r>
            <a:r>
              <a:rPr lang="en-US" u="none" baseline="0" dirty="0" smtClean="0"/>
              <a:t>looked like in our hypothetical JCPS and for Mr. Amate’s students?” Quick share out, citing the text as needed.</a:t>
            </a:r>
          </a:p>
          <a:p>
            <a:pPr marL="0" marR="0" indent="0" algn="l" defTabSz="457200" rtl="0" eaLnBrk="1" fontAlgn="auto" latinLnBrk="0" hangingPunct="1">
              <a:lnSpc>
                <a:spcPct val="100000"/>
              </a:lnSpc>
              <a:spcBef>
                <a:spcPts val="0"/>
              </a:spcBef>
              <a:spcAft>
                <a:spcPts val="0"/>
              </a:spcAft>
              <a:buClrTx/>
              <a:buSzTx/>
              <a:buFontTx/>
              <a:buNone/>
              <a:tabLst/>
              <a:defRPr/>
            </a:pPr>
            <a:endParaRPr lang="en-US" u="none"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u="none" dirty="0" smtClean="0"/>
              <a:t>Select</a:t>
            </a:r>
            <a:r>
              <a:rPr lang="en-US" u="none" baseline="0" dirty="0" smtClean="0"/>
              <a:t> participants from the audience to read the bullet points. </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u="none" baseline="0" dirty="0" smtClean="0"/>
              <a:t>Ensure that participants understand that Tier levels are determined </a:t>
            </a:r>
            <a:r>
              <a:rPr lang="en-US" u="none" baseline="0" dirty="0" smtClean="0"/>
              <a:t>through </a:t>
            </a:r>
            <a:r>
              <a:rPr lang="en-US" u="none" baseline="0" dirty="0" smtClean="0"/>
              <a:t>the standards based universal screener.</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u="none" baseline="0" dirty="0" smtClean="0"/>
              <a:t>Also highlight that the small group ratio for Tier II instruction is 5 students per adult.</a:t>
            </a:r>
            <a:endParaRPr lang="en-US" u="sng" dirty="0" smtClean="0"/>
          </a:p>
          <a:p>
            <a:endParaRPr lang="en-US" dirty="0" smtClean="0"/>
          </a:p>
          <a:p>
            <a:r>
              <a:rPr lang="en-US" sz="1200" b="0" i="0" u="none" strike="noStrike" kern="1200" baseline="0" dirty="0" smtClean="0">
                <a:solidFill>
                  <a:schemeClr val="tx1"/>
                </a:solidFill>
                <a:latin typeface="+mn-lt"/>
                <a:ea typeface="+mn-ea"/>
                <a:cs typeface="+mn-cs"/>
              </a:rPr>
              <a:t>To be clear, the secondary/Tier 2 intervention is part of general education. It is an </a:t>
            </a:r>
            <a:r>
              <a:rPr lang="en-US" sz="1200" b="0" i="0" u="none" strike="noStrike" kern="1200" baseline="0" dirty="0" smtClean="0">
                <a:solidFill>
                  <a:schemeClr val="tx1"/>
                </a:solidFill>
                <a:latin typeface="+mn-lt"/>
                <a:ea typeface="+mn-ea"/>
                <a:cs typeface="+mn-cs"/>
              </a:rPr>
              <a:t>evidenced-</a:t>
            </a:r>
            <a:r>
              <a:rPr lang="en-US" sz="1200" b="0" i="0" u="none" strike="noStrike" kern="1200" baseline="0" dirty="0" smtClean="0">
                <a:solidFill>
                  <a:schemeClr val="tx1"/>
                </a:solidFill>
                <a:latin typeface="+mn-lt"/>
                <a:ea typeface="+mn-ea"/>
                <a:cs typeface="+mn-cs"/>
              </a:rPr>
              <a:t>based response to the specific student need(s) and can include supplemental support from reading/math specialists, classroom teachers (in addition to the regular classroom/Tier 1 instruction), and/or assisted by technology, with online programs like Istation and Iready for K-8. The District is currently in the process of identifying/approving some on-line Tier 2 reading and math interventions for high school and is expecting to take options to the Board in the coming weeks. </a:t>
            </a:r>
            <a:endParaRPr lang="en-US" dirty="0"/>
          </a:p>
        </p:txBody>
      </p:sp>
      <p:sp>
        <p:nvSpPr>
          <p:cNvPr id="4" name="Slide Number Placeholder 3"/>
          <p:cNvSpPr>
            <a:spLocks noGrp="1"/>
          </p:cNvSpPr>
          <p:nvPr>
            <p:ph type="sldNum" sz="quarter" idx="10"/>
          </p:nvPr>
        </p:nvSpPr>
        <p:spPr/>
        <p:txBody>
          <a:bodyPr/>
          <a:lstStyle/>
          <a:p>
            <a:fld id="{665F4B43-D7D8-2044-BF21-9E2DD588C494}" type="slidenum">
              <a:rPr lang="en-US" smtClean="0"/>
              <a:t>26</a:t>
            </a:fld>
            <a:endParaRPr lang="en-US" dirty="0"/>
          </a:p>
        </p:txBody>
      </p:sp>
    </p:spTree>
    <p:extLst>
      <p:ext uri="{BB962C8B-B14F-4D97-AF65-F5344CB8AC3E}">
        <p14:creationId xmlns:p14="http://schemas.microsoft.com/office/powerpoint/2010/main" val="6616908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Time</a:t>
            </a:r>
            <a:r>
              <a:rPr lang="en-US" dirty="0" smtClean="0"/>
              <a:t>: </a:t>
            </a:r>
            <a:r>
              <a:rPr lang="en-US" u="sng" dirty="0" smtClean="0"/>
              <a:t>5 minutes</a:t>
            </a:r>
            <a:endParaRPr lang="en-US" u="none"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u="none" dirty="0" smtClean="0"/>
              <a:t>Option to review or have audience member </a:t>
            </a:r>
            <a:r>
              <a:rPr lang="en-US" u="none" baseline="0" dirty="0" smtClean="0"/>
              <a:t>read the bullet points. </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u="none" baseline="0" dirty="0" smtClean="0"/>
              <a:t>Make sure that the participants understand that Tier II students should receive an additional 30 minutes of instruction each day and they should undergo progress monitoring every other week.</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u="none" baseline="0" dirty="0" smtClean="0"/>
              <a:t>Strongly emphasize the point that Tier II instruction should be based on a foundational </a:t>
            </a:r>
            <a:r>
              <a:rPr lang="en-US" u="none" baseline="0" dirty="0" smtClean="0"/>
              <a:t>skill </a:t>
            </a:r>
            <a:r>
              <a:rPr lang="en-US" u="none" baseline="0" dirty="0" smtClean="0"/>
              <a:t>deficit (phonemic awareness, phonics, fluency, comprehension, vocabulary, numeracy, computation, etc.</a:t>
            </a:r>
            <a:r>
              <a:rPr lang="en-US" u="none" baseline="0" dirty="0" smtClean="0"/>
              <a:t>)</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u="none" baseline="0" dirty="0" smtClean="0"/>
              <a:t>FOI monitoring for Tier II should occur a minimum of 3 times within a 9 weeks period.  At least of the the monitoring visits should be in the form of a direct observation.</a:t>
            </a:r>
            <a:endParaRPr lang="en-US" u="sng" dirty="0" smtClean="0"/>
          </a:p>
          <a:p>
            <a:endParaRPr lang="en-US" dirty="0"/>
          </a:p>
        </p:txBody>
      </p:sp>
      <p:sp>
        <p:nvSpPr>
          <p:cNvPr id="4" name="Slide Number Placeholder 3"/>
          <p:cNvSpPr>
            <a:spLocks noGrp="1"/>
          </p:cNvSpPr>
          <p:nvPr>
            <p:ph type="sldNum" sz="quarter" idx="10"/>
          </p:nvPr>
        </p:nvSpPr>
        <p:spPr/>
        <p:txBody>
          <a:bodyPr/>
          <a:lstStyle/>
          <a:p>
            <a:fld id="{665F4B43-D7D8-2044-BF21-9E2DD588C494}" type="slidenum">
              <a:rPr lang="en-US" smtClean="0"/>
              <a:t>27</a:t>
            </a:fld>
            <a:endParaRPr lang="en-US" dirty="0"/>
          </a:p>
        </p:txBody>
      </p:sp>
    </p:spTree>
    <p:extLst>
      <p:ext uri="{BB962C8B-B14F-4D97-AF65-F5344CB8AC3E}">
        <p14:creationId xmlns:p14="http://schemas.microsoft.com/office/powerpoint/2010/main" val="6616908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Time</a:t>
            </a:r>
            <a:r>
              <a:rPr lang="en-US" dirty="0" smtClean="0"/>
              <a:t>: </a:t>
            </a:r>
            <a:r>
              <a:rPr lang="en-US" u="sng" dirty="0" smtClean="0"/>
              <a:t>3 minutes</a:t>
            </a:r>
          </a:p>
          <a:p>
            <a:pPr marL="0" marR="0" indent="0" algn="l" defTabSz="457200" rtl="0" eaLnBrk="1" fontAlgn="auto" latinLnBrk="0" hangingPunct="1">
              <a:lnSpc>
                <a:spcPct val="100000"/>
              </a:lnSpc>
              <a:spcBef>
                <a:spcPts val="0"/>
              </a:spcBef>
              <a:spcAft>
                <a:spcPts val="0"/>
              </a:spcAft>
              <a:buClrTx/>
              <a:buSzTx/>
              <a:buFontTx/>
              <a:buNone/>
              <a:tabLst/>
              <a:defRPr/>
            </a:pPr>
            <a:r>
              <a:rPr lang="en-US" u="none" dirty="0" smtClean="0"/>
              <a:t>-Use</a:t>
            </a:r>
            <a:r>
              <a:rPr lang="en-US" u="none" baseline="0" dirty="0" smtClean="0"/>
              <a:t> a pointer to focus on the plus sign in the graphic.  Tell the participants that Tier II students should receive high-quality Tier I instruction plus Tier II instruction.  </a:t>
            </a:r>
          </a:p>
          <a:p>
            <a:pPr marL="0" marR="0" indent="0" algn="l" defTabSz="457200" rtl="0" eaLnBrk="1" fontAlgn="auto" latinLnBrk="0" hangingPunct="1">
              <a:lnSpc>
                <a:spcPct val="100000"/>
              </a:lnSpc>
              <a:spcBef>
                <a:spcPts val="0"/>
              </a:spcBef>
              <a:spcAft>
                <a:spcPts val="0"/>
              </a:spcAft>
              <a:buClrTx/>
              <a:buSzTx/>
              <a:buFontTx/>
              <a:buNone/>
              <a:tabLst/>
              <a:defRPr/>
            </a:pPr>
            <a:r>
              <a:rPr lang="en-US" u="none" baseline="0" dirty="0" smtClean="0"/>
              <a:t>-Ensure that participants understand that </a:t>
            </a:r>
            <a:r>
              <a:rPr lang="en-US" u="none" baseline="0" dirty="0" smtClean="0"/>
              <a:t>K-</a:t>
            </a:r>
            <a:r>
              <a:rPr lang="en-US" u="none" baseline="0" dirty="0" smtClean="0"/>
              <a:t>5 students who are in Tier II for ELA should receive 120 minutes of ELA instruction each day. </a:t>
            </a:r>
            <a:endParaRPr lang="en-US" u="none" dirty="0" smtClean="0"/>
          </a:p>
          <a:p>
            <a:endParaRPr lang="en-US" dirty="0"/>
          </a:p>
        </p:txBody>
      </p:sp>
      <p:sp>
        <p:nvSpPr>
          <p:cNvPr id="4" name="Slide Number Placeholder 3"/>
          <p:cNvSpPr>
            <a:spLocks noGrp="1"/>
          </p:cNvSpPr>
          <p:nvPr>
            <p:ph type="sldNum" sz="quarter" idx="10"/>
          </p:nvPr>
        </p:nvSpPr>
        <p:spPr/>
        <p:txBody>
          <a:bodyPr/>
          <a:lstStyle/>
          <a:p>
            <a:fld id="{665F4B43-D7D8-2044-BF21-9E2DD588C494}" type="slidenum">
              <a:rPr lang="en-US" smtClean="0"/>
              <a:t>28</a:t>
            </a:fld>
            <a:endParaRPr lang="en-US" dirty="0"/>
          </a:p>
        </p:txBody>
      </p:sp>
    </p:spTree>
    <p:extLst>
      <p:ext uri="{BB962C8B-B14F-4D97-AF65-F5344CB8AC3E}">
        <p14:creationId xmlns:p14="http://schemas.microsoft.com/office/powerpoint/2010/main" val="7252367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Time</a:t>
            </a:r>
            <a:r>
              <a:rPr lang="en-US" dirty="0" smtClean="0"/>
              <a:t>: </a:t>
            </a:r>
            <a:r>
              <a:rPr lang="en-US" u="sng" dirty="0" smtClean="0"/>
              <a:t>Less than</a:t>
            </a:r>
            <a:r>
              <a:rPr lang="en-US" u="sng" baseline="0" dirty="0" smtClean="0"/>
              <a:t> </a:t>
            </a:r>
            <a:r>
              <a:rPr lang="en-US" u="sng" dirty="0" smtClean="0"/>
              <a:t>1 minute</a:t>
            </a:r>
          </a:p>
          <a:p>
            <a:pPr marL="0" marR="0" indent="0" algn="l" defTabSz="457200" rtl="0" eaLnBrk="1" fontAlgn="auto" latinLnBrk="0" hangingPunct="1">
              <a:lnSpc>
                <a:spcPct val="100000"/>
              </a:lnSpc>
              <a:spcBef>
                <a:spcPts val="0"/>
              </a:spcBef>
              <a:spcAft>
                <a:spcPts val="0"/>
              </a:spcAft>
              <a:buClrTx/>
              <a:buSzTx/>
              <a:buFontTx/>
              <a:buNone/>
              <a:tabLst/>
              <a:defRPr/>
            </a:pPr>
            <a:r>
              <a:rPr lang="en-US" u="none" dirty="0" smtClean="0"/>
              <a:t>Emphasize</a:t>
            </a:r>
            <a:r>
              <a:rPr lang="en-US" u="none" baseline="0" dirty="0" smtClean="0"/>
              <a:t> that all Tier II students should receive 30 minutes of instruction each day.</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u="none" baseline="0" dirty="0" smtClean="0"/>
              <a:t>Note that the state recommends 20 minutes for Kindergarten and first grade; however, to ensure that intervention is delivered with fidelity and that all students complete a cycle on I-station, all Tier III students will receive a minimum of 30 minutes of intervention each day.</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u="none" baseline="0" dirty="0" smtClean="0"/>
              <a:t>Say, “As a reminder, the law requires that all schools have Tier II instructional time built into the schedules for all students each day.  At this school, Tier II intervention is embedded in the following way:_______________  </a:t>
            </a:r>
            <a:r>
              <a:rPr lang="en-US" b="1" u="none" baseline="0" dirty="0" smtClean="0">
                <a:solidFill>
                  <a:schemeClr val="bg2"/>
                </a:solidFill>
              </a:rPr>
              <a:t>Facilitators will need to consult with the leadership at their individual schools to inform the participants of how Tier II is scheduled at the location.</a:t>
            </a:r>
            <a:endParaRPr lang="en-US" b="1" u="none" dirty="0" smtClean="0">
              <a:solidFill>
                <a:schemeClr val="bg2"/>
              </a:solidFill>
            </a:endParaRPr>
          </a:p>
          <a:p>
            <a:endParaRPr lang="en-US" dirty="0"/>
          </a:p>
        </p:txBody>
      </p:sp>
      <p:sp>
        <p:nvSpPr>
          <p:cNvPr id="4" name="Slide Number Placeholder 3"/>
          <p:cNvSpPr>
            <a:spLocks noGrp="1"/>
          </p:cNvSpPr>
          <p:nvPr>
            <p:ph type="sldNum" sz="quarter" idx="10"/>
          </p:nvPr>
        </p:nvSpPr>
        <p:spPr/>
        <p:txBody>
          <a:bodyPr/>
          <a:lstStyle/>
          <a:p>
            <a:fld id="{665F4B43-D7D8-2044-BF21-9E2DD588C494}" type="slidenum">
              <a:rPr lang="en-US" smtClean="0"/>
              <a:t>29</a:t>
            </a:fld>
            <a:endParaRPr lang="en-US" dirty="0"/>
          </a:p>
        </p:txBody>
      </p:sp>
    </p:spTree>
    <p:extLst>
      <p:ext uri="{BB962C8B-B14F-4D97-AF65-F5344CB8AC3E}">
        <p14:creationId xmlns:p14="http://schemas.microsoft.com/office/powerpoint/2010/main" val="2702676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Time:</a:t>
            </a:r>
            <a:r>
              <a:rPr lang="en-US" b="0" u="sng" dirty="0" smtClean="0"/>
              <a:t>2 minutes</a:t>
            </a:r>
          </a:p>
          <a:p>
            <a:r>
              <a:rPr lang="en-US" b="0" u="none" dirty="0" smtClean="0"/>
              <a:t>Display</a:t>
            </a:r>
            <a:r>
              <a:rPr lang="en-US" b="0" u="none" baseline="0" dirty="0" smtClean="0"/>
              <a:t> the question. Have the participants hold up their response. </a:t>
            </a:r>
          </a:p>
          <a:p>
            <a:r>
              <a:rPr lang="en-US" b="0" u="none" baseline="0" dirty="0" smtClean="0"/>
              <a:t>-Click the button to display the correct answer.</a:t>
            </a:r>
          </a:p>
          <a:p>
            <a:endParaRPr lang="en-US" b="1" u="none" dirty="0" smtClean="0"/>
          </a:p>
        </p:txBody>
      </p:sp>
      <p:sp>
        <p:nvSpPr>
          <p:cNvPr id="4" name="Slide Number Placeholder 3"/>
          <p:cNvSpPr>
            <a:spLocks noGrp="1"/>
          </p:cNvSpPr>
          <p:nvPr>
            <p:ph type="sldNum" sz="quarter" idx="10"/>
          </p:nvPr>
        </p:nvSpPr>
        <p:spPr/>
        <p:txBody>
          <a:bodyPr/>
          <a:lstStyle/>
          <a:p>
            <a:fld id="{5B656408-9FD0-2744-B169-3D6FDA61FD00}" type="slidenum">
              <a:rPr lang="en-US" smtClean="0"/>
              <a:t>3</a:t>
            </a:fld>
            <a:endParaRPr lang="en-US" dirty="0"/>
          </a:p>
        </p:txBody>
      </p:sp>
    </p:spTree>
    <p:extLst>
      <p:ext uri="{BB962C8B-B14F-4D97-AF65-F5344CB8AC3E}">
        <p14:creationId xmlns:p14="http://schemas.microsoft.com/office/powerpoint/2010/main" val="18314709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Slide is hidden</a:t>
            </a:r>
            <a:r>
              <a:rPr lang="en-US" b="1" baseline="0" dirty="0" smtClean="0"/>
              <a:t> until Board approval, expected 9/10/15 of new progress monitoring assessment</a:t>
            </a:r>
            <a:r>
              <a:rPr lang="en-US" baseline="0" dirty="0" smtClean="0"/>
              <a:t>.</a:t>
            </a:r>
          </a:p>
          <a:p>
            <a:endParaRPr lang="en-US" baseline="0" dirty="0" smtClean="0"/>
          </a:p>
          <a:p>
            <a:r>
              <a:rPr lang="en-US" dirty="0" smtClean="0"/>
              <a:t>“As with all effective instruction, Tier 2 support includes on-going assessment</a:t>
            </a:r>
            <a:r>
              <a:rPr lang="en-US" baseline="0" dirty="0" smtClean="0"/>
              <a:t> of s</a:t>
            </a:r>
            <a:r>
              <a:rPr lang="en-US" dirty="0" smtClean="0"/>
              <a:t>tudent learning</a:t>
            </a:r>
            <a:r>
              <a:rPr lang="en-US" baseline="0" dirty="0" smtClean="0"/>
              <a:t> and mid-course adjustments, as needed. In RTI2, s</a:t>
            </a:r>
            <a:r>
              <a:rPr lang="en-US" sz="1200" b="0" i="0" u="none" strike="noStrike" kern="1200" baseline="0" dirty="0" smtClean="0">
                <a:solidFill>
                  <a:schemeClr val="tx1"/>
                </a:solidFill>
                <a:latin typeface="+mn-lt"/>
                <a:ea typeface="+mn-ea"/>
                <a:cs typeface="+mn-cs"/>
              </a:rPr>
              <a:t>chools monitor progress of students who are at-risk and receiving targeted, supplemental support (still in general education). This includes more frequent assessment and formal tracking of the data—to understand both how students are progressing and the extent to which the specific intervention/approach is working (or if another approach is needed).”</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“As I mentioned earlier, the District heard our concerns about the amount of time spent on assessment and the amount of work progress monitoring of Tier 2 demands of teachers.  We all know this is important work and we want to be involved in getting to know the needs of our students and how they are growing, but given the frequency of progress monitoring needed for Tier 2, we needed some support.</a:t>
            </a:r>
          </a:p>
        </p:txBody>
      </p:sp>
      <p:sp>
        <p:nvSpPr>
          <p:cNvPr id="4" name="Slide Number Placeholder 3"/>
          <p:cNvSpPr>
            <a:spLocks noGrp="1"/>
          </p:cNvSpPr>
          <p:nvPr>
            <p:ph type="sldNum" sz="quarter" idx="10"/>
          </p:nvPr>
        </p:nvSpPr>
        <p:spPr/>
        <p:txBody>
          <a:bodyPr/>
          <a:lstStyle/>
          <a:p>
            <a:fld id="{5B656408-9FD0-2744-B169-3D6FDA61FD00}" type="slidenum">
              <a:rPr lang="en-US" smtClean="0"/>
              <a:t>30</a:t>
            </a:fld>
            <a:endParaRPr lang="en-US" dirty="0"/>
          </a:p>
        </p:txBody>
      </p:sp>
    </p:spTree>
    <p:extLst>
      <p:ext uri="{BB962C8B-B14F-4D97-AF65-F5344CB8AC3E}">
        <p14:creationId xmlns:p14="http://schemas.microsoft.com/office/powerpoint/2010/main" val="35482872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Time</a:t>
            </a:r>
            <a:r>
              <a:rPr lang="en-US" dirty="0" smtClean="0"/>
              <a:t>: </a:t>
            </a:r>
            <a:r>
              <a:rPr lang="en-US" u="sng" dirty="0" smtClean="0"/>
              <a:t>5 minutes</a:t>
            </a:r>
            <a:endParaRPr lang="en-US" u="none"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u="none" dirty="0" smtClean="0"/>
              <a:t>Before clicking the bullets.</a:t>
            </a:r>
          </a:p>
          <a:p>
            <a:pPr marL="0" marR="0" indent="0" algn="l" defTabSz="457200" rtl="0" eaLnBrk="1" fontAlgn="auto" latinLnBrk="0" hangingPunct="1">
              <a:lnSpc>
                <a:spcPct val="100000"/>
              </a:lnSpc>
              <a:spcBef>
                <a:spcPts val="0"/>
              </a:spcBef>
              <a:spcAft>
                <a:spcPts val="0"/>
              </a:spcAft>
              <a:buClrTx/>
              <a:buSzTx/>
              <a:buFontTx/>
              <a:buNone/>
              <a:tabLst/>
              <a:defRPr/>
            </a:pPr>
            <a:r>
              <a:rPr lang="en-US" u="none" dirty="0" smtClean="0"/>
              <a:t>“Going back to your annotations,</a:t>
            </a:r>
            <a:r>
              <a:rPr lang="en-US" u="none" baseline="0" dirty="0" smtClean="0"/>
              <a:t> what questions did you have about Tier 2 intervention?  What ah-</a:t>
            </a:r>
            <a:r>
              <a:rPr lang="en-US" u="none" baseline="0" dirty="0" smtClean="0"/>
              <a:t>ha’s</a:t>
            </a:r>
            <a:r>
              <a:rPr lang="en-US" u="none" baseline="0" dirty="0" smtClean="0"/>
              <a:t>?  Who can describe what </a:t>
            </a:r>
            <a:r>
              <a:rPr lang="en-US" u="none" baseline="0" dirty="0" smtClean="0"/>
              <a:t>Tier II </a:t>
            </a:r>
            <a:r>
              <a:rPr lang="en-US" u="none" baseline="0" dirty="0" smtClean="0"/>
              <a:t>looked like in our hypothetical JCPS and for Mr. Amate’s students?” Quick share out, citing the text as needed.</a:t>
            </a:r>
          </a:p>
          <a:p>
            <a:pPr marL="0" marR="0" indent="0" algn="l" defTabSz="457200" rtl="0" eaLnBrk="1" fontAlgn="auto" latinLnBrk="0" hangingPunct="1">
              <a:lnSpc>
                <a:spcPct val="100000"/>
              </a:lnSpc>
              <a:spcBef>
                <a:spcPts val="0"/>
              </a:spcBef>
              <a:spcAft>
                <a:spcPts val="0"/>
              </a:spcAft>
              <a:buClrTx/>
              <a:buSzTx/>
              <a:buFontTx/>
              <a:buNone/>
              <a:tabLst/>
              <a:defRPr/>
            </a:pPr>
            <a:endParaRPr lang="en-US" u="none"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u="none" dirty="0" smtClean="0"/>
              <a:t>Select</a:t>
            </a:r>
            <a:r>
              <a:rPr lang="en-US" u="none" baseline="0" dirty="0" smtClean="0"/>
              <a:t> participants from the audience to read the bullet points. </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u="none" baseline="0" dirty="0" smtClean="0"/>
              <a:t>Ensure that participants understand that Tier levels are determined though the standards based universal screener.</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u="none" baseline="0" dirty="0" smtClean="0"/>
              <a:t>Also highlight that the small group ratio for Tier II instruction is 5 students per adult.</a:t>
            </a:r>
            <a:endParaRPr lang="en-US" u="sng" dirty="0" smtClean="0"/>
          </a:p>
          <a:p>
            <a:endParaRPr lang="en-US" dirty="0" smtClean="0"/>
          </a:p>
          <a:p>
            <a:r>
              <a:rPr lang="en-US" sz="1200" b="0" i="0" u="none" strike="noStrike" kern="1200" baseline="0" dirty="0" smtClean="0">
                <a:solidFill>
                  <a:schemeClr val="tx1"/>
                </a:solidFill>
                <a:latin typeface="+mn-lt"/>
                <a:ea typeface="+mn-ea"/>
                <a:cs typeface="+mn-cs"/>
              </a:rPr>
              <a:t>To be clear, the secondary/Tier 2 intervention is part of general education. It is an </a:t>
            </a:r>
            <a:r>
              <a:rPr lang="en-US" sz="1200" b="0" i="0" u="none" strike="noStrike" kern="1200" baseline="0" dirty="0" smtClean="0">
                <a:solidFill>
                  <a:schemeClr val="tx1"/>
                </a:solidFill>
                <a:latin typeface="+mn-lt"/>
                <a:ea typeface="+mn-ea"/>
                <a:cs typeface="+mn-cs"/>
              </a:rPr>
              <a:t>evidenced based </a:t>
            </a:r>
            <a:r>
              <a:rPr lang="en-US" sz="1200" b="0" i="0" u="none" strike="noStrike" kern="1200" baseline="0" dirty="0" smtClean="0">
                <a:solidFill>
                  <a:schemeClr val="tx1"/>
                </a:solidFill>
                <a:latin typeface="+mn-lt"/>
                <a:ea typeface="+mn-ea"/>
                <a:cs typeface="+mn-cs"/>
              </a:rPr>
              <a:t>response to the specific student need(s) and can include supplemental support from reading/math specialists, classroom teachers (in addition to the regular classroom/Tier 1 instruction), and/or assisted by technology, with online programs like Istation and Iready for K-8. The District is currently in the process of identifying/approving some on-line Tier 2 reading and math interventions for high school and is expecting to take options to the Board in the coming weeks. </a:t>
            </a:r>
            <a:endParaRPr lang="en-US" dirty="0"/>
          </a:p>
        </p:txBody>
      </p:sp>
      <p:sp>
        <p:nvSpPr>
          <p:cNvPr id="4" name="Slide Number Placeholder 3"/>
          <p:cNvSpPr>
            <a:spLocks noGrp="1"/>
          </p:cNvSpPr>
          <p:nvPr>
            <p:ph type="sldNum" sz="quarter" idx="10"/>
          </p:nvPr>
        </p:nvSpPr>
        <p:spPr/>
        <p:txBody>
          <a:bodyPr/>
          <a:lstStyle/>
          <a:p>
            <a:fld id="{665F4B43-D7D8-2044-BF21-9E2DD588C494}" type="slidenum">
              <a:rPr lang="en-US" smtClean="0"/>
              <a:t>31</a:t>
            </a:fld>
            <a:endParaRPr lang="en-US" dirty="0"/>
          </a:p>
        </p:txBody>
      </p:sp>
    </p:spTree>
    <p:extLst>
      <p:ext uri="{BB962C8B-B14F-4D97-AF65-F5344CB8AC3E}">
        <p14:creationId xmlns:p14="http://schemas.microsoft.com/office/powerpoint/2010/main" val="31048631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Time</a:t>
            </a:r>
            <a:r>
              <a:rPr lang="en-US" dirty="0" smtClean="0"/>
              <a:t>: </a:t>
            </a:r>
            <a:r>
              <a:rPr lang="en-US" u="sng" dirty="0" smtClean="0"/>
              <a:t>5 minutes</a:t>
            </a:r>
            <a:endParaRPr lang="en-US" u="none"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u="none" dirty="0" smtClean="0"/>
              <a:t>Select</a:t>
            </a:r>
            <a:r>
              <a:rPr lang="en-US" u="none" baseline="0" dirty="0" smtClean="0"/>
              <a:t> participants from the audience to read the bullet points. </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u="none" baseline="0" dirty="0" smtClean="0"/>
              <a:t>Ensure that participants understand that Tier levels are determined </a:t>
            </a:r>
            <a:r>
              <a:rPr lang="en-US" u="none" baseline="0" dirty="0" smtClean="0"/>
              <a:t>through </a:t>
            </a:r>
            <a:r>
              <a:rPr lang="en-US" u="none" baseline="0" dirty="0" smtClean="0"/>
              <a:t>the standards based universal screener.</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u="none" baseline="0" dirty="0" smtClean="0"/>
              <a:t>Also highlight that the small group ratio for Tier II instruction is 3 students per adult.</a:t>
            </a:r>
            <a:endParaRPr lang="en-US" u="sng" dirty="0" smtClean="0"/>
          </a:p>
          <a:p>
            <a:endParaRPr lang="en-US" dirty="0"/>
          </a:p>
        </p:txBody>
      </p:sp>
      <p:sp>
        <p:nvSpPr>
          <p:cNvPr id="4" name="Slide Number Placeholder 3"/>
          <p:cNvSpPr>
            <a:spLocks noGrp="1"/>
          </p:cNvSpPr>
          <p:nvPr>
            <p:ph type="sldNum" sz="quarter" idx="10"/>
          </p:nvPr>
        </p:nvSpPr>
        <p:spPr/>
        <p:txBody>
          <a:bodyPr/>
          <a:lstStyle/>
          <a:p>
            <a:fld id="{665F4B43-D7D8-2044-BF21-9E2DD588C494}" type="slidenum">
              <a:rPr lang="en-US" smtClean="0"/>
              <a:t>32</a:t>
            </a:fld>
            <a:endParaRPr lang="en-US" dirty="0"/>
          </a:p>
        </p:txBody>
      </p:sp>
    </p:spTree>
    <p:extLst>
      <p:ext uri="{BB962C8B-B14F-4D97-AF65-F5344CB8AC3E}">
        <p14:creationId xmlns:p14="http://schemas.microsoft.com/office/powerpoint/2010/main" val="6616908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Time</a:t>
            </a:r>
            <a:r>
              <a:rPr lang="en-US" dirty="0" smtClean="0"/>
              <a:t>: </a:t>
            </a:r>
            <a:r>
              <a:rPr lang="en-US" u="sng" dirty="0" smtClean="0"/>
              <a:t>2.5 minutes</a:t>
            </a:r>
            <a:endParaRPr lang="en-US" u="none"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u="none" dirty="0" smtClean="0"/>
              <a:t>Select</a:t>
            </a:r>
            <a:r>
              <a:rPr lang="en-US" u="none" baseline="0" dirty="0" smtClean="0"/>
              <a:t> participants from the audience to read the bullet points. </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u="none" baseline="0" dirty="0" smtClean="0"/>
              <a:t>Make sure that the participants understand that Tier III students should receive an additional 45-60 minutes of instruction each day and they should undergo progress monitoring weekly.</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u="none" baseline="0" dirty="0" smtClean="0"/>
              <a:t>Strongly emphasize the point that Tier III instruction should be based on a foundational </a:t>
            </a:r>
            <a:r>
              <a:rPr lang="en-US" u="none" baseline="0" dirty="0" smtClean="0"/>
              <a:t>skill </a:t>
            </a:r>
            <a:r>
              <a:rPr lang="en-US" u="none" baseline="0" dirty="0" smtClean="0"/>
              <a:t>deficit (phonemic awareness, phonics, fluency, comprehension, vocabulary, numeracy, computation, etc.</a:t>
            </a:r>
            <a:r>
              <a:rPr lang="en-US" u="none" baseline="0" dirty="0" smtClean="0"/>
              <a:t>)</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u="none" baseline="0" dirty="0" smtClean="0"/>
              <a:t>FOI monitoring for Tier III should occur a minimum of 5 times within a 9 weeks period.  At least of the the monitoring visits should be in the form of a direct observation.</a:t>
            </a:r>
            <a:endParaRPr lang="en-US" u="sng" dirty="0" smtClean="0"/>
          </a:p>
          <a:p>
            <a:endParaRPr lang="en-US" dirty="0" smtClean="0"/>
          </a:p>
          <a:p>
            <a:r>
              <a:rPr lang="en-US" dirty="0" smtClean="0"/>
              <a:t>“We’ve now seen this phrase ‘Fidelity of implementation’ a couple of times.  What do you think it means?”</a:t>
            </a:r>
          </a:p>
          <a:p>
            <a:r>
              <a:rPr lang="en-US" dirty="0" smtClean="0"/>
              <a:t>(prompt to get to “fidelity, like in a marriage, is about faithfulness, in this case to the model or design.  I know in the past we’ve sometimes gotten by </a:t>
            </a:r>
            <a:r>
              <a:rPr lang="en-US" dirty="0" smtClean="0"/>
              <a:t>just </a:t>
            </a:r>
            <a:r>
              <a:rPr lang="en-US" dirty="0" smtClean="0"/>
              <a:t>being able to check items off</a:t>
            </a:r>
            <a:r>
              <a:rPr lang="en-US" baseline="0" dirty="0" smtClean="0"/>
              <a:t> a list and say we did </a:t>
            </a:r>
            <a:r>
              <a:rPr lang="en-US" baseline="0" dirty="0" smtClean="0"/>
              <a:t>it, but </a:t>
            </a:r>
            <a:r>
              <a:rPr lang="en-US" baseline="0" dirty="0" smtClean="0"/>
              <a:t>whether we’re talking about the CLIP Look Fors or RTI2 </a:t>
            </a:r>
            <a:r>
              <a:rPr lang="en-US" baseline="0" dirty="0" smtClean="0"/>
              <a:t>accountability</a:t>
            </a:r>
            <a:r>
              <a:rPr lang="en-US" baseline="0" dirty="0" smtClean="0"/>
              <a:t>, we need to be clear, these are not yes or no items.  How we implement, how faithful we are to the research and best practice principles really matters… and that’s what we’ll be held accountable </a:t>
            </a:r>
            <a:r>
              <a:rPr lang="en-US" baseline="0" dirty="0" smtClean="0"/>
              <a:t>for……. We have to ask the question, did </a:t>
            </a:r>
            <a:r>
              <a:rPr lang="en-US" baseline="0" dirty="0" smtClean="0"/>
              <a:t>we really implement deeply, with fidelity, in ways that supported student learning” </a:t>
            </a:r>
            <a:endParaRPr lang="en-US" dirty="0"/>
          </a:p>
        </p:txBody>
      </p:sp>
      <p:sp>
        <p:nvSpPr>
          <p:cNvPr id="4" name="Slide Number Placeholder 3"/>
          <p:cNvSpPr>
            <a:spLocks noGrp="1"/>
          </p:cNvSpPr>
          <p:nvPr>
            <p:ph type="sldNum" sz="quarter" idx="10"/>
          </p:nvPr>
        </p:nvSpPr>
        <p:spPr/>
        <p:txBody>
          <a:bodyPr/>
          <a:lstStyle/>
          <a:p>
            <a:fld id="{665F4B43-D7D8-2044-BF21-9E2DD588C494}" type="slidenum">
              <a:rPr lang="en-US" smtClean="0"/>
              <a:t>33</a:t>
            </a:fld>
            <a:endParaRPr lang="en-US" dirty="0"/>
          </a:p>
        </p:txBody>
      </p:sp>
    </p:spTree>
    <p:extLst>
      <p:ext uri="{BB962C8B-B14F-4D97-AF65-F5344CB8AC3E}">
        <p14:creationId xmlns:p14="http://schemas.microsoft.com/office/powerpoint/2010/main" val="6616908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Time</a:t>
            </a:r>
            <a:r>
              <a:rPr lang="en-US" dirty="0" smtClean="0"/>
              <a:t>: </a:t>
            </a:r>
            <a:r>
              <a:rPr lang="en-US" u="sng" dirty="0" smtClean="0"/>
              <a:t>3 minutes</a:t>
            </a:r>
          </a:p>
          <a:p>
            <a:pPr marL="0" marR="0" indent="0" algn="l" defTabSz="457200" rtl="0" eaLnBrk="1" fontAlgn="auto" latinLnBrk="0" hangingPunct="1">
              <a:lnSpc>
                <a:spcPct val="100000"/>
              </a:lnSpc>
              <a:spcBef>
                <a:spcPts val="0"/>
              </a:spcBef>
              <a:spcAft>
                <a:spcPts val="0"/>
              </a:spcAft>
              <a:buClrTx/>
              <a:buSzTx/>
              <a:buFontTx/>
              <a:buNone/>
              <a:tabLst/>
              <a:defRPr/>
            </a:pPr>
            <a:r>
              <a:rPr lang="en-US" u="none" dirty="0" smtClean="0"/>
              <a:t>-Use</a:t>
            </a:r>
            <a:r>
              <a:rPr lang="en-US" u="none" baseline="0" dirty="0" smtClean="0"/>
              <a:t> a pointer to focus on the plus sign in the graphic.  Tell the participants that Tier III students should receive high-quality Tier I instruction plus Tier III instruction.  </a:t>
            </a:r>
          </a:p>
          <a:p>
            <a:pPr marL="0" marR="0" indent="0" algn="l" defTabSz="457200" rtl="0" eaLnBrk="1" fontAlgn="auto" latinLnBrk="0" hangingPunct="1">
              <a:lnSpc>
                <a:spcPct val="100000"/>
              </a:lnSpc>
              <a:spcBef>
                <a:spcPts val="0"/>
              </a:spcBef>
              <a:spcAft>
                <a:spcPts val="0"/>
              </a:spcAft>
              <a:buClrTx/>
              <a:buSzTx/>
              <a:buFontTx/>
              <a:buNone/>
              <a:tabLst/>
              <a:defRPr/>
            </a:pPr>
            <a:r>
              <a:rPr lang="en-US" u="none" baseline="0" dirty="0" smtClean="0"/>
              <a:t>-Ensure that participants understand that students who are in Tier III for ELA should receive a minimum of 135 minutes of ELA instruction each day,</a:t>
            </a:r>
            <a:endParaRPr lang="en-US" u="none" dirty="0" smtClean="0"/>
          </a:p>
          <a:p>
            <a:endParaRPr lang="en-US" dirty="0"/>
          </a:p>
        </p:txBody>
      </p:sp>
      <p:sp>
        <p:nvSpPr>
          <p:cNvPr id="4" name="Slide Number Placeholder 3"/>
          <p:cNvSpPr>
            <a:spLocks noGrp="1"/>
          </p:cNvSpPr>
          <p:nvPr>
            <p:ph type="sldNum" sz="quarter" idx="10"/>
          </p:nvPr>
        </p:nvSpPr>
        <p:spPr/>
        <p:txBody>
          <a:bodyPr/>
          <a:lstStyle/>
          <a:p>
            <a:fld id="{665F4B43-D7D8-2044-BF21-9E2DD588C494}" type="slidenum">
              <a:rPr lang="en-US" smtClean="0"/>
              <a:t>34</a:t>
            </a:fld>
            <a:endParaRPr lang="en-US" dirty="0"/>
          </a:p>
        </p:txBody>
      </p:sp>
    </p:spTree>
    <p:extLst>
      <p:ext uri="{BB962C8B-B14F-4D97-AF65-F5344CB8AC3E}">
        <p14:creationId xmlns:p14="http://schemas.microsoft.com/office/powerpoint/2010/main" val="311285135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Time</a:t>
            </a:r>
            <a:r>
              <a:rPr lang="en-US" dirty="0" smtClean="0"/>
              <a:t>: </a:t>
            </a:r>
            <a:r>
              <a:rPr lang="en-US" u="sng" dirty="0" smtClean="0"/>
              <a:t>Less than</a:t>
            </a:r>
            <a:r>
              <a:rPr lang="en-US" u="sng" baseline="0" dirty="0" smtClean="0"/>
              <a:t> </a:t>
            </a:r>
            <a:r>
              <a:rPr lang="en-US" u="sng" dirty="0" smtClean="0"/>
              <a:t>1 minute</a:t>
            </a:r>
          </a:p>
          <a:p>
            <a:pPr marL="0" marR="0" indent="0" algn="l" defTabSz="457200" rtl="0" eaLnBrk="1" fontAlgn="auto" latinLnBrk="0" hangingPunct="1">
              <a:lnSpc>
                <a:spcPct val="100000"/>
              </a:lnSpc>
              <a:spcBef>
                <a:spcPts val="0"/>
              </a:spcBef>
              <a:spcAft>
                <a:spcPts val="0"/>
              </a:spcAft>
              <a:buClrTx/>
              <a:buSzTx/>
              <a:buFontTx/>
              <a:buNone/>
              <a:tabLst/>
              <a:defRPr/>
            </a:pPr>
            <a:r>
              <a:rPr lang="en-US" u="none" dirty="0" smtClean="0"/>
              <a:t>Emphasize</a:t>
            </a:r>
            <a:r>
              <a:rPr lang="en-US" u="none" baseline="0" dirty="0" smtClean="0"/>
              <a:t> that all Tier III students should receive between 45 and 60 minutes of instruction each day.</a:t>
            </a:r>
          </a:p>
          <a:p>
            <a:endParaRPr lang="en-US" dirty="0"/>
          </a:p>
        </p:txBody>
      </p:sp>
      <p:sp>
        <p:nvSpPr>
          <p:cNvPr id="4" name="Slide Number Placeholder 3"/>
          <p:cNvSpPr>
            <a:spLocks noGrp="1"/>
          </p:cNvSpPr>
          <p:nvPr>
            <p:ph type="sldNum" sz="quarter" idx="10"/>
          </p:nvPr>
        </p:nvSpPr>
        <p:spPr/>
        <p:txBody>
          <a:bodyPr/>
          <a:lstStyle/>
          <a:p>
            <a:fld id="{665F4B43-D7D8-2044-BF21-9E2DD588C494}" type="slidenum">
              <a:rPr lang="en-US" smtClean="0"/>
              <a:t>35</a:t>
            </a:fld>
            <a:endParaRPr lang="en-US" dirty="0"/>
          </a:p>
        </p:txBody>
      </p:sp>
    </p:spTree>
    <p:extLst>
      <p:ext uri="{BB962C8B-B14F-4D97-AF65-F5344CB8AC3E}">
        <p14:creationId xmlns:p14="http://schemas.microsoft.com/office/powerpoint/2010/main" val="27026767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Time</a:t>
            </a:r>
            <a:r>
              <a:rPr lang="en-US" dirty="0" smtClean="0"/>
              <a:t>: </a:t>
            </a:r>
            <a:r>
              <a:rPr lang="en-US" u="sng" dirty="0" smtClean="0"/>
              <a:t>2 minutes</a:t>
            </a:r>
          </a:p>
          <a:p>
            <a:pPr marL="0" marR="0" indent="0" algn="l" defTabSz="457200" rtl="0" eaLnBrk="1" fontAlgn="auto" latinLnBrk="0" hangingPunct="1">
              <a:lnSpc>
                <a:spcPct val="100000"/>
              </a:lnSpc>
              <a:spcBef>
                <a:spcPts val="0"/>
              </a:spcBef>
              <a:spcAft>
                <a:spcPts val="0"/>
              </a:spcAft>
              <a:buClrTx/>
              <a:buSzTx/>
              <a:buFontTx/>
              <a:buNone/>
              <a:tabLst/>
              <a:defRPr/>
            </a:pPr>
            <a:r>
              <a:rPr lang="en-US" u="none" dirty="0" smtClean="0"/>
              <a:t>Explain</a:t>
            </a:r>
            <a:r>
              <a:rPr lang="en-US" u="none" baseline="0" dirty="0" smtClean="0"/>
              <a:t> that the graphic above provides a pictorial representation of the different activities that should be taking place during an intervention block.  </a:t>
            </a:r>
          </a:p>
          <a:p>
            <a:pPr marL="0" marR="0" indent="0" algn="l" defTabSz="457200" rtl="0" eaLnBrk="1" fontAlgn="auto" latinLnBrk="0" hangingPunct="1">
              <a:lnSpc>
                <a:spcPct val="100000"/>
              </a:lnSpc>
              <a:spcBef>
                <a:spcPts val="0"/>
              </a:spcBef>
              <a:spcAft>
                <a:spcPts val="0"/>
              </a:spcAft>
              <a:buClrTx/>
              <a:buSzTx/>
              <a:buFontTx/>
              <a:buNone/>
              <a:tabLst/>
              <a:defRPr/>
            </a:pPr>
            <a:r>
              <a:rPr lang="en-US" u="none" baseline="0" dirty="0" smtClean="0"/>
              <a:t>-Essentially, the classroom should reflect a three ring circus during intervention </a:t>
            </a:r>
            <a:r>
              <a:rPr lang="en-US" u="none" baseline="0" dirty="0" smtClean="0"/>
              <a:t>time.  This means </a:t>
            </a:r>
            <a:r>
              <a:rPr lang="en-US" u="none" baseline="0" dirty="0" smtClean="0"/>
              <a:t>students are working independently on intervention or enrichment activities and a small group of students are working with the teacher.</a:t>
            </a:r>
            <a:endParaRPr lang="en-US" u="none" dirty="0" smtClean="0"/>
          </a:p>
          <a:p>
            <a:endParaRPr lang="en-US" dirty="0"/>
          </a:p>
        </p:txBody>
      </p:sp>
      <p:sp>
        <p:nvSpPr>
          <p:cNvPr id="4" name="Slide Number Placeholder 3"/>
          <p:cNvSpPr>
            <a:spLocks noGrp="1"/>
          </p:cNvSpPr>
          <p:nvPr>
            <p:ph type="sldNum" sz="quarter" idx="10"/>
          </p:nvPr>
        </p:nvSpPr>
        <p:spPr/>
        <p:txBody>
          <a:bodyPr/>
          <a:lstStyle/>
          <a:p>
            <a:fld id="{665F4B43-D7D8-2044-BF21-9E2DD588C494}" type="slidenum">
              <a:rPr lang="en-US" smtClean="0"/>
              <a:t>36</a:t>
            </a:fld>
            <a:endParaRPr lang="en-US" dirty="0"/>
          </a:p>
        </p:txBody>
      </p:sp>
    </p:spTree>
    <p:extLst>
      <p:ext uri="{BB962C8B-B14F-4D97-AF65-F5344CB8AC3E}">
        <p14:creationId xmlns:p14="http://schemas.microsoft.com/office/powerpoint/2010/main" val="162198580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Time</a:t>
            </a:r>
            <a:r>
              <a:rPr lang="en-US" dirty="0" smtClean="0"/>
              <a:t>: </a:t>
            </a:r>
            <a:r>
              <a:rPr lang="en-US" u="sng" dirty="0" smtClean="0"/>
              <a:t>1 minute</a:t>
            </a:r>
          </a:p>
          <a:p>
            <a:pPr marL="0" marR="0" indent="0" algn="l" defTabSz="457200" rtl="0" eaLnBrk="1" fontAlgn="auto" latinLnBrk="0" hangingPunct="1">
              <a:lnSpc>
                <a:spcPct val="100000"/>
              </a:lnSpc>
              <a:spcBef>
                <a:spcPts val="0"/>
              </a:spcBef>
              <a:spcAft>
                <a:spcPts val="0"/>
              </a:spcAft>
              <a:buClrTx/>
              <a:buSzTx/>
              <a:buFontTx/>
              <a:buNone/>
              <a:tabLst/>
              <a:defRPr/>
            </a:pPr>
            <a:r>
              <a:rPr lang="en-US" b="0" u="none" dirty="0" smtClean="0"/>
              <a:t>“We started by looking at RTI2 implementation in the imaginary JCPS and Mr. Amate’s classroom. </a:t>
            </a:r>
            <a:r>
              <a:rPr lang="en-US" b="0" u="none" dirty="0" smtClean="0"/>
              <a:t> We have also </a:t>
            </a:r>
            <a:r>
              <a:rPr lang="en-US" b="0" u="none" dirty="0" smtClean="0"/>
              <a:t>spent some time talking about it in </a:t>
            </a:r>
            <a:r>
              <a:rPr lang="en-US" b="0" u="none" dirty="0" smtClean="0"/>
              <a:t>SCS.  </a:t>
            </a:r>
            <a:r>
              <a:rPr lang="en-US" b="0" u="none" dirty="0" smtClean="0"/>
              <a:t>T</a:t>
            </a:r>
            <a:r>
              <a:rPr lang="en-US" b="0" u="none" baseline="0" dirty="0" smtClean="0"/>
              <a:t>he next section of the presentation will focus on what </a:t>
            </a:r>
            <a:r>
              <a:rPr lang="en-US" b="0" u="none" baseline="0" dirty="0" smtClean="0"/>
              <a:t>we </a:t>
            </a:r>
            <a:r>
              <a:rPr lang="en-US" b="0" u="none" baseline="0" dirty="0" smtClean="0"/>
              <a:t>can and </a:t>
            </a:r>
            <a:r>
              <a:rPr lang="en-US" b="0" u="none" baseline="0" dirty="0" smtClean="0"/>
              <a:t>are </a:t>
            </a:r>
            <a:r>
              <a:rPr lang="en-US" b="0" u="none" baseline="0" dirty="0" smtClean="0"/>
              <a:t>expected to do </a:t>
            </a:r>
            <a:r>
              <a:rPr lang="en-US" b="0" u="none" baseline="0" dirty="0" smtClean="0"/>
              <a:t>to </a:t>
            </a:r>
            <a:r>
              <a:rPr lang="en-US" b="0" u="none" baseline="0" dirty="0" smtClean="0"/>
              <a:t>ensure students get the targeted support they </a:t>
            </a:r>
            <a:r>
              <a:rPr lang="en-US" b="0" u="none" baseline="0" dirty="0" smtClean="0"/>
              <a:t>need, </a:t>
            </a:r>
            <a:r>
              <a:rPr lang="en-US" b="0" u="none" baseline="0" dirty="0" smtClean="0"/>
              <a:t>and </a:t>
            </a:r>
            <a:r>
              <a:rPr lang="en-US" b="0" u="none" baseline="0" dirty="0" smtClean="0"/>
              <a:t> </a:t>
            </a:r>
            <a:r>
              <a:rPr lang="en-US" b="0" u="none" baseline="0" dirty="0" smtClean="0"/>
              <a:t>we implement RTI2 with fidelity to support ALL students.  As I suggested, the District is in the process of rolling out the Universal Screener and Progress Monitoring tools, as well </a:t>
            </a:r>
            <a:r>
              <a:rPr lang="en-US" b="0" u="none" baseline="0" dirty="0" smtClean="0"/>
              <a:t>as, </a:t>
            </a:r>
            <a:r>
              <a:rPr lang="en-US" b="0" u="none" baseline="0" dirty="0" smtClean="0"/>
              <a:t>some potential additional interventions.  We won’t go into detail on any of these today, but I will leave you with a few resources.  </a:t>
            </a:r>
          </a:p>
          <a:p>
            <a:pPr marL="0" marR="0" indent="0" algn="l" defTabSz="457200" rtl="0" eaLnBrk="1" fontAlgn="auto" latinLnBrk="0" hangingPunct="1">
              <a:lnSpc>
                <a:spcPct val="100000"/>
              </a:lnSpc>
              <a:spcBef>
                <a:spcPts val="0"/>
              </a:spcBef>
              <a:spcAft>
                <a:spcPts val="0"/>
              </a:spcAft>
              <a:buClrTx/>
              <a:buSzTx/>
              <a:buFontTx/>
              <a:buNone/>
              <a:tabLst/>
              <a:defRPr/>
            </a:pPr>
            <a:r>
              <a:rPr lang="en-US" b="0" u="none" baseline="0" dirty="0" smtClean="0"/>
              <a:t>Our focus is primarily on understanding the larger purpose and process to ensure fidelity and better support for all of our students.</a:t>
            </a:r>
            <a:endParaRPr lang="en-US" b="0" u="none" dirty="0" smtClean="0"/>
          </a:p>
        </p:txBody>
      </p:sp>
      <p:sp>
        <p:nvSpPr>
          <p:cNvPr id="4" name="Slide Number Placeholder 3"/>
          <p:cNvSpPr>
            <a:spLocks noGrp="1"/>
          </p:cNvSpPr>
          <p:nvPr>
            <p:ph type="sldNum" sz="quarter" idx="10"/>
          </p:nvPr>
        </p:nvSpPr>
        <p:spPr/>
        <p:txBody>
          <a:bodyPr/>
          <a:lstStyle/>
          <a:p>
            <a:fld id="{031C95A4-FD96-6F48-9A2A-D81DD0BEE0B6}" type="slidenum">
              <a:rPr lang="en-US" smtClean="0"/>
              <a:t>37</a:t>
            </a:fld>
            <a:endParaRPr lang="en-US" dirty="0"/>
          </a:p>
        </p:txBody>
      </p:sp>
    </p:spTree>
    <p:extLst>
      <p:ext uri="{BB962C8B-B14F-4D97-AF65-F5344CB8AC3E}">
        <p14:creationId xmlns:p14="http://schemas.microsoft.com/office/powerpoint/2010/main" val="251220023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Time</a:t>
            </a:r>
            <a:r>
              <a:rPr lang="en-US" dirty="0" smtClean="0"/>
              <a:t>: 5 </a:t>
            </a:r>
            <a:r>
              <a:rPr lang="en-US" u="sng" dirty="0" smtClean="0"/>
              <a:t>minutes</a:t>
            </a:r>
          </a:p>
          <a:p>
            <a:pPr marL="0" marR="0" indent="0" algn="l" defTabSz="457200" rtl="0" eaLnBrk="1" fontAlgn="auto" latinLnBrk="0" hangingPunct="1">
              <a:lnSpc>
                <a:spcPct val="100000"/>
              </a:lnSpc>
              <a:spcBef>
                <a:spcPts val="0"/>
              </a:spcBef>
              <a:spcAft>
                <a:spcPts val="0"/>
              </a:spcAft>
              <a:buClrTx/>
              <a:buSzTx/>
              <a:buFontTx/>
              <a:buNone/>
              <a:tabLst/>
              <a:defRPr/>
            </a:pPr>
            <a:r>
              <a:rPr lang="en-US" b="0" u="none" baseline="0" dirty="0" smtClean="0"/>
              <a:t>Review each bullet point.</a:t>
            </a:r>
          </a:p>
          <a:p>
            <a:pPr marL="0" marR="0" indent="0" algn="l" defTabSz="457200" rtl="0" eaLnBrk="1" fontAlgn="auto" latinLnBrk="0" hangingPunct="1">
              <a:lnSpc>
                <a:spcPct val="100000"/>
              </a:lnSpc>
              <a:spcBef>
                <a:spcPts val="0"/>
              </a:spcBef>
              <a:spcAft>
                <a:spcPts val="0"/>
              </a:spcAft>
              <a:buClrTx/>
              <a:buSzTx/>
              <a:buFontTx/>
              <a:buNone/>
              <a:tabLst/>
              <a:defRPr/>
            </a:pPr>
            <a:endParaRPr lang="en-US" b="0" u="none"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Are data teams and student review (SR) teams the same?</a:t>
            </a:r>
          </a:p>
          <a:p>
            <a:pPr marL="0" marR="0" indent="0" algn="l" defTabSz="457200" rtl="0" eaLnBrk="1" fontAlgn="auto" latinLnBrk="0" hangingPunct="1">
              <a:lnSpc>
                <a:spcPct val="100000"/>
              </a:lnSpc>
              <a:spcBef>
                <a:spcPts val="0"/>
              </a:spcBef>
              <a:spcAft>
                <a:spcPts val="0"/>
              </a:spcAft>
              <a:buClrTx/>
              <a:buSzTx/>
              <a:buFontTx/>
              <a:buNone/>
              <a:tabLst/>
              <a:defRPr/>
            </a:pPr>
            <a:r>
              <a:rPr lang="en-US" u="none" baseline="0" dirty="0" smtClean="0"/>
              <a:t>“The data team is responsible for conducting meetings to monitor the progress of all Tier II and Tier III students who are involved in the RTI2 process. When conducted with fidelity, this is the only pathway that a student can be identified as having a specific learning disability to receive special education services. Not all Tier 2 or </a:t>
            </a:r>
            <a:r>
              <a:rPr lang="en-US" u="none" baseline="0" dirty="0" smtClean="0"/>
              <a:t>Tier </a:t>
            </a:r>
            <a:r>
              <a:rPr lang="en-US" u="none" baseline="0" dirty="0" smtClean="0"/>
              <a:t>3 students will be SpEd </a:t>
            </a:r>
            <a:r>
              <a:rPr lang="en-US" u="none" baseline="0" dirty="0" smtClean="0"/>
              <a:t>identified; however, no </a:t>
            </a:r>
            <a:r>
              <a:rPr lang="en-US" u="none" baseline="0" dirty="0" smtClean="0"/>
              <a:t>one can be </a:t>
            </a:r>
            <a:r>
              <a:rPr lang="en-US" u="none" baseline="0" dirty="0" smtClean="0"/>
              <a:t>excluded from </a:t>
            </a:r>
            <a:r>
              <a:rPr lang="en-US" u="none" baseline="0" dirty="0" smtClean="0"/>
              <a:t>this </a:t>
            </a:r>
            <a:r>
              <a:rPr lang="en-US" u="none" baseline="0" dirty="0" smtClean="0"/>
              <a:t>process. </a:t>
            </a:r>
            <a:r>
              <a:rPr lang="en-US" u="none" baseline="0" dirty="0" smtClean="0"/>
              <a:t>I know sometimes we get anxious with our school psychologists </a:t>
            </a:r>
            <a:r>
              <a:rPr lang="en-US" u="none" baseline="0" dirty="0" smtClean="0"/>
              <a:t>because but </a:t>
            </a:r>
            <a:r>
              <a:rPr lang="en-US" u="none" baseline="0" dirty="0" smtClean="0"/>
              <a:t>our </a:t>
            </a:r>
            <a:r>
              <a:rPr lang="en-US" u="none" baseline="0" dirty="0" smtClean="0"/>
              <a:t>psychologists </a:t>
            </a:r>
            <a:r>
              <a:rPr lang="en-US" u="none" baseline="0" dirty="0" smtClean="0"/>
              <a:t>are held to these same criteria… we have to be sure that the student is NOT responsive to intervention first, and we have to be able to show that.  And by the way, sometimes even our best experience and expertise is wrong.  The process helps us and the students.”    </a:t>
            </a:r>
          </a:p>
          <a:p>
            <a:pPr marL="0" marR="0" indent="0" algn="l" defTabSz="457200" rtl="0" eaLnBrk="1" fontAlgn="auto" latinLnBrk="0" hangingPunct="1">
              <a:lnSpc>
                <a:spcPct val="100000"/>
              </a:lnSpc>
              <a:spcBef>
                <a:spcPts val="0"/>
              </a:spcBef>
              <a:spcAft>
                <a:spcPts val="0"/>
              </a:spcAft>
              <a:buClrTx/>
              <a:buSzTx/>
              <a:buFontTx/>
              <a:buNone/>
              <a:tabLst/>
              <a:defRPr/>
            </a:pPr>
            <a:r>
              <a:rPr lang="en-US" u="none" baseline="0" dirty="0" smtClean="0"/>
              <a:t>-Also emphasize that the data team only deals with academic factors, though we encourage schools to think about developing a similar process to support students who may need more significant behavioral interventions. (the State is heading in that direction, but is not yet requiring it.)</a:t>
            </a:r>
          </a:p>
          <a:p>
            <a:pPr marL="0" marR="0" indent="0" algn="l" defTabSz="457200" rtl="0" eaLnBrk="1" fontAlgn="auto" latinLnBrk="0" hangingPunct="1">
              <a:lnSpc>
                <a:spcPct val="100000"/>
              </a:lnSpc>
              <a:spcBef>
                <a:spcPts val="0"/>
              </a:spcBef>
              <a:spcAft>
                <a:spcPts val="0"/>
              </a:spcAft>
              <a:buClrTx/>
              <a:buSzTx/>
              <a:buFontTx/>
              <a:buNone/>
              <a:tabLst/>
              <a:defRPr/>
            </a:pPr>
            <a:endParaRPr lang="en-US" u="none"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u="none" baseline="0" dirty="0" smtClean="0"/>
              <a:t>-The student review team can be formed, on </a:t>
            </a:r>
            <a:r>
              <a:rPr lang="en-US" u="none" baseline="0" dirty="0" smtClean="0"/>
              <a:t>an as needed </a:t>
            </a:r>
            <a:r>
              <a:rPr lang="en-US" u="none" baseline="0" dirty="0" smtClean="0"/>
              <a:t>basis, to develop an action plan and brainstorm solutions for students with other disabilities and behavioral issues.  **It is important to note, that students who are going through the student review process should participate in </a:t>
            </a:r>
            <a:r>
              <a:rPr lang="en-US" u="none" baseline="0" dirty="0" smtClean="0"/>
              <a:t>RTI2 </a:t>
            </a:r>
            <a:r>
              <a:rPr lang="en-US" u="none" baseline="0" dirty="0" smtClean="0"/>
              <a:t>as well if an academic issue is suspected.</a:t>
            </a:r>
            <a:endParaRPr lang="en-US" u="none"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0" u="sng" dirty="0" smtClean="0"/>
          </a:p>
        </p:txBody>
      </p:sp>
      <p:sp>
        <p:nvSpPr>
          <p:cNvPr id="4" name="Slide Number Placeholder 3"/>
          <p:cNvSpPr>
            <a:spLocks noGrp="1"/>
          </p:cNvSpPr>
          <p:nvPr>
            <p:ph type="sldNum" sz="quarter" idx="10"/>
          </p:nvPr>
        </p:nvSpPr>
        <p:spPr/>
        <p:txBody>
          <a:bodyPr/>
          <a:lstStyle/>
          <a:p>
            <a:fld id="{665F4B43-D7D8-2044-BF21-9E2DD588C494}" type="slidenum">
              <a:rPr lang="en-US" smtClean="0"/>
              <a:t>38</a:t>
            </a:fld>
            <a:endParaRPr lang="en-US" dirty="0"/>
          </a:p>
        </p:txBody>
      </p:sp>
    </p:spTree>
    <p:extLst>
      <p:ext uri="{BB962C8B-B14F-4D97-AF65-F5344CB8AC3E}">
        <p14:creationId xmlns:p14="http://schemas.microsoft.com/office/powerpoint/2010/main" val="53249356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Time</a:t>
            </a:r>
            <a:r>
              <a:rPr lang="en-US" dirty="0" smtClean="0"/>
              <a:t>: 3</a:t>
            </a:r>
            <a:r>
              <a:rPr lang="en-US" u="sng" dirty="0" smtClean="0"/>
              <a:t> minutes</a:t>
            </a:r>
          </a:p>
          <a:p>
            <a:pPr marL="0" marR="0" indent="0" algn="l" defTabSz="457200" rtl="0" eaLnBrk="1" fontAlgn="auto" latinLnBrk="0" hangingPunct="1">
              <a:lnSpc>
                <a:spcPct val="100000"/>
              </a:lnSpc>
              <a:spcBef>
                <a:spcPts val="0"/>
              </a:spcBef>
              <a:spcAft>
                <a:spcPts val="0"/>
              </a:spcAft>
              <a:buClrTx/>
              <a:buSzTx/>
              <a:buFontTx/>
              <a:buNone/>
              <a:tabLst/>
              <a:defRPr/>
            </a:pPr>
            <a:r>
              <a:rPr lang="en-US" u="none" dirty="0" smtClean="0"/>
              <a:t>“Take a minute to find yourself in</a:t>
            </a:r>
            <a:r>
              <a:rPr lang="en-US" u="none" baseline="0" dirty="0" smtClean="0"/>
              <a:t> the first column and review your role on the RTI2 data team.  (Wait a minute for each to be ready. ) When I call out your group, please stand and read aloud, together, your responsibilities.  Please remain standing.”</a:t>
            </a:r>
          </a:p>
          <a:p>
            <a:pPr marL="0" marR="0" indent="0" algn="l" defTabSz="457200" rtl="0" eaLnBrk="1" fontAlgn="auto" latinLnBrk="0" hangingPunct="1">
              <a:lnSpc>
                <a:spcPct val="100000"/>
              </a:lnSpc>
              <a:spcBef>
                <a:spcPts val="0"/>
              </a:spcBef>
              <a:spcAft>
                <a:spcPts val="0"/>
              </a:spcAft>
              <a:buClrTx/>
              <a:buSzTx/>
              <a:buFontTx/>
              <a:buNone/>
              <a:tabLst/>
              <a:defRPr/>
            </a:pPr>
            <a:endParaRPr lang="en-US" u="none"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u="none" baseline="0" dirty="0" smtClean="0"/>
              <a:t>When all groups have stood and finished reading the table, give them a round of applause.  “You have both survived the training and committed yourselves and [insert school name] to ensuring that we implement the CLIP and RTI2 with fidelity, and that in doing so, we will ensure that every [School name[ student gets the support he or she needs to be successful!”</a:t>
            </a:r>
          </a:p>
          <a:p>
            <a:pPr marL="0" marR="0" indent="0" algn="l" defTabSz="457200" rtl="0" eaLnBrk="1" fontAlgn="auto" latinLnBrk="0" hangingPunct="1">
              <a:lnSpc>
                <a:spcPct val="100000"/>
              </a:lnSpc>
              <a:spcBef>
                <a:spcPts val="0"/>
              </a:spcBef>
              <a:spcAft>
                <a:spcPts val="0"/>
              </a:spcAft>
              <a:buClrTx/>
              <a:buSzTx/>
              <a:buFontTx/>
              <a:buNone/>
              <a:tabLst/>
              <a:defRPr/>
            </a:pPr>
            <a:endParaRPr lang="en-US" u="none"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u="none" baseline="0" dirty="0" smtClean="0"/>
              <a:t>“You may sit down.”</a:t>
            </a:r>
            <a:endParaRPr lang="en-US" dirty="0"/>
          </a:p>
        </p:txBody>
      </p:sp>
      <p:sp>
        <p:nvSpPr>
          <p:cNvPr id="4" name="Slide Number Placeholder 3"/>
          <p:cNvSpPr>
            <a:spLocks noGrp="1"/>
          </p:cNvSpPr>
          <p:nvPr>
            <p:ph type="sldNum" sz="quarter" idx="10"/>
          </p:nvPr>
        </p:nvSpPr>
        <p:spPr/>
        <p:txBody>
          <a:bodyPr/>
          <a:lstStyle/>
          <a:p>
            <a:fld id="{665F4B43-D7D8-2044-BF21-9E2DD588C494}" type="slidenum">
              <a:rPr lang="en-US" smtClean="0"/>
              <a:t>39</a:t>
            </a:fld>
            <a:endParaRPr lang="en-US" dirty="0"/>
          </a:p>
        </p:txBody>
      </p:sp>
    </p:spTree>
    <p:extLst>
      <p:ext uri="{BB962C8B-B14F-4D97-AF65-F5344CB8AC3E}">
        <p14:creationId xmlns:p14="http://schemas.microsoft.com/office/powerpoint/2010/main" val="25356852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Time:</a:t>
            </a:r>
            <a:r>
              <a:rPr lang="en-US" b="0" u="sng" dirty="0" smtClean="0"/>
              <a:t>2 minutes</a:t>
            </a:r>
          </a:p>
          <a:p>
            <a:r>
              <a:rPr lang="en-US" b="0" u="none" dirty="0" smtClean="0"/>
              <a:t>Display</a:t>
            </a:r>
            <a:r>
              <a:rPr lang="en-US" b="0" u="none" baseline="0" dirty="0" smtClean="0"/>
              <a:t> the question. Have the participants hold up their response. </a:t>
            </a:r>
          </a:p>
          <a:p>
            <a:r>
              <a:rPr lang="en-US" b="0" u="none" baseline="0" dirty="0" smtClean="0"/>
              <a:t>-Click the button to display the correct answer.</a:t>
            </a:r>
          </a:p>
          <a:p>
            <a:endParaRPr lang="en-US" dirty="0" smtClean="0"/>
          </a:p>
          <a:p>
            <a:r>
              <a:rPr lang="en-US" dirty="0" smtClean="0"/>
              <a:t>Ensure the participants understand the goal of RTI</a:t>
            </a:r>
            <a:r>
              <a:rPr lang="en-US" baseline="0" dirty="0" smtClean="0"/>
              <a:t> is NOT to identify students for special education services.  The goal is to ensure that all students receive explicit instruction and targeted intervention </a:t>
            </a:r>
            <a:r>
              <a:rPr lang="en-US" baseline="0" dirty="0" smtClean="0"/>
              <a:t>support </a:t>
            </a:r>
            <a:r>
              <a:rPr lang="en-US" baseline="0" dirty="0" smtClean="0"/>
              <a:t>to perform at or above grade level.</a:t>
            </a:r>
            <a:endParaRPr lang="en-US" dirty="0"/>
          </a:p>
        </p:txBody>
      </p:sp>
      <p:sp>
        <p:nvSpPr>
          <p:cNvPr id="4" name="Slide Number Placeholder 3"/>
          <p:cNvSpPr>
            <a:spLocks noGrp="1"/>
          </p:cNvSpPr>
          <p:nvPr>
            <p:ph type="sldNum" sz="quarter" idx="10"/>
          </p:nvPr>
        </p:nvSpPr>
        <p:spPr/>
        <p:txBody>
          <a:bodyPr/>
          <a:lstStyle/>
          <a:p>
            <a:fld id="{5B656408-9FD0-2744-B169-3D6FDA61FD00}" type="slidenum">
              <a:rPr lang="en-US" smtClean="0"/>
              <a:t>4</a:t>
            </a:fld>
            <a:endParaRPr lang="en-US" dirty="0"/>
          </a:p>
        </p:txBody>
      </p:sp>
    </p:spTree>
    <p:extLst>
      <p:ext uri="{BB962C8B-B14F-4D97-AF65-F5344CB8AC3E}">
        <p14:creationId xmlns:p14="http://schemas.microsoft.com/office/powerpoint/2010/main" val="224750557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Time</a:t>
            </a:r>
            <a:r>
              <a:rPr lang="en-US" dirty="0" smtClean="0"/>
              <a:t>: </a:t>
            </a:r>
            <a:r>
              <a:rPr lang="en-US" u="sng" dirty="0" smtClean="0"/>
              <a:t>1</a:t>
            </a:r>
            <a:r>
              <a:rPr lang="en-US" u="sng" baseline="0" dirty="0" smtClean="0"/>
              <a:t> to 2</a:t>
            </a:r>
            <a:r>
              <a:rPr lang="en-US" u="sng" dirty="0" smtClean="0"/>
              <a:t> minutes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u="sng"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u="none" dirty="0" smtClean="0"/>
              <a:t>“Let’s go back to your annotations one more time.  In</a:t>
            </a:r>
            <a:r>
              <a:rPr lang="en-US" u="none" baseline="0" dirty="0" smtClean="0"/>
              <a:t> your group, look at the questions you </a:t>
            </a:r>
            <a:r>
              <a:rPr lang="en-US" u="none" baseline="0" dirty="0" smtClean="0"/>
              <a:t>wrote </a:t>
            </a:r>
            <a:r>
              <a:rPr lang="en-US" u="none" baseline="0" dirty="0" smtClean="0"/>
              <a:t>down.  Hopefully, you’ve been writing down answers as we went through the session today.  What questions do you still have?  Can you answer them as a group?  Take a minute to discuss.”</a:t>
            </a:r>
          </a:p>
          <a:p>
            <a:pPr marL="0" marR="0" indent="0" algn="l" defTabSz="457200" rtl="0" eaLnBrk="1" fontAlgn="auto" latinLnBrk="0" hangingPunct="1">
              <a:lnSpc>
                <a:spcPct val="100000"/>
              </a:lnSpc>
              <a:spcBef>
                <a:spcPts val="0"/>
              </a:spcBef>
              <a:spcAft>
                <a:spcPts val="0"/>
              </a:spcAft>
              <a:buClrTx/>
              <a:buSzTx/>
              <a:buFontTx/>
              <a:buNone/>
              <a:tabLst/>
              <a:defRPr/>
            </a:pPr>
            <a:endParaRPr lang="en-US" u="none"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u="none" baseline="0" dirty="0" smtClean="0"/>
              <a:t>Walk around the room quickly, informally collecting the remaining big questions.  (if you have time, you can have them call these out.) When you bring them back, answer the ones you can and take note of the big ones you can’t today, but that you’ll follow up on.</a:t>
            </a:r>
          </a:p>
          <a:p>
            <a:pPr marL="0" marR="0" indent="0" algn="l" defTabSz="457200" rtl="0" eaLnBrk="1" fontAlgn="auto" latinLnBrk="0" hangingPunct="1">
              <a:lnSpc>
                <a:spcPct val="100000"/>
              </a:lnSpc>
              <a:spcBef>
                <a:spcPts val="0"/>
              </a:spcBef>
              <a:spcAft>
                <a:spcPts val="0"/>
              </a:spcAft>
              <a:buClrTx/>
              <a:buSzTx/>
              <a:buFontTx/>
              <a:buNone/>
              <a:tabLst/>
              <a:defRPr/>
            </a:pPr>
            <a:endParaRPr lang="en-US" u="none"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u="none" dirty="0" smtClean="0"/>
          </a:p>
        </p:txBody>
      </p:sp>
      <p:sp>
        <p:nvSpPr>
          <p:cNvPr id="4" name="Slide Number Placeholder 3"/>
          <p:cNvSpPr>
            <a:spLocks noGrp="1"/>
          </p:cNvSpPr>
          <p:nvPr>
            <p:ph type="sldNum" sz="quarter" idx="10"/>
          </p:nvPr>
        </p:nvSpPr>
        <p:spPr/>
        <p:txBody>
          <a:bodyPr/>
          <a:lstStyle/>
          <a:p>
            <a:fld id="{665F4B43-D7D8-2044-BF21-9E2DD588C494}" type="slidenum">
              <a:rPr lang="en-US" smtClean="0"/>
              <a:t>40</a:t>
            </a:fld>
            <a:endParaRPr lang="en-US" dirty="0"/>
          </a:p>
        </p:txBody>
      </p:sp>
    </p:spTree>
    <p:extLst>
      <p:ext uri="{BB962C8B-B14F-4D97-AF65-F5344CB8AC3E}">
        <p14:creationId xmlns:p14="http://schemas.microsoft.com/office/powerpoint/2010/main" val="3508305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Time</a:t>
            </a:r>
            <a:r>
              <a:rPr lang="en-US" dirty="0" smtClean="0"/>
              <a:t>: </a:t>
            </a:r>
            <a:r>
              <a:rPr lang="en-US" u="sng" dirty="0" smtClean="0"/>
              <a:t>1 minute</a:t>
            </a:r>
          </a:p>
          <a:p>
            <a:r>
              <a:rPr lang="en-US" u="none" dirty="0" smtClean="0"/>
              <a:t>Remind them of the goals for the session,</a:t>
            </a:r>
            <a:r>
              <a:rPr lang="en-US" u="none" baseline="0" dirty="0" smtClean="0"/>
              <a:t> but also, “We know this was a lot to take in during a long day… It’s ok if we still have some questions and are still learning.  The important thing is to remember that we’re all still learning and that if we push and lean on each other, we can continue to improve our individual and schoolwide practice, and better support our students. We can do this!”</a:t>
            </a:r>
            <a:endParaRPr lang="en-US" u="none" dirty="0" smtClean="0"/>
          </a:p>
        </p:txBody>
      </p:sp>
      <p:sp>
        <p:nvSpPr>
          <p:cNvPr id="4" name="Slide Number Placeholder 3"/>
          <p:cNvSpPr>
            <a:spLocks noGrp="1"/>
          </p:cNvSpPr>
          <p:nvPr>
            <p:ph type="sldNum" sz="quarter" idx="10"/>
          </p:nvPr>
        </p:nvSpPr>
        <p:spPr/>
        <p:txBody>
          <a:bodyPr/>
          <a:lstStyle/>
          <a:p>
            <a:fld id="{031C95A4-FD96-6F48-9A2A-D81DD0BEE0B6}" type="slidenum">
              <a:rPr lang="en-US" smtClean="0"/>
              <a:t>41</a:t>
            </a:fld>
            <a:endParaRPr lang="en-US" dirty="0"/>
          </a:p>
        </p:txBody>
      </p:sp>
    </p:spTree>
    <p:extLst>
      <p:ext uri="{BB962C8B-B14F-4D97-AF65-F5344CB8AC3E}">
        <p14:creationId xmlns:p14="http://schemas.microsoft.com/office/powerpoint/2010/main" val="66736818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Time</a:t>
            </a:r>
            <a:r>
              <a:rPr lang="en-US" dirty="0" smtClean="0"/>
              <a:t>: </a:t>
            </a:r>
            <a:r>
              <a:rPr lang="en-US" u="sng" dirty="0" smtClean="0"/>
              <a:t>3</a:t>
            </a:r>
            <a:r>
              <a:rPr lang="en-US" u="sng" baseline="0" dirty="0" smtClean="0"/>
              <a:t> </a:t>
            </a:r>
            <a:r>
              <a:rPr lang="en-US" u="sng" dirty="0" smtClean="0"/>
              <a:t>minutes</a:t>
            </a:r>
          </a:p>
          <a:p>
            <a:pPr marL="0" marR="0" indent="0" algn="l" defTabSz="457200" rtl="0" eaLnBrk="1" fontAlgn="auto" latinLnBrk="0" hangingPunct="1">
              <a:lnSpc>
                <a:spcPct val="100000"/>
              </a:lnSpc>
              <a:spcBef>
                <a:spcPts val="0"/>
              </a:spcBef>
              <a:spcAft>
                <a:spcPts val="0"/>
              </a:spcAft>
              <a:buClrTx/>
              <a:buSzTx/>
              <a:buFontTx/>
              <a:buNone/>
              <a:tabLst/>
              <a:defRPr/>
            </a:pPr>
            <a:r>
              <a:rPr lang="en-US" u="none" dirty="0" smtClean="0"/>
              <a:t>All</a:t>
            </a:r>
            <a:r>
              <a:rPr lang="en-US" u="none" baseline="0" dirty="0" smtClean="0"/>
              <a:t>ow the participants time to reflect over the session. </a:t>
            </a:r>
            <a:r>
              <a:rPr lang="en-US" u="none" dirty="0" smtClean="0"/>
              <a:t>Depending on time, you might not ask participants to consider all three now,  Do make sure they share out, either out loud or on post-its,</a:t>
            </a:r>
            <a:r>
              <a:rPr lang="en-US" u="none" baseline="0" dirty="0" smtClean="0"/>
              <a:t> what they need to be successful.</a:t>
            </a:r>
          </a:p>
          <a:p>
            <a:pPr marL="0" marR="0" indent="0" algn="l" defTabSz="457200" rtl="0" eaLnBrk="1" fontAlgn="auto" latinLnBrk="0" hangingPunct="1">
              <a:lnSpc>
                <a:spcPct val="100000"/>
              </a:lnSpc>
              <a:spcBef>
                <a:spcPts val="0"/>
              </a:spcBef>
              <a:spcAft>
                <a:spcPts val="0"/>
              </a:spcAft>
              <a:buClrTx/>
              <a:buSzTx/>
              <a:buFontTx/>
              <a:buNone/>
              <a:tabLst/>
              <a:defRPr/>
            </a:pPr>
            <a:endParaRPr lang="en-US" u="none"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u="none" baseline="0" dirty="0" smtClean="0"/>
              <a:t>Collect the sticky notes or index cards from the participants as they leave the session.</a:t>
            </a:r>
            <a:endParaRPr lang="en-US" u="none" dirty="0" smtClean="0"/>
          </a:p>
          <a:p>
            <a:endParaRPr lang="en-US" dirty="0"/>
          </a:p>
        </p:txBody>
      </p:sp>
      <p:sp>
        <p:nvSpPr>
          <p:cNvPr id="4" name="Slide Number Placeholder 3"/>
          <p:cNvSpPr>
            <a:spLocks noGrp="1"/>
          </p:cNvSpPr>
          <p:nvPr>
            <p:ph type="sldNum" sz="quarter" idx="10"/>
          </p:nvPr>
        </p:nvSpPr>
        <p:spPr/>
        <p:txBody>
          <a:bodyPr/>
          <a:lstStyle/>
          <a:p>
            <a:fld id="{031C95A4-FD96-6F48-9A2A-D81DD0BEE0B6}" type="slidenum">
              <a:rPr lang="en-US" smtClean="0"/>
              <a:t>42</a:t>
            </a:fld>
            <a:endParaRPr lang="en-US" dirty="0"/>
          </a:p>
        </p:txBody>
      </p:sp>
    </p:spTree>
    <p:extLst>
      <p:ext uri="{BB962C8B-B14F-4D97-AF65-F5344CB8AC3E}">
        <p14:creationId xmlns:p14="http://schemas.microsoft.com/office/powerpoint/2010/main" val="179325013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1C95A4-FD96-6F48-9A2A-D81DD0BEE0B6}" type="slidenum">
              <a:rPr lang="en-US" smtClean="0"/>
              <a:t>43</a:t>
            </a:fld>
            <a:endParaRPr lang="en-US" dirty="0"/>
          </a:p>
        </p:txBody>
      </p:sp>
    </p:spTree>
    <p:extLst>
      <p:ext uri="{BB962C8B-B14F-4D97-AF65-F5344CB8AC3E}">
        <p14:creationId xmlns:p14="http://schemas.microsoft.com/office/powerpoint/2010/main" val="210444173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Time</a:t>
            </a:r>
            <a:r>
              <a:rPr lang="en-US" dirty="0" smtClean="0"/>
              <a:t>: </a:t>
            </a:r>
            <a:r>
              <a:rPr lang="en-US" u="sng" dirty="0" smtClean="0"/>
              <a:t>1 minute</a:t>
            </a:r>
          </a:p>
          <a:p>
            <a:r>
              <a:rPr lang="en-US" dirty="0" smtClean="0"/>
              <a:t>Inform the participants where they can find additional resources and information about the RTI process.</a:t>
            </a:r>
            <a:endParaRPr lang="en-US" dirty="0"/>
          </a:p>
        </p:txBody>
      </p:sp>
      <p:sp>
        <p:nvSpPr>
          <p:cNvPr id="4" name="Slide Number Placeholder 3"/>
          <p:cNvSpPr>
            <a:spLocks noGrp="1"/>
          </p:cNvSpPr>
          <p:nvPr>
            <p:ph type="sldNum" sz="quarter" idx="10"/>
          </p:nvPr>
        </p:nvSpPr>
        <p:spPr/>
        <p:txBody>
          <a:bodyPr/>
          <a:lstStyle/>
          <a:p>
            <a:fld id="{665F4B43-D7D8-2044-BF21-9E2DD588C494}" type="slidenum">
              <a:rPr lang="en-US" smtClean="0"/>
              <a:t>44</a:t>
            </a:fld>
            <a:endParaRPr lang="en-US" dirty="0"/>
          </a:p>
        </p:txBody>
      </p:sp>
    </p:spTree>
    <p:extLst>
      <p:ext uri="{BB962C8B-B14F-4D97-AF65-F5344CB8AC3E}">
        <p14:creationId xmlns:p14="http://schemas.microsoft.com/office/powerpoint/2010/main" val="32347964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Time:</a:t>
            </a:r>
            <a:r>
              <a:rPr lang="en-US" b="0" u="sng" dirty="0" smtClean="0"/>
              <a:t>2 minutes</a:t>
            </a:r>
          </a:p>
          <a:p>
            <a:r>
              <a:rPr lang="en-US" b="0" u="none" dirty="0" smtClean="0"/>
              <a:t>Display</a:t>
            </a:r>
            <a:r>
              <a:rPr lang="en-US" b="0" u="none" baseline="0" dirty="0" smtClean="0"/>
              <a:t> the question. Have the participants hold up their response. </a:t>
            </a:r>
          </a:p>
          <a:p>
            <a:r>
              <a:rPr lang="en-US" b="0" u="none" baseline="0" dirty="0" smtClean="0"/>
              <a:t>-Click the button to display the correct answer.</a:t>
            </a:r>
          </a:p>
          <a:p>
            <a:endParaRPr lang="en-US" b="0" u="none" baseline="0" dirty="0" smtClean="0"/>
          </a:p>
          <a:p>
            <a:r>
              <a:rPr lang="en-US" b="0" u="none" baseline="0" dirty="0" smtClean="0"/>
              <a:t>-Inform the participants that this statement is false because Tier II instruction should last for 30 minutes each day totaling </a:t>
            </a:r>
            <a:r>
              <a:rPr lang="en-US" b="0" u="none" baseline="0" dirty="0" smtClean="0"/>
              <a:t>150 minutes </a:t>
            </a:r>
            <a:r>
              <a:rPr lang="en-US" b="0" u="none" baseline="0" dirty="0" smtClean="0"/>
              <a:t>each week.  </a:t>
            </a:r>
          </a:p>
          <a:p>
            <a:r>
              <a:rPr lang="en-US" b="0" u="none" baseline="0" dirty="0" smtClean="0"/>
              <a:t>-The content of the slide is true for Tier III because those students will receive 45 minutes of intervention each day, totaling 225 minutes each week.</a:t>
            </a:r>
          </a:p>
          <a:p>
            <a:endParaRPr lang="en-US" dirty="0"/>
          </a:p>
        </p:txBody>
      </p:sp>
      <p:sp>
        <p:nvSpPr>
          <p:cNvPr id="4" name="Slide Number Placeholder 3"/>
          <p:cNvSpPr>
            <a:spLocks noGrp="1"/>
          </p:cNvSpPr>
          <p:nvPr>
            <p:ph type="sldNum" sz="quarter" idx="10"/>
          </p:nvPr>
        </p:nvSpPr>
        <p:spPr/>
        <p:txBody>
          <a:bodyPr/>
          <a:lstStyle/>
          <a:p>
            <a:fld id="{5B656408-9FD0-2744-B169-3D6FDA61FD00}" type="slidenum">
              <a:rPr lang="en-US" smtClean="0"/>
              <a:t>5</a:t>
            </a:fld>
            <a:endParaRPr lang="en-US" dirty="0"/>
          </a:p>
        </p:txBody>
      </p:sp>
    </p:spTree>
    <p:extLst>
      <p:ext uri="{BB962C8B-B14F-4D97-AF65-F5344CB8AC3E}">
        <p14:creationId xmlns:p14="http://schemas.microsoft.com/office/powerpoint/2010/main" val="29255623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Time:</a:t>
            </a:r>
            <a:r>
              <a:rPr lang="en-US" b="0" u="sng" dirty="0" smtClean="0"/>
              <a:t>2 minutes</a:t>
            </a:r>
          </a:p>
          <a:p>
            <a:r>
              <a:rPr lang="en-US" b="0" u="none" dirty="0" smtClean="0"/>
              <a:t>Display</a:t>
            </a:r>
            <a:r>
              <a:rPr lang="en-US" b="0" u="none" baseline="0" dirty="0" smtClean="0"/>
              <a:t> the question. Have the participants hold up their response. </a:t>
            </a:r>
          </a:p>
          <a:p>
            <a:r>
              <a:rPr lang="en-US" b="0" u="none" baseline="0" dirty="0" smtClean="0"/>
              <a:t>-Click the button to display the correct answer.</a:t>
            </a:r>
          </a:p>
          <a:p>
            <a:endParaRPr lang="en-US" dirty="0"/>
          </a:p>
        </p:txBody>
      </p:sp>
      <p:sp>
        <p:nvSpPr>
          <p:cNvPr id="4" name="Slide Number Placeholder 3"/>
          <p:cNvSpPr>
            <a:spLocks noGrp="1"/>
          </p:cNvSpPr>
          <p:nvPr>
            <p:ph type="sldNum" sz="quarter" idx="10"/>
          </p:nvPr>
        </p:nvSpPr>
        <p:spPr/>
        <p:txBody>
          <a:bodyPr/>
          <a:lstStyle/>
          <a:p>
            <a:fld id="{5B656408-9FD0-2744-B169-3D6FDA61FD00}" type="slidenum">
              <a:rPr lang="en-US" smtClean="0"/>
              <a:t>6</a:t>
            </a:fld>
            <a:endParaRPr lang="en-US" dirty="0"/>
          </a:p>
        </p:txBody>
      </p:sp>
    </p:spTree>
    <p:extLst>
      <p:ext uri="{BB962C8B-B14F-4D97-AF65-F5344CB8AC3E}">
        <p14:creationId xmlns:p14="http://schemas.microsoft.com/office/powerpoint/2010/main" val="311352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Time</a:t>
            </a:r>
            <a:r>
              <a:rPr lang="en-US" dirty="0" smtClean="0"/>
              <a:t>: </a:t>
            </a:r>
            <a:r>
              <a:rPr lang="en-US" u="sng" dirty="0" smtClean="0"/>
              <a:t>2 </a:t>
            </a:r>
            <a:r>
              <a:rPr lang="en-US" u="sng" baseline="0" dirty="0" smtClean="0"/>
              <a:t>minutes</a:t>
            </a:r>
          </a:p>
          <a:p>
            <a:r>
              <a:rPr lang="en-US" b="0" i="0" u="none" dirty="0" smtClean="0"/>
              <a:t>Say, “I</a:t>
            </a:r>
            <a:r>
              <a:rPr lang="en-US" b="0" i="0" u="none" baseline="0" dirty="0" smtClean="0"/>
              <a:t> know that many of us are familiar with the acronym RTI2 and have developed mixed emotions, understandings, and experiences with the process. For some, today’s session will serve as an affirmation of what you already know and for others the information my seem new or conflict with your original thoughts.  Either way, I hope that you all are willing to keep </a:t>
            </a:r>
            <a:r>
              <a:rPr lang="en-US" b="0" i="0" u="none" baseline="0" dirty="0" smtClean="0"/>
              <a:t>an </a:t>
            </a:r>
            <a:r>
              <a:rPr lang="en-US" b="0" i="0" u="none" baseline="0" dirty="0" smtClean="0"/>
              <a:t>open mind as we reset/recalibrate our collective understanding of the RTI2 process as a staff/school. We will need to remember that our ultimate goal is to ensure that the individualized needs or our students are addressed.”</a:t>
            </a:r>
          </a:p>
          <a:p>
            <a:endParaRPr lang="en-US" b="0" i="0" u="none" baseline="0" dirty="0" smtClean="0"/>
          </a:p>
        </p:txBody>
      </p:sp>
      <p:sp>
        <p:nvSpPr>
          <p:cNvPr id="4" name="Slide Number Placeholder 3"/>
          <p:cNvSpPr>
            <a:spLocks noGrp="1"/>
          </p:cNvSpPr>
          <p:nvPr>
            <p:ph type="sldNum" sz="quarter" idx="10"/>
          </p:nvPr>
        </p:nvSpPr>
        <p:spPr/>
        <p:txBody>
          <a:bodyPr/>
          <a:lstStyle/>
          <a:p>
            <a:fld id="{665F4B43-D7D8-2044-BF21-9E2DD588C494}" type="slidenum">
              <a:rPr lang="en-US" smtClean="0"/>
              <a:t>7</a:t>
            </a:fld>
            <a:endParaRPr lang="en-US" dirty="0"/>
          </a:p>
        </p:txBody>
      </p:sp>
    </p:spTree>
    <p:extLst>
      <p:ext uri="{BB962C8B-B14F-4D97-AF65-F5344CB8AC3E}">
        <p14:creationId xmlns:p14="http://schemas.microsoft.com/office/powerpoint/2010/main" val="12651520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Time</a:t>
            </a:r>
            <a:r>
              <a:rPr lang="en-US" dirty="0" smtClean="0"/>
              <a:t>: </a:t>
            </a:r>
            <a:r>
              <a:rPr lang="en-US" u="sng" dirty="0" smtClean="0"/>
              <a:t>1 minute</a:t>
            </a:r>
          </a:p>
          <a:p>
            <a:r>
              <a:rPr lang="en-US" u="none" dirty="0" smtClean="0"/>
              <a:t>Read</a:t>
            </a:r>
            <a:r>
              <a:rPr lang="en-US" u="none" baseline="0" dirty="0" smtClean="0"/>
              <a:t> the objectives for the session to the group.  Make sure you emphasize what the participants will be able to do at the end of the training.</a:t>
            </a:r>
          </a:p>
          <a:p>
            <a:endParaRPr lang="en-US" u="none"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0" i="0" u="none" baseline="0" dirty="0" smtClean="0"/>
              <a:t>Say: “</a:t>
            </a:r>
            <a:r>
              <a:rPr lang="en-US" b="0" i="0" u="none" baseline="0" dirty="0" smtClean="0"/>
              <a:t>At your table, you have some session notes to help guide your thinking and reflection through this afternoon.”</a:t>
            </a:r>
            <a:endParaRPr lang="en-US" b="0" i="0" u="none" dirty="0" smtClean="0"/>
          </a:p>
          <a:p>
            <a:endParaRPr lang="en-US" u="none" dirty="0" smtClean="0"/>
          </a:p>
        </p:txBody>
      </p:sp>
      <p:sp>
        <p:nvSpPr>
          <p:cNvPr id="4" name="Slide Number Placeholder 3"/>
          <p:cNvSpPr>
            <a:spLocks noGrp="1"/>
          </p:cNvSpPr>
          <p:nvPr>
            <p:ph type="sldNum" sz="quarter" idx="10"/>
          </p:nvPr>
        </p:nvSpPr>
        <p:spPr/>
        <p:txBody>
          <a:bodyPr/>
          <a:lstStyle/>
          <a:p>
            <a:fld id="{031C95A4-FD96-6F48-9A2A-D81DD0BEE0B6}" type="slidenum">
              <a:rPr lang="en-US" smtClean="0"/>
              <a:t>8</a:t>
            </a:fld>
            <a:endParaRPr lang="en-US" dirty="0"/>
          </a:p>
        </p:txBody>
      </p:sp>
    </p:spTree>
    <p:extLst>
      <p:ext uri="{BB962C8B-B14F-4D97-AF65-F5344CB8AC3E}">
        <p14:creationId xmlns:p14="http://schemas.microsoft.com/office/powerpoint/2010/main" val="10881697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Time</a:t>
            </a:r>
            <a:r>
              <a:rPr lang="en-US" dirty="0" smtClean="0"/>
              <a:t>: </a:t>
            </a:r>
            <a:r>
              <a:rPr lang="en-US" u="sng" dirty="0" smtClean="0"/>
              <a:t>1 minutes</a:t>
            </a:r>
          </a:p>
          <a:p>
            <a:r>
              <a:rPr lang="en-US" dirty="0" smtClean="0"/>
              <a:t>Have the participants take</a:t>
            </a:r>
            <a:r>
              <a:rPr lang="en-US" baseline="0" dirty="0" smtClean="0"/>
              <a:t> a moment to read the norms silently.  Remind them that today’s presentation will be technology free meaning that they should not have their computers or cell phones out  during the presentation.  Remind the participants that we want to make sure that we disagree respectfully and keep the best interests of the students at the center of our work today.</a:t>
            </a:r>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9</a:t>
            </a:fld>
            <a:endParaRPr lang="en-US" dirty="0"/>
          </a:p>
        </p:txBody>
      </p:sp>
    </p:spTree>
    <p:extLst>
      <p:ext uri="{BB962C8B-B14F-4D97-AF65-F5344CB8AC3E}">
        <p14:creationId xmlns:p14="http://schemas.microsoft.com/office/powerpoint/2010/main" val="12790223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1B9CC2E-F5F0-AA4A-85D3-4151297A6594}" type="datetimeFigureOut">
              <a:rPr lang="en-US" smtClean="0"/>
              <a:t>9/8/15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2420E3E-F8BE-1348-B253-740F228DEEFF}" type="slidenum">
              <a:rPr lang="en-US" smtClean="0"/>
              <a:t>‹#›</a:t>
            </a:fld>
            <a:endParaRPr lang="en-US" dirty="0"/>
          </a:p>
        </p:txBody>
      </p:sp>
    </p:spTree>
    <p:extLst>
      <p:ext uri="{BB962C8B-B14F-4D97-AF65-F5344CB8AC3E}">
        <p14:creationId xmlns:p14="http://schemas.microsoft.com/office/powerpoint/2010/main" val="12682436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B9CC2E-F5F0-AA4A-85D3-4151297A6594}" type="datetimeFigureOut">
              <a:rPr lang="en-US" smtClean="0"/>
              <a:t>9/8/15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2420E3E-F8BE-1348-B253-740F228DEEFF}" type="slidenum">
              <a:rPr lang="en-US" smtClean="0"/>
              <a:t>‹#›</a:t>
            </a:fld>
            <a:endParaRPr lang="en-US" dirty="0"/>
          </a:p>
        </p:txBody>
      </p:sp>
    </p:spTree>
    <p:extLst>
      <p:ext uri="{BB962C8B-B14F-4D97-AF65-F5344CB8AC3E}">
        <p14:creationId xmlns:p14="http://schemas.microsoft.com/office/powerpoint/2010/main" val="3886339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B9CC2E-F5F0-AA4A-85D3-4151297A6594}" type="datetimeFigureOut">
              <a:rPr lang="en-US" smtClean="0"/>
              <a:t>9/8/15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2420E3E-F8BE-1348-B253-740F228DEEFF}" type="slidenum">
              <a:rPr lang="en-US" smtClean="0"/>
              <a:t>‹#›</a:t>
            </a:fld>
            <a:endParaRPr lang="en-US" dirty="0"/>
          </a:p>
        </p:txBody>
      </p:sp>
    </p:spTree>
    <p:extLst>
      <p:ext uri="{BB962C8B-B14F-4D97-AF65-F5344CB8AC3E}">
        <p14:creationId xmlns:p14="http://schemas.microsoft.com/office/powerpoint/2010/main" val="35262209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rue or False Question (Answer: True)">
    <p:spTree>
      <p:nvGrpSpPr>
        <p:cNvPr id="1" name=""/>
        <p:cNvGrpSpPr/>
        <p:nvPr/>
      </p:nvGrpSpPr>
      <p:grpSpPr>
        <a:xfrm>
          <a:off x="0" y="0"/>
          <a:ext cx="0" cy="0"/>
          <a:chOff x="0" y="0"/>
          <a:chExt cx="0" cy="0"/>
        </a:xfrm>
      </p:grpSpPr>
      <p:sp>
        <p:nvSpPr>
          <p:cNvPr id="22" name="Rectangle 3"/>
          <p:cNvSpPr>
            <a:spLocks noGrp="1"/>
          </p:cNvSpPr>
          <p:nvPr>
            <p:ph type="dt" sz="half" idx="10"/>
          </p:nvPr>
        </p:nvSpPr>
        <p:spPr/>
        <p:txBody>
          <a:bodyPr vert="horz"/>
          <a:lstStyle>
            <a:lvl1pPr algn="r">
              <a:defRPr/>
            </a:lvl1pPr>
            <a:extLst/>
          </a:lstStyle>
          <a:p>
            <a:fld id="{1BEBB2CB-903D-46EF-8227-E770ED8FF514}" type="datetimeFigureOut">
              <a:rPr lang="en-US" smtClean="0"/>
              <a:pPr/>
              <a:t>9/8/15</a:t>
            </a:fld>
            <a:endParaRPr lang="en-US" dirty="0"/>
          </a:p>
        </p:txBody>
      </p:sp>
      <p:sp>
        <p:nvSpPr>
          <p:cNvPr id="11" name="Rectangle 4"/>
          <p:cNvSpPr>
            <a:spLocks noGrp="1"/>
          </p:cNvSpPr>
          <p:nvPr>
            <p:ph type="ftr" sz="quarter" idx="11"/>
          </p:nvPr>
        </p:nvSpPr>
        <p:spPr/>
        <p:txBody>
          <a:bodyPr vert="horz"/>
          <a:lstStyle>
            <a:extLst/>
          </a:lstStyle>
          <a:p>
            <a:endParaRPr lang="en-US" dirty="0"/>
          </a:p>
        </p:txBody>
      </p:sp>
      <p:sp>
        <p:nvSpPr>
          <p:cNvPr id="10" name="Rectangle 5"/>
          <p:cNvSpPr>
            <a:spLocks noGrp="1"/>
          </p:cNvSpPr>
          <p:nvPr>
            <p:ph type="sldNum" sz="quarter" idx="12"/>
          </p:nvPr>
        </p:nvSpPr>
        <p:spPr/>
        <p:txBody>
          <a:bodyPr vert="horz"/>
          <a:lstStyle>
            <a:extLst/>
          </a:lstStyle>
          <a:p>
            <a:fld id="{C75B88FA-3392-4D65-A457-DB2A9953195B}" type="slidenum">
              <a:rPr lang="en-US" smtClean="0"/>
              <a:pPr/>
              <a:t>‹#›</a:t>
            </a:fld>
            <a:endParaRPr lang="en-US" dirty="0"/>
          </a:p>
        </p:txBody>
      </p:sp>
      <p:sp>
        <p:nvSpPr>
          <p:cNvPr id="27" name="Question"/>
          <p:cNvSpPr>
            <a:spLocks noGrp="1"/>
          </p:cNvSpPr>
          <p:nvPr>
            <p:ph type="title" hasCustomPrompt="1"/>
          </p:nvPr>
        </p:nvSpPr>
        <p:spPr>
          <a:xfrm>
            <a:off x="228600" y="457200"/>
            <a:ext cx="8229600" cy="1143000"/>
          </a:xfrm>
        </p:spPr>
        <p:txBody>
          <a:bodyPr rtlCol="0" anchor="ctr"/>
          <a:lstStyle>
            <a:lvl1pPr algn="l">
              <a:defRPr i="1">
                <a:solidFill>
                  <a:schemeClr val="tx1">
                    <a:shade val="75000"/>
                  </a:schemeClr>
                </a:solidFill>
              </a:defRPr>
            </a:lvl1pPr>
            <a:extLst/>
          </a:lstStyle>
          <a:p>
            <a:r>
              <a:rPr lang="en-US" dirty="0" smtClean="0"/>
              <a:t>Click to add question</a:t>
            </a:r>
            <a:endParaRPr lang="en-US" dirty="0"/>
          </a:p>
        </p:txBody>
      </p:sp>
      <p:sp>
        <p:nvSpPr>
          <p:cNvPr id="8" name="Answer Base"/>
          <p:cNvSpPr txBox="1"/>
          <p:nvPr userDrawn="1"/>
        </p:nvSpPr>
        <p:spPr>
          <a:xfrm>
            <a:off x="182880" y="1676400"/>
            <a:ext cx="8321040" cy="1828800"/>
          </a:xfrm>
          <a:prstGeom prst="rect">
            <a:avLst/>
          </a:prstGeom>
          <a:noFill/>
        </p:spPr>
        <p:txBody>
          <a:bodyPr wrap="square">
            <a:noAutofit/>
          </a:bodyPr>
          <a:lstStyle>
            <a:extLst/>
          </a:lstStyle>
          <a:p>
            <a:pPr marL="0" indent="0" algn="ctr" rtl="0" latinLnBrk="0">
              <a:spcBef>
                <a:spcPct val="20000"/>
              </a:spcBef>
              <a:buNone/>
            </a:pPr>
            <a:r>
              <a:rPr lang="en-US" sz="7200" dirty="0" smtClean="0">
                <a:solidFill>
                  <a:schemeClr val="tx1">
                    <a:alpha val="40000"/>
                  </a:schemeClr>
                </a:solidFill>
              </a:rPr>
              <a:t>TRUE</a:t>
            </a:r>
            <a:r>
              <a:rPr lang="en-US" sz="7200" baseline="0" dirty="0" smtClean="0">
                <a:solidFill>
                  <a:schemeClr val="tx1">
                    <a:alpha val="40000"/>
                  </a:schemeClr>
                </a:solidFill>
              </a:rPr>
              <a:t> </a:t>
            </a:r>
            <a:r>
              <a:rPr lang="en-US" sz="7200" dirty="0" smtClean="0">
                <a:solidFill>
                  <a:schemeClr val="tx1">
                    <a:alpha val="40000"/>
                  </a:schemeClr>
                </a:solidFill>
              </a:rPr>
              <a:t>or FALSE?</a:t>
            </a:r>
            <a:endParaRPr lang="en-US" sz="7200" dirty="0">
              <a:solidFill>
                <a:schemeClr val="tx1">
                  <a:alpha val="40000"/>
                </a:schemeClr>
              </a:solidFill>
            </a:endParaRPr>
          </a:p>
        </p:txBody>
      </p:sp>
      <p:sp>
        <p:nvSpPr>
          <p:cNvPr id="7" name="Answer"/>
          <p:cNvSpPr/>
          <p:nvPr userDrawn="1"/>
        </p:nvSpPr>
        <p:spPr>
          <a:xfrm>
            <a:off x="182880" y="1676400"/>
            <a:ext cx="8321040" cy="1200329"/>
          </a:xfrm>
          <a:prstGeom prst="rect">
            <a:avLst/>
          </a:prstGeom>
        </p:spPr>
        <p:txBody>
          <a:bodyPr wrap="square">
            <a:spAutoFit/>
          </a:bodyPr>
          <a:lstStyle>
            <a:extLst/>
          </a:lstStyle>
          <a:p>
            <a:pPr indent="0" algn="ctr" latinLnBrk="0">
              <a:spcBef>
                <a:spcPct val="20000"/>
              </a:spcBef>
              <a:buNone/>
            </a:pPr>
            <a:r>
              <a:rPr lang="en-US" sz="7200" dirty="0" smtClean="0">
                <a:ln w="0">
                  <a:solidFill>
                    <a:srgbClr val="FFFFFF"/>
                  </a:solidFill>
                  <a:prstDash val="solid"/>
                </a:ln>
                <a:gradFill flip="none">
                  <a:gsLst>
                    <a:gs pos="40000">
                      <a:srgbClr val="FA8D3D">
                        <a:shade val="80000"/>
                      </a:srgbClr>
                    </a:gs>
                    <a:gs pos="45000">
                      <a:srgbClr val="FA8D3D">
                        <a:shade val="100000"/>
                      </a:srgbClr>
                    </a:gs>
                  </a:gsLst>
                  <a:lin ang="16200000"/>
                </a:gradFill>
                <a:effectLst>
                  <a:outerShdw blurRad="23036" dist="23036" dir="5400000" algn="tl">
                    <a:srgbClr val="656565">
                      <a:alpha val="65000"/>
                    </a:srgbClr>
                  </a:outerShdw>
                  <a:reflection blurRad="12700" stA="25000" endPos="55000" dist="5000" dir="5400000" sy="-100000" algn="bl" rotWithShape="0"/>
                </a:effectLst>
                <a:ea typeface="+mn-ea"/>
                <a:cs typeface="+mn-cs"/>
              </a:rPr>
              <a:t>TRUE </a:t>
            </a:r>
            <a:r>
              <a:rPr lang="en-US" sz="7200" dirty="0" smtClean="0">
                <a:solidFill>
                  <a:prstClr val="white">
                    <a:alpha val="40000"/>
                  </a:prstClr>
                </a:solidFill>
                <a:ea typeface="+mn-ea"/>
                <a:cs typeface="+mn-cs"/>
              </a:rPr>
              <a:t>or FALSE?</a:t>
            </a:r>
            <a:endParaRPr lang="en-US" dirty="0"/>
          </a:p>
        </p:txBody>
      </p:sp>
    </p:spTree>
    <p:extLst>
      <p:ext uri="{BB962C8B-B14F-4D97-AF65-F5344CB8AC3E}">
        <p14:creationId xmlns:p14="http://schemas.microsoft.com/office/powerpoint/2010/main" val="10286733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3000"/>
                                        <p:tgtEl>
                                          <p:spTgt spid="8"/>
                                        </p:tgtEl>
                                      </p:cBhvr>
                                    </p:animEffect>
                                    <p:set>
                                      <p:cBhvr>
                                        <p:cTn id="7" dur="1" fill="hold">
                                          <p:stCondLst>
                                            <p:cond delay="2999"/>
                                          </p:stCondLst>
                                        </p:cTn>
                                        <p:tgtEl>
                                          <p:spTgt spid="8"/>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rue or False Question (Answer: False)">
    <p:spTree>
      <p:nvGrpSpPr>
        <p:cNvPr id="1" name=""/>
        <p:cNvGrpSpPr/>
        <p:nvPr/>
      </p:nvGrpSpPr>
      <p:grpSpPr>
        <a:xfrm>
          <a:off x="0" y="0"/>
          <a:ext cx="0" cy="0"/>
          <a:chOff x="0" y="0"/>
          <a:chExt cx="0" cy="0"/>
        </a:xfrm>
      </p:grpSpPr>
      <p:sp>
        <p:nvSpPr>
          <p:cNvPr id="31" name="Rectangle 3"/>
          <p:cNvSpPr>
            <a:spLocks noGrp="1"/>
          </p:cNvSpPr>
          <p:nvPr>
            <p:ph type="dt" sz="half" idx="10"/>
          </p:nvPr>
        </p:nvSpPr>
        <p:spPr/>
        <p:txBody>
          <a:bodyPr vert="horz"/>
          <a:lstStyle>
            <a:lvl1pPr algn="r">
              <a:defRPr/>
            </a:lvl1pPr>
            <a:extLst/>
          </a:lstStyle>
          <a:p>
            <a:fld id="{1BEBB2CB-903D-46EF-8227-E770ED8FF514}" type="datetimeFigureOut">
              <a:rPr lang="en-US" smtClean="0"/>
              <a:pPr/>
              <a:t>9/8/15</a:t>
            </a:fld>
            <a:endParaRPr lang="en-US" dirty="0"/>
          </a:p>
        </p:txBody>
      </p:sp>
      <p:sp>
        <p:nvSpPr>
          <p:cNvPr id="2" name="Rectangle 4"/>
          <p:cNvSpPr>
            <a:spLocks noGrp="1"/>
          </p:cNvSpPr>
          <p:nvPr>
            <p:ph type="ftr" sz="quarter" idx="11"/>
          </p:nvPr>
        </p:nvSpPr>
        <p:spPr/>
        <p:txBody>
          <a:bodyPr vert="horz"/>
          <a:lstStyle>
            <a:extLst/>
          </a:lstStyle>
          <a:p>
            <a:endParaRPr lang="en-US" dirty="0"/>
          </a:p>
        </p:txBody>
      </p:sp>
      <p:sp>
        <p:nvSpPr>
          <p:cNvPr id="28" name="Rectangle 5"/>
          <p:cNvSpPr>
            <a:spLocks noGrp="1"/>
          </p:cNvSpPr>
          <p:nvPr>
            <p:ph type="sldNum" sz="quarter" idx="12"/>
          </p:nvPr>
        </p:nvSpPr>
        <p:spPr/>
        <p:txBody>
          <a:bodyPr vert="horz"/>
          <a:lstStyle>
            <a:extLst/>
          </a:lstStyle>
          <a:p>
            <a:fld id="{C75B88FA-3392-4D65-A457-DB2A9953195B}" type="slidenum">
              <a:rPr lang="en-US" smtClean="0"/>
              <a:pPr/>
              <a:t>‹#›</a:t>
            </a:fld>
            <a:endParaRPr lang="en-US" dirty="0"/>
          </a:p>
        </p:txBody>
      </p:sp>
      <p:sp>
        <p:nvSpPr>
          <p:cNvPr id="6" name="Question"/>
          <p:cNvSpPr>
            <a:spLocks noGrp="1"/>
          </p:cNvSpPr>
          <p:nvPr>
            <p:ph type="title" hasCustomPrompt="1"/>
          </p:nvPr>
        </p:nvSpPr>
        <p:spPr>
          <a:xfrm>
            <a:off x="228600" y="457200"/>
            <a:ext cx="8229600" cy="1143000"/>
          </a:xfrm>
        </p:spPr>
        <p:txBody>
          <a:bodyPr rtlCol="0" anchor="ctr"/>
          <a:lstStyle>
            <a:lvl1pPr algn="l">
              <a:defRPr i="1">
                <a:solidFill>
                  <a:schemeClr val="tx1">
                    <a:shade val="75000"/>
                  </a:schemeClr>
                </a:solidFill>
              </a:defRPr>
            </a:lvl1pPr>
            <a:extLst/>
          </a:lstStyle>
          <a:p>
            <a:r>
              <a:rPr lang="en-US" dirty="0" smtClean="0"/>
              <a:t>Click to add question</a:t>
            </a:r>
            <a:endParaRPr lang="en-US" dirty="0"/>
          </a:p>
        </p:txBody>
      </p:sp>
      <p:sp>
        <p:nvSpPr>
          <p:cNvPr id="29" name="Answer Base"/>
          <p:cNvSpPr txBox="1"/>
          <p:nvPr userDrawn="1"/>
        </p:nvSpPr>
        <p:spPr>
          <a:xfrm>
            <a:off x="228600" y="1600200"/>
            <a:ext cx="8229600" cy="1293926"/>
          </a:xfrm>
          <a:prstGeom prst="rect">
            <a:avLst/>
          </a:prstGeom>
          <a:noFill/>
        </p:spPr>
        <p:txBody>
          <a:bodyPr wrap="square">
            <a:noAutofit/>
          </a:bodyPr>
          <a:lstStyle>
            <a:extLst/>
          </a:lstStyle>
          <a:p>
            <a:pPr marL="0" indent="0" algn="ctr" rtl="0" latinLnBrk="0">
              <a:spcBef>
                <a:spcPct val="20000"/>
              </a:spcBef>
              <a:buNone/>
            </a:pPr>
            <a:r>
              <a:rPr lang="en-US" sz="7200" dirty="0" smtClean="0">
                <a:solidFill>
                  <a:schemeClr val="tx1">
                    <a:alpha val="40000"/>
                  </a:schemeClr>
                </a:solidFill>
              </a:rPr>
              <a:t>TRUE</a:t>
            </a:r>
            <a:r>
              <a:rPr lang="en-US" sz="7200" baseline="0" dirty="0" smtClean="0">
                <a:solidFill>
                  <a:schemeClr val="tx1">
                    <a:alpha val="40000"/>
                  </a:schemeClr>
                </a:solidFill>
              </a:rPr>
              <a:t> </a:t>
            </a:r>
            <a:r>
              <a:rPr lang="en-US" sz="7200" dirty="0" smtClean="0">
                <a:solidFill>
                  <a:schemeClr val="tx1">
                    <a:alpha val="40000"/>
                  </a:schemeClr>
                </a:solidFill>
              </a:rPr>
              <a:t>or FALSE?</a:t>
            </a:r>
            <a:endParaRPr lang="en-US" sz="7200" dirty="0">
              <a:solidFill>
                <a:schemeClr val="tx1">
                  <a:alpha val="40000"/>
                </a:schemeClr>
              </a:solidFill>
            </a:endParaRPr>
          </a:p>
        </p:txBody>
      </p:sp>
      <p:sp>
        <p:nvSpPr>
          <p:cNvPr id="7" name="Answer"/>
          <p:cNvSpPr/>
          <p:nvPr userDrawn="1"/>
        </p:nvSpPr>
        <p:spPr>
          <a:xfrm>
            <a:off x="228600" y="1600200"/>
            <a:ext cx="8229600" cy="1200329"/>
          </a:xfrm>
          <a:prstGeom prst="rect">
            <a:avLst/>
          </a:prstGeom>
        </p:spPr>
        <p:txBody>
          <a:bodyPr wrap="square">
            <a:spAutoFit/>
          </a:bodyPr>
          <a:lstStyle>
            <a:extLst/>
          </a:lstStyle>
          <a:p>
            <a:pPr algn="ctr"/>
            <a:r>
              <a:rPr lang="en-US" sz="7200" dirty="0" smtClean="0">
                <a:solidFill>
                  <a:prstClr val="white">
                    <a:alpha val="40000"/>
                  </a:prstClr>
                </a:solidFill>
                <a:ea typeface="+mn-ea"/>
                <a:cs typeface="+mn-cs"/>
              </a:rPr>
              <a:t>TRUE or </a:t>
            </a:r>
            <a:r>
              <a:rPr lang="en-US" sz="7200" dirty="0" smtClean="0">
                <a:ln w="0">
                  <a:solidFill>
                    <a:srgbClr val="FFFFFF"/>
                  </a:solidFill>
                  <a:prstDash val="solid"/>
                </a:ln>
                <a:gradFill flip="none">
                  <a:gsLst>
                    <a:gs pos="40000">
                      <a:srgbClr val="FA8D3D">
                        <a:shade val="80000"/>
                      </a:srgbClr>
                    </a:gs>
                    <a:gs pos="45000">
                      <a:srgbClr val="FA8D3D">
                        <a:shade val="100000"/>
                      </a:srgbClr>
                    </a:gs>
                  </a:gsLst>
                  <a:lin ang="16200000"/>
                </a:gradFill>
                <a:effectLst>
                  <a:outerShdw blurRad="23036" dist="23036" dir="5400000" algn="tl">
                    <a:srgbClr val="656565">
                      <a:alpha val="65000"/>
                    </a:srgbClr>
                  </a:outerShdw>
                  <a:reflection blurRad="12700" stA="25000" endPos="55000" dist="5000" dir="5400000" sy="-100000" algn="bl" rotWithShape="0"/>
                </a:effectLst>
                <a:ea typeface="+mn-ea"/>
                <a:cs typeface="+mn-cs"/>
              </a:rPr>
              <a:t>FALSE</a:t>
            </a:r>
            <a:r>
              <a:rPr lang="en-US" sz="7200" dirty="0" smtClean="0">
                <a:solidFill>
                  <a:prstClr val="white">
                    <a:alpha val="40000"/>
                  </a:prstClr>
                </a:solidFill>
                <a:ea typeface="+mn-ea"/>
                <a:cs typeface="+mn-cs"/>
              </a:rPr>
              <a:t>?</a:t>
            </a:r>
            <a:endParaRPr lang="en-US" dirty="0"/>
          </a:p>
        </p:txBody>
      </p:sp>
    </p:spTree>
    <p:extLst>
      <p:ext uri="{BB962C8B-B14F-4D97-AF65-F5344CB8AC3E}">
        <p14:creationId xmlns:p14="http://schemas.microsoft.com/office/powerpoint/2010/main" val="3367282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3000"/>
                                        <p:tgtEl>
                                          <p:spTgt spid="29"/>
                                        </p:tgtEl>
                                      </p:cBhvr>
                                    </p:animEffect>
                                    <p:set>
                                      <p:cBhvr>
                                        <p:cTn id="7" dur="1" fill="hold">
                                          <p:stCondLst>
                                            <p:cond delay="2999"/>
                                          </p:stCondLst>
                                        </p:cTn>
                                        <p:tgtEl>
                                          <p:spTgt spid="29"/>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7"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B9CC2E-F5F0-AA4A-85D3-4151297A6594}" type="datetimeFigureOut">
              <a:rPr lang="en-US" smtClean="0"/>
              <a:t>9/8/15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2420E3E-F8BE-1348-B253-740F228DEEFF}" type="slidenum">
              <a:rPr lang="en-US" smtClean="0"/>
              <a:t>‹#›</a:t>
            </a:fld>
            <a:endParaRPr lang="en-US" dirty="0"/>
          </a:p>
        </p:txBody>
      </p:sp>
    </p:spTree>
    <p:extLst>
      <p:ext uri="{BB962C8B-B14F-4D97-AF65-F5344CB8AC3E}">
        <p14:creationId xmlns:p14="http://schemas.microsoft.com/office/powerpoint/2010/main" val="22256068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1B9CC2E-F5F0-AA4A-85D3-4151297A6594}" type="datetimeFigureOut">
              <a:rPr lang="en-US" smtClean="0"/>
              <a:t>9/8/15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2420E3E-F8BE-1348-B253-740F228DEEFF}" type="slidenum">
              <a:rPr lang="en-US" smtClean="0"/>
              <a:t>‹#›</a:t>
            </a:fld>
            <a:endParaRPr lang="en-US" dirty="0"/>
          </a:p>
        </p:txBody>
      </p:sp>
    </p:spTree>
    <p:extLst>
      <p:ext uri="{BB962C8B-B14F-4D97-AF65-F5344CB8AC3E}">
        <p14:creationId xmlns:p14="http://schemas.microsoft.com/office/powerpoint/2010/main" val="2560019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1B9CC2E-F5F0-AA4A-85D3-4151297A6594}" type="datetimeFigureOut">
              <a:rPr lang="en-US" smtClean="0"/>
              <a:t>9/8/15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2420E3E-F8BE-1348-B253-740F228DEEFF}" type="slidenum">
              <a:rPr lang="en-US" smtClean="0"/>
              <a:t>‹#›</a:t>
            </a:fld>
            <a:endParaRPr lang="en-US" dirty="0"/>
          </a:p>
        </p:txBody>
      </p:sp>
    </p:spTree>
    <p:extLst>
      <p:ext uri="{BB962C8B-B14F-4D97-AF65-F5344CB8AC3E}">
        <p14:creationId xmlns:p14="http://schemas.microsoft.com/office/powerpoint/2010/main" val="26265332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1B9CC2E-F5F0-AA4A-85D3-4151297A6594}" type="datetimeFigureOut">
              <a:rPr lang="en-US" smtClean="0"/>
              <a:t>9/8/15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2420E3E-F8BE-1348-B253-740F228DEEFF}" type="slidenum">
              <a:rPr lang="en-US" smtClean="0"/>
              <a:t>‹#›</a:t>
            </a:fld>
            <a:endParaRPr lang="en-US" dirty="0"/>
          </a:p>
        </p:txBody>
      </p:sp>
    </p:spTree>
    <p:extLst>
      <p:ext uri="{BB962C8B-B14F-4D97-AF65-F5344CB8AC3E}">
        <p14:creationId xmlns:p14="http://schemas.microsoft.com/office/powerpoint/2010/main" val="799867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1B9CC2E-F5F0-AA4A-85D3-4151297A6594}" type="datetimeFigureOut">
              <a:rPr lang="en-US" smtClean="0"/>
              <a:t>9/8/15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2420E3E-F8BE-1348-B253-740F228DEEFF}" type="slidenum">
              <a:rPr lang="en-US" smtClean="0"/>
              <a:t>‹#›</a:t>
            </a:fld>
            <a:endParaRPr lang="en-US" dirty="0"/>
          </a:p>
        </p:txBody>
      </p:sp>
    </p:spTree>
    <p:extLst>
      <p:ext uri="{BB962C8B-B14F-4D97-AF65-F5344CB8AC3E}">
        <p14:creationId xmlns:p14="http://schemas.microsoft.com/office/powerpoint/2010/main" val="37429356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B9CC2E-F5F0-AA4A-85D3-4151297A6594}" type="datetimeFigureOut">
              <a:rPr lang="en-US" smtClean="0"/>
              <a:t>9/8/15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2420E3E-F8BE-1348-B253-740F228DEEFF}" type="slidenum">
              <a:rPr lang="en-US" smtClean="0"/>
              <a:t>‹#›</a:t>
            </a:fld>
            <a:endParaRPr lang="en-US" dirty="0"/>
          </a:p>
        </p:txBody>
      </p:sp>
    </p:spTree>
    <p:extLst>
      <p:ext uri="{BB962C8B-B14F-4D97-AF65-F5344CB8AC3E}">
        <p14:creationId xmlns:p14="http://schemas.microsoft.com/office/powerpoint/2010/main" val="40894816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B9CC2E-F5F0-AA4A-85D3-4151297A6594}" type="datetimeFigureOut">
              <a:rPr lang="en-US" smtClean="0"/>
              <a:t>9/8/15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2420E3E-F8BE-1348-B253-740F228DEEFF}" type="slidenum">
              <a:rPr lang="en-US" smtClean="0"/>
              <a:t>‹#›</a:t>
            </a:fld>
            <a:endParaRPr lang="en-US" dirty="0"/>
          </a:p>
        </p:txBody>
      </p:sp>
    </p:spTree>
    <p:extLst>
      <p:ext uri="{BB962C8B-B14F-4D97-AF65-F5344CB8AC3E}">
        <p14:creationId xmlns:p14="http://schemas.microsoft.com/office/powerpoint/2010/main" val="37421989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B9CC2E-F5F0-AA4A-85D3-4151297A6594}" type="datetimeFigureOut">
              <a:rPr lang="en-US" smtClean="0"/>
              <a:t>9/8/15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2420E3E-F8BE-1348-B253-740F228DEEFF}" type="slidenum">
              <a:rPr lang="en-US" smtClean="0"/>
              <a:t>‹#›</a:t>
            </a:fld>
            <a:endParaRPr lang="en-US" dirty="0"/>
          </a:p>
        </p:txBody>
      </p:sp>
    </p:spTree>
    <p:extLst>
      <p:ext uri="{BB962C8B-B14F-4D97-AF65-F5344CB8AC3E}">
        <p14:creationId xmlns:p14="http://schemas.microsoft.com/office/powerpoint/2010/main" val="336055140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B9CC2E-F5F0-AA4A-85D3-4151297A6594}" type="datetimeFigureOut">
              <a:rPr lang="en-US" smtClean="0"/>
              <a:t>9/8/15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420E3E-F8BE-1348-B253-740F228DEEFF}" type="slidenum">
              <a:rPr lang="en-US" smtClean="0"/>
              <a:t>‹#›</a:t>
            </a:fld>
            <a:endParaRPr lang="en-US" dirty="0"/>
          </a:p>
        </p:txBody>
      </p:sp>
      <p:pic>
        <p:nvPicPr>
          <p:cNvPr id="7" name="Picture 6"/>
          <p:cNvPicPr>
            <a:picLocks noChangeAspect="1"/>
          </p:cNvPicPr>
          <p:nvPr/>
        </p:nvPicPr>
        <p:blipFill>
          <a:blip r:embed="rId15"/>
          <a:stretch>
            <a:fillRect/>
          </a:stretch>
        </p:blipFill>
        <p:spPr>
          <a:xfrm>
            <a:off x="0" y="0"/>
            <a:ext cx="9144000" cy="6858000"/>
          </a:xfrm>
          <a:prstGeom prst="rect">
            <a:avLst/>
          </a:prstGeom>
        </p:spPr>
      </p:pic>
    </p:spTree>
    <p:extLst>
      <p:ext uri="{BB962C8B-B14F-4D97-AF65-F5344CB8AC3E}">
        <p14:creationId xmlns:p14="http://schemas.microsoft.com/office/powerpoint/2010/main" val="1780757715"/>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2.emf"/><Relationship Id="rId4" Type="http://schemas.openxmlformats.org/officeDocument/2006/relationships/image" Target="../media/image3.jpg"/><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2.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6.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7.png"/></Relationships>
</file>

<file path=ppt/slides/_rels/slide22.xml.rels><?xml version="1.0" encoding="UTF-8" standalone="yes"?>
<Relationships xmlns="http://schemas.openxmlformats.org/package/2006/relationships"><Relationship Id="rId11" Type="http://schemas.openxmlformats.org/officeDocument/2006/relationships/diagramColors" Target="../diagrams/colors3.xml"/><Relationship Id="rId12" Type="http://schemas.microsoft.com/office/2007/relationships/diagramDrawing" Target="../diagrams/drawing3.xml"/><Relationship Id="rId1" Type="http://schemas.openxmlformats.org/officeDocument/2006/relationships/slideLayout" Target="../slideLayouts/slideLayout5.xml"/><Relationship Id="rId2" Type="http://schemas.openxmlformats.org/officeDocument/2006/relationships/notesSlide" Target="../notesSlides/notesSlide22.xml"/><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8" Type="http://schemas.openxmlformats.org/officeDocument/2006/relationships/diagramData" Target="../diagrams/data3.xml"/><Relationship Id="rId9" Type="http://schemas.openxmlformats.org/officeDocument/2006/relationships/diagramLayout" Target="../diagrams/layout3.xml"/><Relationship Id="rId10" Type="http://schemas.openxmlformats.org/officeDocument/2006/relationships/diagramQuickStyle" Target="../diagrams/quickStyle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9.png"/></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4.xml"/><Relationship Id="rId4" Type="http://schemas.openxmlformats.org/officeDocument/2006/relationships/diagramLayout" Target="../diagrams/layout4.xml"/><Relationship Id="rId5" Type="http://schemas.openxmlformats.org/officeDocument/2006/relationships/diagramQuickStyle" Target="../diagrams/quickStyle4.xml"/><Relationship Id="rId6" Type="http://schemas.openxmlformats.org/officeDocument/2006/relationships/diagramColors" Target="../diagrams/colors4.xml"/><Relationship Id="rId7" Type="http://schemas.microsoft.com/office/2007/relationships/diagramDrawing" Target="../diagrams/drawing4.xml"/><Relationship Id="rId1" Type="http://schemas.openxmlformats.org/officeDocument/2006/relationships/slideLayout" Target="../slideLayouts/slideLayout5.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1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11.png"/></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5.xml"/><Relationship Id="rId4" Type="http://schemas.openxmlformats.org/officeDocument/2006/relationships/diagramLayout" Target="../diagrams/layout5.xml"/><Relationship Id="rId5" Type="http://schemas.openxmlformats.org/officeDocument/2006/relationships/diagramQuickStyle" Target="../diagrams/quickStyle5.xml"/><Relationship Id="rId6" Type="http://schemas.openxmlformats.org/officeDocument/2006/relationships/diagramColors" Target="../diagrams/colors5.xml"/><Relationship Id="rId7" Type="http://schemas.microsoft.com/office/2007/relationships/diagramDrawing" Target="../diagrams/drawing5.xml"/><Relationship Id="rId1" Type="http://schemas.openxmlformats.org/officeDocument/2006/relationships/slideLayout" Target="../slideLayouts/slideLayout5.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6.xml"/><Relationship Id="rId4" Type="http://schemas.openxmlformats.org/officeDocument/2006/relationships/diagramLayout" Target="../diagrams/layout6.xml"/><Relationship Id="rId5" Type="http://schemas.openxmlformats.org/officeDocument/2006/relationships/diagramQuickStyle" Target="../diagrams/quickStyle6.xml"/><Relationship Id="rId6" Type="http://schemas.openxmlformats.org/officeDocument/2006/relationships/diagramColors" Target="../diagrams/colors6.xml"/><Relationship Id="rId7" Type="http://schemas.microsoft.com/office/2007/relationships/diagramDrawing" Target="../diagrams/drawing6.xml"/><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4" Type="http://schemas.openxmlformats.org/officeDocument/2006/relationships/package" Target="../embeddings/Microsoft_Word_Document1.docx"/><Relationship Id="rId5" Type="http://schemas.openxmlformats.org/officeDocument/2006/relationships/image" Target="../media/image12.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2.e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2.em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hyperlink" Target="http://tncore.org/sites/www/Uploads/RTI_templates/RTI2_Manual_revision_1_15%20final.pdf"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1345" y="453752"/>
            <a:ext cx="7476310" cy="674931"/>
          </a:xfrm>
        </p:spPr>
        <p:txBody>
          <a:bodyPr/>
          <a:lstStyle/>
          <a:p>
            <a:r>
              <a:rPr lang="en-US" sz="3600" b="1" dirty="0" smtClean="0"/>
              <a:t>Do Now </a:t>
            </a:r>
            <a:endParaRPr lang="en-US" sz="3600" b="1" dirty="0"/>
          </a:p>
        </p:txBody>
      </p:sp>
      <p:sp>
        <p:nvSpPr>
          <p:cNvPr id="3" name="Content Placeholder 2"/>
          <p:cNvSpPr>
            <a:spLocks noGrp="1"/>
          </p:cNvSpPr>
          <p:nvPr>
            <p:ph idx="1"/>
          </p:nvPr>
        </p:nvSpPr>
        <p:spPr>
          <a:xfrm>
            <a:off x="1401345" y="1493914"/>
            <a:ext cx="7476310" cy="4999607"/>
          </a:xfrm>
        </p:spPr>
        <p:txBody>
          <a:bodyPr>
            <a:normAutofit/>
          </a:bodyPr>
          <a:lstStyle/>
          <a:p>
            <a:pPr marL="0" indent="0">
              <a:buNone/>
            </a:pPr>
            <a:r>
              <a:rPr lang="en-US" i="1" dirty="0" smtClean="0"/>
              <a:t>Show What You Know Game Show</a:t>
            </a:r>
          </a:p>
          <a:p>
            <a:pPr marL="514350" indent="-514350">
              <a:buAutoNum type="arabicPeriod"/>
            </a:pPr>
            <a:r>
              <a:rPr lang="en-US" dirty="0" smtClean="0"/>
              <a:t>Select an index card from the table</a:t>
            </a:r>
          </a:p>
          <a:p>
            <a:pPr marL="514350" indent="-514350">
              <a:buAutoNum type="arabicPeriod"/>
            </a:pPr>
            <a:r>
              <a:rPr lang="en-US" dirty="0" smtClean="0"/>
              <a:t>On one side, write the word TRUE</a:t>
            </a:r>
          </a:p>
          <a:p>
            <a:pPr marL="514350" indent="-514350">
              <a:buAutoNum type="arabicPeriod"/>
            </a:pPr>
            <a:r>
              <a:rPr lang="en-US" dirty="0" smtClean="0"/>
              <a:t>On the other side, write the word FALSE</a:t>
            </a:r>
            <a:endParaRPr lang="en-US" dirty="0"/>
          </a:p>
        </p:txBody>
      </p:sp>
      <p:pic>
        <p:nvPicPr>
          <p:cNvPr id="4" name="Picture 2"/>
          <p:cNvPicPr>
            <a:picLocks noChangeAspect="1" noChangeArrowheads="1"/>
          </p:cNvPicPr>
          <p:nvPr/>
        </p:nvPicPr>
        <p:blipFill>
          <a:blip r:embed="rId3" cstate="print"/>
          <a:srcRect/>
          <a:stretch>
            <a:fillRect/>
          </a:stretch>
        </p:blipFill>
        <p:spPr bwMode="auto">
          <a:xfrm rot="1419025">
            <a:off x="7307554" y="269915"/>
            <a:ext cx="1504941" cy="1347788"/>
          </a:xfrm>
          <a:prstGeom prst="rect">
            <a:avLst/>
          </a:prstGeom>
          <a:noFill/>
          <a:ln w="9525">
            <a:noFill/>
            <a:miter lim="800000"/>
            <a:headEnd/>
            <a:tailEnd/>
          </a:ln>
        </p:spPr>
      </p:pic>
    </p:spTree>
    <p:extLst>
      <p:ext uri="{BB962C8B-B14F-4D97-AF65-F5344CB8AC3E}">
        <p14:creationId xmlns:p14="http://schemas.microsoft.com/office/powerpoint/2010/main" val="282854282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07283"/>
            <a:ext cx="822960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b="1" dirty="0" smtClean="0"/>
              <a:t>Annotate the Case Example</a:t>
            </a:r>
            <a:endParaRPr lang="en-US" sz="3600" b="1" i="1" dirty="0"/>
          </a:p>
        </p:txBody>
      </p:sp>
      <p:sp>
        <p:nvSpPr>
          <p:cNvPr id="3" name="Rectangle 2"/>
          <p:cNvSpPr/>
          <p:nvPr/>
        </p:nvSpPr>
        <p:spPr>
          <a:xfrm>
            <a:off x="1127759" y="1123636"/>
            <a:ext cx="7715989" cy="5509200"/>
          </a:xfrm>
          <a:prstGeom prst="rect">
            <a:avLst/>
          </a:prstGeom>
        </p:spPr>
        <p:txBody>
          <a:bodyPr wrap="square">
            <a:spAutoFit/>
          </a:bodyPr>
          <a:lstStyle/>
          <a:p>
            <a:pPr marL="342900" lvl="0" indent="-342900">
              <a:buFont typeface="Arial"/>
              <a:buChar char="•"/>
            </a:pPr>
            <a:r>
              <a:rPr lang="en-US" sz="2200" b="1" dirty="0" smtClean="0">
                <a:latin typeface="Arial"/>
                <a:cs typeface="Arial"/>
              </a:rPr>
              <a:t>Silently, read the text to yourself.</a:t>
            </a:r>
          </a:p>
          <a:p>
            <a:pPr marL="342900" lvl="0" indent="-342900">
              <a:buFont typeface="Arial"/>
              <a:buChar char="•"/>
            </a:pPr>
            <a:r>
              <a:rPr lang="en-US" sz="2200" b="1" dirty="0" smtClean="0">
                <a:latin typeface="Arial"/>
                <a:cs typeface="Arial"/>
              </a:rPr>
              <a:t>Underline</a:t>
            </a:r>
            <a:r>
              <a:rPr lang="en-US" sz="2200" dirty="0" smtClean="0">
                <a:latin typeface="Arial"/>
                <a:cs typeface="Arial"/>
              </a:rPr>
              <a:t> </a:t>
            </a:r>
            <a:r>
              <a:rPr lang="en-US" sz="2200" dirty="0">
                <a:latin typeface="Arial"/>
                <a:cs typeface="Arial"/>
              </a:rPr>
              <a:t>the major points. </a:t>
            </a:r>
          </a:p>
          <a:p>
            <a:pPr marL="342900" lvl="0" indent="-342900">
              <a:buFont typeface="Arial"/>
              <a:buChar char="•"/>
            </a:pPr>
            <a:r>
              <a:rPr lang="en-US" sz="2200" b="1" dirty="0">
                <a:latin typeface="Arial"/>
                <a:cs typeface="Arial"/>
              </a:rPr>
              <a:t>Use a question mark </a:t>
            </a:r>
            <a:r>
              <a:rPr lang="en-US" sz="2200" dirty="0">
                <a:solidFill>
                  <a:srgbClr val="C00000"/>
                </a:solidFill>
                <a:latin typeface="Arial"/>
                <a:cs typeface="Arial"/>
              </a:rPr>
              <a:t>(?)</a:t>
            </a:r>
            <a:r>
              <a:rPr lang="en-US" sz="2200" dirty="0">
                <a:latin typeface="Arial"/>
                <a:cs typeface="Arial"/>
              </a:rPr>
              <a:t> </a:t>
            </a:r>
            <a:r>
              <a:rPr lang="en-US" sz="2200" dirty="0" smtClean="0">
                <a:latin typeface="Arial"/>
                <a:cs typeface="Arial"/>
              </a:rPr>
              <a:t>for keywords </a:t>
            </a:r>
            <a:r>
              <a:rPr lang="en-US" sz="2200" dirty="0">
                <a:latin typeface="Arial"/>
                <a:cs typeface="Arial"/>
              </a:rPr>
              <a:t>or phrases that are confusing or unknown to </a:t>
            </a:r>
            <a:r>
              <a:rPr lang="en-US" sz="2200" dirty="0" smtClean="0">
                <a:latin typeface="Arial"/>
                <a:cs typeface="Arial"/>
              </a:rPr>
              <a:t>you or questions </a:t>
            </a:r>
            <a:r>
              <a:rPr lang="en-US" sz="2200" dirty="0">
                <a:latin typeface="Arial"/>
                <a:cs typeface="Arial"/>
              </a:rPr>
              <a:t>that you have during the reading. Be sure to write your </a:t>
            </a:r>
            <a:r>
              <a:rPr lang="en-US" sz="2200" dirty="0" smtClean="0">
                <a:latin typeface="Arial"/>
                <a:cs typeface="Arial"/>
              </a:rPr>
              <a:t>question(s). </a:t>
            </a:r>
            <a:endParaRPr lang="en-US" sz="2200" dirty="0">
              <a:latin typeface="Arial"/>
              <a:cs typeface="Arial"/>
            </a:endParaRPr>
          </a:p>
          <a:p>
            <a:pPr marL="342900" lvl="0" indent="-342900">
              <a:buFont typeface="Arial"/>
              <a:buChar char="•"/>
            </a:pPr>
            <a:r>
              <a:rPr lang="en-US" sz="2200" b="1" dirty="0">
                <a:latin typeface="Arial"/>
                <a:cs typeface="Arial"/>
              </a:rPr>
              <a:t>Use an exclamation mark </a:t>
            </a:r>
            <a:r>
              <a:rPr lang="en-US" sz="2200" dirty="0">
                <a:latin typeface="Arial"/>
                <a:cs typeface="Arial"/>
              </a:rPr>
              <a:t>(</a:t>
            </a:r>
            <a:r>
              <a:rPr lang="en-US" sz="2200" dirty="0">
                <a:solidFill>
                  <a:srgbClr val="7030A0"/>
                </a:solidFill>
                <a:latin typeface="Arial"/>
                <a:cs typeface="Arial"/>
              </a:rPr>
              <a:t>!</a:t>
            </a:r>
            <a:r>
              <a:rPr lang="en-US" sz="2200" dirty="0">
                <a:latin typeface="Arial"/>
                <a:cs typeface="Arial"/>
              </a:rPr>
              <a:t>) for things that surprise you, and briefly note what it was that caught your attention. </a:t>
            </a:r>
          </a:p>
          <a:p>
            <a:pPr marL="342900" lvl="0" indent="-342900">
              <a:buFont typeface="Arial"/>
              <a:buChar char="•"/>
            </a:pPr>
            <a:r>
              <a:rPr lang="en-US" sz="2200" b="1" dirty="0">
                <a:latin typeface="Arial"/>
                <a:cs typeface="Arial"/>
              </a:rPr>
              <a:t>Draw an arrow </a:t>
            </a:r>
            <a:r>
              <a:rPr lang="en-US" sz="2200" dirty="0" smtClean="0">
                <a:latin typeface="Arial"/>
                <a:cs typeface="Arial"/>
              </a:rPr>
              <a:t>when </a:t>
            </a:r>
            <a:r>
              <a:rPr lang="en-US" sz="2200" dirty="0">
                <a:latin typeface="Arial"/>
                <a:cs typeface="Arial"/>
              </a:rPr>
              <a:t>you make a connection to something inside the text, or to an idea or experience outside the text. Briefly note your connections. </a:t>
            </a:r>
            <a:endParaRPr lang="en-US" sz="2200" dirty="0" smtClean="0">
              <a:latin typeface="Arial"/>
              <a:cs typeface="Arial"/>
            </a:endParaRPr>
          </a:p>
          <a:p>
            <a:pPr marL="342900" lvl="0" indent="-342900">
              <a:buFont typeface="Arial"/>
              <a:buChar char="•"/>
            </a:pPr>
            <a:r>
              <a:rPr lang="en-US" sz="2200" b="1" dirty="0" smtClean="0">
                <a:latin typeface="Arial"/>
                <a:cs typeface="Arial"/>
              </a:rPr>
              <a:t>Circle </a:t>
            </a:r>
            <a:r>
              <a:rPr lang="en-US" sz="2200" dirty="0" smtClean="0">
                <a:latin typeface="Arial"/>
                <a:cs typeface="Arial"/>
              </a:rPr>
              <a:t>specific</a:t>
            </a:r>
            <a:r>
              <a:rPr lang="en-US" sz="2200" b="1" dirty="0" smtClean="0">
                <a:latin typeface="Arial"/>
                <a:cs typeface="Arial"/>
              </a:rPr>
              <a:t> </a:t>
            </a:r>
            <a:r>
              <a:rPr lang="en-US" sz="2200" dirty="0" smtClean="0">
                <a:latin typeface="Arial"/>
                <a:cs typeface="Arial"/>
              </a:rPr>
              <a:t>words that resonate with you and your understanding of the RTI² framework and process.   (Think about specific steps or tools.)</a:t>
            </a:r>
          </a:p>
          <a:p>
            <a:pPr lvl="0"/>
            <a:endParaRPr lang="en-US" sz="2200" dirty="0" smtClean="0">
              <a:solidFill>
                <a:schemeClr val="tx2">
                  <a:lumMod val="75000"/>
                </a:schemeClr>
              </a:solidFill>
              <a:latin typeface="Arial"/>
              <a:cs typeface="Arial"/>
            </a:endParaRPr>
          </a:p>
          <a:p>
            <a:pPr marL="342900" lvl="0" indent="-342900">
              <a:buFont typeface="Arial"/>
              <a:buChar char="•"/>
            </a:pPr>
            <a:endParaRPr lang="en-US" sz="2200" dirty="0">
              <a:solidFill>
                <a:schemeClr val="tx2">
                  <a:lumMod val="75000"/>
                </a:schemeClr>
              </a:solidFill>
              <a:latin typeface="Arial"/>
              <a:cs typeface="Arial"/>
            </a:endParaRPr>
          </a:p>
        </p:txBody>
      </p:sp>
      <p:sp>
        <p:nvSpPr>
          <p:cNvPr id="8" name="Oval 7"/>
          <p:cNvSpPr/>
          <p:nvPr/>
        </p:nvSpPr>
        <p:spPr>
          <a:xfrm>
            <a:off x="1447876" y="4761270"/>
            <a:ext cx="1001487" cy="731520"/>
          </a:xfrm>
          <a:prstGeom prst="ellipse">
            <a:avLst/>
          </a:prstGeom>
          <a:noFill/>
          <a:ln w="1905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B050"/>
              </a:solidFill>
            </a:endParaRPr>
          </a:p>
        </p:txBody>
      </p:sp>
      <p:cxnSp>
        <p:nvCxnSpPr>
          <p:cNvPr id="10" name="Straight Connector 9"/>
          <p:cNvCxnSpPr/>
          <p:nvPr/>
        </p:nvCxnSpPr>
        <p:spPr>
          <a:xfrm>
            <a:off x="1447876" y="1862960"/>
            <a:ext cx="3544389"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13" name="Elbow Connector 12"/>
          <p:cNvCxnSpPr/>
          <p:nvPr/>
        </p:nvCxnSpPr>
        <p:spPr>
          <a:xfrm>
            <a:off x="1300479" y="3868490"/>
            <a:ext cx="4429761" cy="348371"/>
          </a:xfrm>
          <a:prstGeom prst="bentConnector3">
            <a:avLst>
              <a:gd name="adj1" fmla="val 50000"/>
            </a:avLst>
          </a:prstGeom>
          <a:ln w="57150">
            <a:tailEnd type="triangle"/>
          </a:ln>
        </p:spPr>
        <p:style>
          <a:lnRef idx="2">
            <a:schemeClr val="accent1"/>
          </a:lnRef>
          <a:fillRef idx="0">
            <a:schemeClr val="accent1"/>
          </a:fillRef>
          <a:effectRef idx="1">
            <a:schemeClr val="accent1"/>
          </a:effectRef>
          <a:fontRef idx="minor">
            <a:schemeClr val="tx1"/>
          </a:fontRef>
        </p:style>
      </p:cxnSp>
      <p:pic>
        <p:nvPicPr>
          <p:cNvPr id="39" name="Picture 2"/>
          <p:cNvPicPr>
            <a:picLocks noChangeAspect="1" noChangeArrowheads="1"/>
          </p:cNvPicPr>
          <p:nvPr/>
        </p:nvPicPr>
        <p:blipFill>
          <a:blip r:embed="rId3" cstate="print"/>
          <a:srcRect/>
          <a:stretch>
            <a:fillRect/>
          </a:stretch>
        </p:blipFill>
        <p:spPr bwMode="auto">
          <a:xfrm rot="1419025">
            <a:off x="7307554" y="269915"/>
            <a:ext cx="1504941" cy="1347788"/>
          </a:xfrm>
          <a:prstGeom prst="rect">
            <a:avLst/>
          </a:prstGeom>
          <a:noFill/>
          <a:ln w="9525">
            <a:noFill/>
            <a:miter lim="800000"/>
            <a:headEnd/>
            <a:tailEnd/>
          </a:ln>
        </p:spPr>
      </p:pic>
      <p:pic>
        <p:nvPicPr>
          <p:cNvPr id="40" name="Picture 39" descr="pencil-tip.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686880">
            <a:off x="8314403" y="4473995"/>
            <a:ext cx="744792" cy="2037588"/>
          </a:xfrm>
          <a:prstGeom prst="rect">
            <a:avLst/>
          </a:prstGeom>
        </p:spPr>
      </p:pic>
    </p:spTree>
    <p:extLst>
      <p:ext uri="{BB962C8B-B14F-4D97-AF65-F5344CB8AC3E}">
        <p14:creationId xmlns:p14="http://schemas.microsoft.com/office/powerpoint/2010/main" val="272366577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ppt_x"/>
                                          </p:val>
                                        </p:tav>
                                        <p:tav tm="100000">
                                          <p:val>
                                            <p:strVal val="#ppt_x"/>
                                          </p:val>
                                        </p:tav>
                                      </p:tavLst>
                                    </p:anim>
                                    <p:anim calcmode="lin" valueType="num">
                                      <p:cBhvr additive="base">
                                        <p:cTn id="8"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8195" y="242064"/>
            <a:ext cx="8229600" cy="518317"/>
          </a:xfrm>
        </p:spPr>
        <p:txBody>
          <a:bodyPr>
            <a:noAutofit/>
          </a:bodyPr>
          <a:lstStyle/>
          <a:p>
            <a:r>
              <a:rPr lang="en-US" sz="3600" dirty="0" smtClean="0"/>
              <a:t>RTI</a:t>
            </a:r>
            <a:r>
              <a:rPr lang="en-US" sz="3600" baseline="30000" dirty="0" smtClean="0"/>
              <a:t>2</a:t>
            </a:r>
            <a:endParaRPr lang="en-US" sz="3600" dirty="0"/>
          </a:p>
        </p:txBody>
      </p:sp>
      <p:sp>
        <p:nvSpPr>
          <p:cNvPr id="3" name="Content Placeholder 2"/>
          <p:cNvSpPr>
            <a:spLocks noGrp="1"/>
          </p:cNvSpPr>
          <p:nvPr>
            <p:ph idx="1"/>
          </p:nvPr>
        </p:nvSpPr>
        <p:spPr>
          <a:xfrm>
            <a:off x="1371599" y="873457"/>
            <a:ext cx="7629999" cy="5223607"/>
          </a:xfrm>
        </p:spPr>
        <p:txBody>
          <a:bodyPr>
            <a:normAutofit lnSpcReduction="10000"/>
          </a:bodyPr>
          <a:lstStyle/>
          <a:p>
            <a:r>
              <a:rPr lang="en-US" sz="2800" dirty="0"/>
              <a:t>A</a:t>
            </a:r>
            <a:r>
              <a:rPr lang="en-US" sz="2800" dirty="0" smtClean="0"/>
              <a:t>n </a:t>
            </a:r>
            <a:r>
              <a:rPr lang="en-US" sz="2800" b="1" i="1" dirty="0" smtClean="0"/>
              <a:t>instructional framework </a:t>
            </a:r>
            <a:r>
              <a:rPr lang="en-US" sz="2800" dirty="0" smtClean="0"/>
              <a:t>based on a problem-solving model for addressing individual student needs (TN Department of Education, 2015)</a:t>
            </a:r>
          </a:p>
          <a:p>
            <a:r>
              <a:rPr lang="en-US" sz="2800" dirty="0" smtClean="0"/>
              <a:t>An approach built on the premise that high-quality INSTRUCTION and INTERVENTIONS, are guided by student performance data</a:t>
            </a:r>
          </a:p>
          <a:p>
            <a:r>
              <a:rPr lang="en-US" sz="2800" dirty="0"/>
              <a:t>A</a:t>
            </a:r>
            <a:r>
              <a:rPr lang="en-US" sz="2800" dirty="0" smtClean="0"/>
              <a:t> process of improving educational outcomes for ALL students, while meeting the state department requirements related to the Individuals with Disabilities Education Act (IDEA) and the Elementary and Secondary Education Act (ESEA).</a:t>
            </a:r>
            <a:endParaRPr lang="en-US" sz="2800" dirty="0"/>
          </a:p>
        </p:txBody>
      </p:sp>
    </p:spTree>
    <p:extLst>
      <p:ext uri="{BB962C8B-B14F-4D97-AF65-F5344CB8AC3E}">
        <p14:creationId xmlns:p14="http://schemas.microsoft.com/office/powerpoint/2010/main" val="21491539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8034"/>
            <a:ext cx="8229600" cy="570150"/>
          </a:xfrm>
        </p:spPr>
        <p:txBody>
          <a:bodyPr>
            <a:noAutofit/>
          </a:bodyPr>
          <a:lstStyle/>
          <a:p>
            <a:r>
              <a:rPr lang="en-US" sz="3600" dirty="0" smtClean="0"/>
              <a:t>Purpose of RTI</a:t>
            </a:r>
            <a:r>
              <a:rPr lang="en-US" sz="3600" baseline="30000" dirty="0" smtClean="0"/>
              <a:t>2</a:t>
            </a:r>
            <a:endParaRPr lang="en-US" sz="3600" baseline="30000" dirty="0"/>
          </a:p>
        </p:txBody>
      </p:sp>
      <p:sp>
        <p:nvSpPr>
          <p:cNvPr id="3" name="Content Placeholder 2"/>
          <p:cNvSpPr>
            <a:spLocks noGrp="1"/>
          </p:cNvSpPr>
          <p:nvPr>
            <p:ph idx="1"/>
          </p:nvPr>
        </p:nvSpPr>
        <p:spPr>
          <a:xfrm>
            <a:off x="1249680" y="684868"/>
            <a:ext cx="7721600" cy="5017059"/>
          </a:xfrm>
        </p:spPr>
        <p:txBody>
          <a:bodyPr>
            <a:normAutofit fontScale="92500" lnSpcReduction="20000"/>
          </a:bodyPr>
          <a:lstStyle/>
          <a:p>
            <a:pPr marL="0" indent="0">
              <a:buNone/>
            </a:pPr>
            <a:r>
              <a:rPr lang="en-US" sz="2600" dirty="0" smtClean="0"/>
              <a:t>Promises  </a:t>
            </a:r>
            <a:r>
              <a:rPr lang="en-US" sz="2600" dirty="0"/>
              <a:t>that </a:t>
            </a:r>
            <a:r>
              <a:rPr lang="en-US" sz="2600" i="1" dirty="0"/>
              <a:t>all</a:t>
            </a:r>
            <a:r>
              <a:rPr lang="en-US" sz="2600" dirty="0"/>
              <a:t> children have access to high quality instruction and that </a:t>
            </a:r>
            <a:r>
              <a:rPr lang="en-US" sz="2600" dirty="0" smtClean="0"/>
              <a:t>struggling and accelerated </a:t>
            </a:r>
            <a:r>
              <a:rPr lang="en-US" sz="2600" dirty="0"/>
              <a:t>learners, including those already identified as being eligible for special education (i.e., students with IEP’s), are identified, supported, and served early and effectively</a:t>
            </a:r>
            <a:r>
              <a:rPr lang="en-US" sz="2200" dirty="0"/>
              <a:t>.  </a:t>
            </a:r>
            <a:endParaRPr lang="en-US" sz="2200" dirty="0" smtClean="0"/>
          </a:p>
          <a:p>
            <a:pPr marL="0" indent="0">
              <a:buNone/>
            </a:pPr>
            <a:endParaRPr lang="en-US" sz="2200" dirty="0"/>
          </a:p>
          <a:p>
            <a:pPr marL="0" indent="0">
              <a:buNone/>
            </a:pPr>
            <a:r>
              <a:rPr lang="en-US" sz="2200" b="1" dirty="0" smtClean="0"/>
              <a:t>RTI</a:t>
            </a:r>
            <a:r>
              <a:rPr lang="en-US" sz="2200" b="1" baseline="30000" dirty="0" smtClean="0"/>
              <a:t>2</a:t>
            </a:r>
            <a:r>
              <a:rPr lang="en-US" sz="2200" b="1" dirty="0" smtClean="0"/>
              <a:t> implementation, with fidelity, results </a:t>
            </a:r>
            <a:r>
              <a:rPr lang="en-US" sz="2200" b="1" dirty="0"/>
              <a:t>in:</a:t>
            </a:r>
          </a:p>
          <a:p>
            <a:pPr lvl="0"/>
            <a:r>
              <a:rPr lang="en-US" sz="2200" dirty="0" smtClean="0"/>
              <a:t>more reliable and detailed student progress data,</a:t>
            </a:r>
          </a:p>
          <a:p>
            <a:pPr lvl="0"/>
            <a:r>
              <a:rPr lang="en-US" sz="2200" dirty="0" smtClean="0"/>
              <a:t>more </a:t>
            </a:r>
            <a:r>
              <a:rPr lang="en-US" sz="2200" dirty="0"/>
              <a:t>effective </a:t>
            </a:r>
            <a:r>
              <a:rPr lang="en-US" sz="2200" dirty="0" smtClean="0"/>
              <a:t>instruction,</a:t>
            </a:r>
          </a:p>
          <a:p>
            <a:pPr lvl="0"/>
            <a:r>
              <a:rPr lang="en-US" sz="2200" dirty="0"/>
              <a:t>m</a:t>
            </a:r>
            <a:r>
              <a:rPr lang="en-US" sz="2200" dirty="0" smtClean="0"/>
              <a:t>ore strategic use of limited resources (e.g., intervention programs, instructional time and staff),</a:t>
            </a:r>
            <a:endParaRPr lang="en-US" sz="2200" dirty="0"/>
          </a:p>
          <a:p>
            <a:pPr lvl="0"/>
            <a:r>
              <a:rPr lang="en-US" sz="2200" dirty="0"/>
              <a:t>increased student </a:t>
            </a:r>
            <a:r>
              <a:rPr lang="en-US" sz="2200" dirty="0" smtClean="0"/>
              <a:t>achievement,</a:t>
            </a:r>
            <a:endParaRPr lang="en-US" sz="2200" dirty="0"/>
          </a:p>
          <a:p>
            <a:pPr lvl="0"/>
            <a:r>
              <a:rPr lang="en-US" sz="2200" dirty="0"/>
              <a:t>more appropriate identification of Specific Learning Disabilities (SLD</a:t>
            </a:r>
            <a:r>
              <a:rPr lang="en-US" sz="2200" dirty="0" smtClean="0"/>
              <a:t>),</a:t>
            </a:r>
            <a:endParaRPr lang="en-US" sz="2200" dirty="0"/>
          </a:p>
          <a:p>
            <a:pPr lvl="0"/>
            <a:r>
              <a:rPr lang="en-US" sz="2200" dirty="0"/>
              <a:t>increased professional </a:t>
            </a:r>
            <a:r>
              <a:rPr lang="en-US" sz="2200" dirty="0" smtClean="0"/>
              <a:t>collaboration, </a:t>
            </a:r>
            <a:r>
              <a:rPr lang="en-US" sz="2200" dirty="0"/>
              <a:t>and</a:t>
            </a:r>
          </a:p>
          <a:p>
            <a:pPr lvl="0"/>
            <a:r>
              <a:rPr lang="en-US" sz="2200" dirty="0"/>
              <a:t>overall school improvement</a:t>
            </a:r>
            <a:r>
              <a:rPr lang="en-US" sz="2200" dirty="0" smtClean="0"/>
              <a:t>.</a:t>
            </a:r>
            <a:endParaRPr lang="en-US" sz="2200" dirty="0"/>
          </a:p>
        </p:txBody>
      </p:sp>
      <p:sp>
        <p:nvSpPr>
          <p:cNvPr id="4" name="Rectangle 3"/>
          <p:cNvSpPr/>
          <p:nvPr/>
        </p:nvSpPr>
        <p:spPr>
          <a:xfrm>
            <a:off x="1173480" y="5653443"/>
            <a:ext cx="7874000" cy="103973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Rectangle 4"/>
          <p:cNvSpPr/>
          <p:nvPr/>
        </p:nvSpPr>
        <p:spPr>
          <a:xfrm>
            <a:off x="1249680" y="5711643"/>
            <a:ext cx="7874000" cy="923330"/>
          </a:xfrm>
          <a:prstGeom prst="rect">
            <a:avLst/>
          </a:prstGeom>
        </p:spPr>
        <p:txBody>
          <a:bodyPr wrap="square">
            <a:spAutoFit/>
          </a:bodyPr>
          <a:lstStyle/>
          <a:p>
            <a:r>
              <a:rPr lang="en-US" b="1" dirty="0"/>
              <a:t>Response to Instruction and Intervention is not a program.   It is more than a checklist to be completed or data points to obtain.  </a:t>
            </a:r>
            <a:r>
              <a:rPr lang="en-US" b="1" dirty="0" smtClean="0"/>
              <a:t>It </a:t>
            </a:r>
            <a:r>
              <a:rPr lang="en-US" b="1" dirty="0"/>
              <a:t>is truly a means for ensuring that </a:t>
            </a:r>
            <a:r>
              <a:rPr lang="en-US" b="1" u="sng" dirty="0"/>
              <a:t>student growth and success</a:t>
            </a:r>
            <a:r>
              <a:rPr lang="en-US" b="1" dirty="0"/>
              <a:t> occurs on a daily basis.</a:t>
            </a:r>
            <a:endParaRPr lang="en-US" dirty="0"/>
          </a:p>
        </p:txBody>
      </p:sp>
    </p:spTree>
    <p:extLst>
      <p:ext uri="{BB962C8B-B14F-4D97-AF65-F5344CB8AC3E}">
        <p14:creationId xmlns:p14="http://schemas.microsoft.com/office/powerpoint/2010/main" val="257247043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236617" y="4406900"/>
            <a:ext cx="7410425" cy="1362075"/>
          </a:xfrm>
        </p:spPr>
        <p:txBody>
          <a:bodyPr>
            <a:normAutofit/>
          </a:bodyPr>
          <a:lstStyle/>
          <a:p>
            <a:r>
              <a:rPr lang="en-US" dirty="0" smtClean="0"/>
              <a:t>3 Tier model</a:t>
            </a:r>
            <a:endParaRPr lang="en-US" dirty="0"/>
          </a:p>
        </p:txBody>
      </p:sp>
      <p:sp>
        <p:nvSpPr>
          <p:cNvPr id="7" name="Text Placeholder 6"/>
          <p:cNvSpPr>
            <a:spLocks noGrp="1"/>
          </p:cNvSpPr>
          <p:nvPr>
            <p:ph type="body" idx="1"/>
          </p:nvPr>
        </p:nvSpPr>
        <p:spPr>
          <a:xfrm>
            <a:off x="1072668" y="2749959"/>
            <a:ext cx="8080513" cy="1500187"/>
          </a:xfrm>
        </p:spPr>
        <p:txBody>
          <a:bodyPr>
            <a:normAutofit/>
          </a:bodyPr>
          <a:lstStyle/>
          <a:p>
            <a:r>
              <a:rPr lang="en-US" sz="2800" dirty="0" smtClean="0"/>
              <a:t>What are the academic supports for each RTI</a:t>
            </a:r>
            <a:r>
              <a:rPr lang="en-US" sz="2800" baseline="30000" dirty="0" smtClean="0"/>
              <a:t>2 </a:t>
            </a:r>
            <a:r>
              <a:rPr lang="en-US" sz="2800" dirty="0" smtClean="0"/>
              <a:t>Tier Level?</a:t>
            </a:r>
            <a:endParaRPr lang="en-US" sz="2800" dirty="0"/>
          </a:p>
        </p:txBody>
      </p:sp>
      <p:pic>
        <p:nvPicPr>
          <p:cNvPr id="4" name="Picture 2"/>
          <p:cNvPicPr>
            <a:picLocks noChangeAspect="1" noChangeArrowheads="1"/>
          </p:cNvPicPr>
          <p:nvPr/>
        </p:nvPicPr>
        <p:blipFill>
          <a:blip r:embed="rId3" cstate="print"/>
          <a:srcRect/>
          <a:stretch>
            <a:fillRect/>
          </a:stretch>
        </p:blipFill>
        <p:spPr bwMode="auto">
          <a:xfrm rot="1419025">
            <a:off x="7155154" y="655995"/>
            <a:ext cx="1504941" cy="1347788"/>
          </a:xfrm>
          <a:prstGeom prst="rect">
            <a:avLst/>
          </a:prstGeom>
          <a:noFill/>
          <a:ln w="9525">
            <a:noFill/>
            <a:miter lim="800000"/>
            <a:headEnd/>
            <a:tailEnd/>
          </a:ln>
        </p:spPr>
      </p:pic>
    </p:spTree>
    <p:extLst>
      <p:ext uri="{BB962C8B-B14F-4D97-AF65-F5344CB8AC3E}">
        <p14:creationId xmlns:p14="http://schemas.microsoft.com/office/powerpoint/2010/main" val="34205125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152768" y="0"/>
            <a:ext cx="7991231" cy="6545385"/>
          </a:xfrm>
          <a:prstGeom prst="rect">
            <a:avLst/>
          </a:prstGeom>
        </p:spPr>
      </p:pic>
    </p:spTree>
    <p:extLst>
      <p:ext uri="{BB962C8B-B14F-4D97-AF65-F5344CB8AC3E}">
        <p14:creationId xmlns:p14="http://schemas.microsoft.com/office/powerpoint/2010/main" val="277746466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191979"/>
            <a:ext cx="8046720" cy="813183"/>
          </a:xfrm>
        </p:spPr>
        <p:txBody>
          <a:bodyPr>
            <a:normAutofit/>
          </a:bodyPr>
          <a:lstStyle/>
          <a:p>
            <a:r>
              <a:rPr lang="en-US" sz="3600" dirty="0" smtClean="0"/>
              <a:t>Response to Intervention (RtI2)</a:t>
            </a:r>
            <a:endParaRPr lang="en-US" sz="3600" dirty="0"/>
          </a:p>
        </p:txBody>
      </p:sp>
      <p:grpSp>
        <p:nvGrpSpPr>
          <p:cNvPr id="4" name="Group 4"/>
          <p:cNvGrpSpPr>
            <a:grpSpLocks/>
          </p:cNvGrpSpPr>
          <p:nvPr/>
        </p:nvGrpSpPr>
        <p:grpSpPr bwMode="auto">
          <a:xfrm>
            <a:off x="303974" y="778025"/>
            <a:ext cx="5245488" cy="5969615"/>
            <a:chOff x="1989" y="1230"/>
            <a:chExt cx="1680" cy="2802"/>
          </a:xfrm>
        </p:grpSpPr>
        <p:grpSp>
          <p:nvGrpSpPr>
            <p:cNvPr id="5" name="Group 5"/>
            <p:cNvGrpSpPr>
              <a:grpSpLocks/>
            </p:cNvGrpSpPr>
            <p:nvPr/>
          </p:nvGrpSpPr>
          <p:grpSpPr bwMode="auto">
            <a:xfrm>
              <a:off x="1989" y="1230"/>
              <a:ext cx="1680" cy="2802"/>
              <a:chOff x="1989" y="1230"/>
              <a:chExt cx="1680" cy="2802"/>
            </a:xfrm>
          </p:grpSpPr>
          <p:sp>
            <p:nvSpPr>
              <p:cNvPr id="7" name="AutoShape 6"/>
              <p:cNvSpPr>
                <a:spLocks noChangeArrowheads="1"/>
              </p:cNvSpPr>
              <p:nvPr/>
            </p:nvSpPr>
            <p:spPr bwMode="auto">
              <a:xfrm>
                <a:off x="2751" y="1230"/>
                <a:ext cx="156" cy="259"/>
              </a:xfrm>
              <a:prstGeom prst="triangle">
                <a:avLst>
                  <a:gd name="adj" fmla="val 50000"/>
                </a:avLst>
              </a:prstGeom>
              <a:solidFill>
                <a:srgbClr val="FF0000"/>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anchor="ctr"/>
              <a:lstStyle>
                <a:lvl1pPr eaLnBrk="0" hangingPunct="0">
                  <a:defRPr sz="2400">
                    <a:solidFill>
                      <a:schemeClr val="tx1"/>
                    </a:solidFill>
                    <a:latin typeface="Futura" charset="0"/>
                    <a:ea typeface="ＭＳ Ｐゴシック" panose="020B0600070205080204" pitchFamily="34" charset="-128"/>
                    <a:sym typeface="Futura" charset="0"/>
                  </a:defRPr>
                </a:lvl1pPr>
                <a:lvl2pPr marL="742950" indent="-285750" eaLnBrk="0" hangingPunct="0">
                  <a:defRPr sz="2400">
                    <a:solidFill>
                      <a:schemeClr val="tx1"/>
                    </a:solidFill>
                    <a:latin typeface="Futura" charset="0"/>
                    <a:ea typeface="ＭＳ Ｐゴシック" panose="020B0600070205080204" pitchFamily="34" charset="-128"/>
                    <a:sym typeface="Futura" charset="0"/>
                  </a:defRPr>
                </a:lvl2pPr>
                <a:lvl3pPr marL="1143000" indent="-228600" eaLnBrk="0" hangingPunct="0">
                  <a:defRPr sz="2400">
                    <a:solidFill>
                      <a:schemeClr val="tx1"/>
                    </a:solidFill>
                    <a:latin typeface="Futura" charset="0"/>
                    <a:ea typeface="ＭＳ Ｐゴシック" panose="020B0600070205080204" pitchFamily="34" charset="-128"/>
                    <a:sym typeface="Futura" charset="0"/>
                  </a:defRPr>
                </a:lvl3pPr>
                <a:lvl4pPr marL="1600200" indent="-228600" eaLnBrk="0" hangingPunct="0">
                  <a:defRPr sz="2400">
                    <a:solidFill>
                      <a:schemeClr val="tx1"/>
                    </a:solidFill>
                    <a:latin typeface="Futura" charset="0"/>
                    <a:ea typeface="ＭＳ Ｐゴシック" panose="020B0600070205080204" pitchFamily="34" charset="-128"/>
                    <a:sym typeface="Futura" charset="0"/>
                  </a:defRPr>
                </a:lvl4pPr>
                <a:lvl5pPr marL="2057400" indent="-228600" eaLnBrk="0" hangingPunct="0">
                  <a:defRPr sz="2400">
                    <a:solidFill>
                      <a:schemeClr val="tx1"/>
                    </a:solidFill>
                    <a:latin typeface="Futura" charset="0"/>
                    <a:ea typeface="ＭＳ Ｐゴシック" panose="020B0600070205080204" pitchFamily="34" charset="-128"/>
                    <a:sym typeface="Futura" charset="0"/>
                  </a:defRPr>
                </a:lvl5pPr>
                <a:lvl6pPr marL="2514600" indent="-228600" eaLnBrk="0" fontAlgn="base" hangingPunct="0">
                  <a:spcBef>
                    <a:spcPct val="0"/>
                  </a:spcBef>
                  <a:spcAft>
                    <a:spcPct val="0"/>
                  </a:spcAft>
                  <a:defRPr sz="2400">
                    <a:solidFill>
                      <a:schemeClr val="tx1"/>
                    </a:solidFill>
                    <a:latin typeface="Futura" charset="0"/>
                    <a:ea typeface="ＭＳ Ｐゴシック" panose="020B0600070205080204" pitchFamily="34" charset="-128"/>
                    <a:sym typeface="Futura" charset="0"/>
                  </a:defRPr>
                </a:lvl6pPr>
                <a:lvl7pPr marL="2971800" indent="-228600" eaLnBrk="0" fontAlgn="base" hangingPunct="0">
                  <a:spcBef>
                    <a:spcPct val="0"/>
                  </a:spcBef>
                  <a:spcAft>
                    <a:spcPct val="0"/>
                  </a:spcAft>
                  <a:defRPr sz="2400">
                    <a:solidFill>
                      <a:schemeClr val="tx1"/>
                    </a:solidFill>
                    <a:latin typeface="Futura" charset="0"/>
                    <a:ea typeface="ＭＳ Ｐゴシック" panose="020B0600070205080204" pitchFamily="34" charset="-128"/>
                    <a:sym typeface="Futura" charset="0"/>
                  </a:defRPr>
                </a:lvl7pPr>
                <a:lvl8pPr marL="3429000" indent="-228600" eaLnBrk="0" fontAlgn="base" hangingPunct="0">
                  <a:spcBef>
                    <a:spcPct val="0"/>
                  </a:spcBef>
                  <a:spcAft>
                    <a:spcPct val="0"/>
                  </a:spcAft>
                  <a:defRPr sz="2400">
                    <a:solidFill>
                      <a:schemeClr val="tx1"/>
                    </a:solidFill>
                    <a:latin typeface="Futura" charset="0"/>
                    <a:ea typeface="ＭＳ Ｐゴシック" panose="020B0600070205080204" pitchFamily="34" charset="-128"/>
                    <a:sym typeface="Futura" charset="0"/>
                  </a:defRPr>
                </a:lvl8pPr>
                <a:lvl9pPr marL="3886200" indent="-228600" eaLnBrk="0" fontAlgn="base" hangingPunct="0">
                  <a:spcBef>
                    <a:spcPct val="0"/>
                  </a:spcBef>
                  <a:spcAft>
                    <a:spcPct val="0"/>
                  </a:spcAft>
                  <a:defRPr sz="2400">
                    <a:solidFill>
                      <a:schemeClr val="tx1"/>
                    </a:solidFill>
                    <a:latin typeface="Futura" charset="0"/>
                    <a:ea typeface="ＭＳ Ｐゴシック" panose="020B0600070205080204" pitchFamily="34" charset="-128"/>
                    <a:sym typeface="Futura" charset="0"/>
                  </a:defRPr>
                </a:lvl9pPr>
              </a:lstStyle>
              <a:p>
                <a:pPr eaLnBrk="1" hangingPunct="1"/>
                <a:endParaRPr lang="en-US" altLang="en-US" sz="1687" dirty="0"/>
              </a:p>
            </p:txBody>
          </p:sp>
          <p:sp>
            <p:nvSpPr>
              <p:cNvPr id="8" name="AutoShape 7"/>
              <p:cNvSpPr>
                <a:spLocks noChangeArrowheads="1"/>
              </p:cNvSpPr>
              <p:nvPr/>
            </p:nvSpPr>
            <p:spPr bwMode="auto">
              <a:xfrm flipV="1">
                <a:off x="1989" y="2112"/>
                <a:ext cx="1680" cy="192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503 w 21600"/>
                  <a:gd name="T13" fmla="*/ 5501 h 21600"/>
                  <a:gd name="T14" fmla="*/ 16097 w 21600"/>
                  <a:gd name="T15" fmla="*/ 16099 h 21600"/>
                </a:gdLst>
                <a:ahLst/>
                <a:cxnLst>
                  <a:cxn ang="T8">
                    <a:pos x="T0" y="T1"/>
                  </a:cxn>
                  <a:cxn ang="T9">
                    <a:pos x="T2" y="T3"/>
                  </a:cxn>
                  <a:cxn ang="T10">
                    <a:pos x="T4" y="T5"/>
                  </a:cxn>
                  <a:cxn ang="T11">
                    <a:pos x="T6" y="T7"/>
                  </a:cxn>
                </a:cxnLst>
                <a:rect l="T12" t="T13" r="T14" b="T15"/>
                <a:pathLst>
                  <a:path w="21600" h="21600">
                    <a:moveTo>
                      <a:pt x="0" y="0"/>
                    </a:moveTo>
                    <a:lnTo>
                      <a:pt x="7405" y="21600"/>
                    </a:lnTo>
                    <a:lnTo>
                      <a:pt x="14195" y="21600"/>
                    </a:lnTo>
                    <a:lnTo>
                      <a:pt x="21600" y="0"/>
                    </a:lnTo>
                    <a:close/>
                  </a:path>
                </a:pathLst>
              </a:custGeom>
              <a:solidFill>
                <a:srgbClr val="00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1266" dirty="0"/>
              </a:p>
            </p:txBody>
          </p:sp>
          <p:sp>
            <p:nvSpPr>
              <p:cNvPr id="9" name="AutoShape 8"/>
              <p:cNvSpPr>
                <a:spLocks noChangeArrowheads="1"/>
              </p:cNvSpPr>
              <p:nvPr/>
            </p:nvSpPr>
            <p:spPr bwMode="auto">
              <a:xfrm flipV="1">
                <a:off x="2552" y="1872"/>
                <a:ext cx="555" cy="28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464 w 21600"/>
                  <a:gd name="T13" fmla="*/ 3474 h 21600"/>
                  <a:gd name="T14" fmla="*/ 18136 w 21600"/>
                  <a:gd name="T15" fmla="*/ 18126 h 21600"/>
                </a:gdLst>
                <a:ahLst/>
                <a:cxnLst>
                  <a:cxn ang="T8">
                    <a:pos x="T0" y="T1"/>
                  </a:cxn>
                  <a:cxn ang="T9">
                    <a:pos x="T2" y="T3"/>
                  </a:cxn>
                  <a:cxn ang="T10">
                    <a:pos x="T4" y="T5"/>
                  </a:cxn>
                  <a:cxn ang="T11">
                    <a:pos x="T6" y="T7"/>
                  </a:cxn>
                </a:cxnLst>
                <a:rect l="T12" t="T13" r="T14" b="T15"/>
                <a:pathLst>
                  <a:path w="21600" h="21600">
                    <a:moveTo>
                      <a:pt x="0" y="0"/>
                    </a:moveTo>
                    <a:lnTo>
                      <a:pt x="3308" y="21600"/>
                    </a:lnTo>
                    <a:lnTo>
                      <a:pt x="18292" y="21600"/>
                    </a:lnTo>
                    <a:lnTo>
                      <a:pt x="21600" y="0"/>
                    </a:lnTo>
                    <a:close/>
                  </a:path>
                </a:pathLst>
              </a:custGeom>
              <a:gradFill rotWithShape="1">
                <a:gsLst>
                  <a:gs pos="0">
                    <a:srgbClr val="009900"/>
                  </a:gs>
                  <a:gs pos="100000">
                    <a:srgbClr val="FFFF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1266" dirty="0"/>
              </a:p>
            </p:txBody>
          </p:sp>
          <p:sp>
            <p:nvSpPr>
              <p:cNvPr id="10" name="AutoShape 9"/>
              <p:cNvSpPr>
                <a:spLocks noChangeArrowheads="1"/>
              </p:cNvSpPr>
              <p:nvPr/>
            </p:nvSpPr>
            <p:spPr bwMode="auto">
              <a:xfrm flipV="1">
                <a:off x="2636" y="1680"/>
                <a:ext cx="387" cy="1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349 w 21600"/>
                  <a:gd name="T13" fmla="*/ 3375 h 21600"/>
                  <a:gd name="T14" fmla="*/ 18251 w 21600"/>
                  <a:gd name="T15" fmla="*/ 18225 h 21600"/>
                </a:gdLst>
                <a:ahLst/>
                <a:cxnLst>
                  <a:cxn ang="T8">
                    <a:pos x="T0" y="T1"/>
                  </a:cxn>
                  <a:cxn ang="T9">
                    <a:pos x="T2" y="T3"/>
                  </a:cxn>
                  <a:cxn ang="T10">
                    <a:pos x="T4" y="T5"/>
                  </a:cxn>
                  <a:cxn ang="T11">
                    <a:pos x="T6" y="T7"/>
                  </a:cxn>
                </a:cxnLst>
                <a:rect l="T12" t="T13" r="T14" b="T15"/>
                <a:pathLst>
                  <a:path w="21600" h="21600">
                    <a:moveTo>
                      <a:pt x="0" y="0"/>
                    </a:moveTo>
                    <a:lnTo>
                      <a:pt x="3125" y="21600"/>
                    </a:lnTo>
                    <a:lnTo>
                      <a:pt x="18475" y="21600"/>
                    </a:lnTo>
                    <a:lnTo>
                      <a:pt x="21600" y="0"/>
                    </a:lnTo>
                    <a:close/>
                  </a:path>
                </a:pathLst>
              </a:cu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1266" dirty="0"/>
              </a:p>
            </p:txBody>
          </p:sp>
          <p:sp>
            <p:nvSpPr>
              <p:cNvPr id="11" name="AutoShape 10"/>
              <p:cNvSpPr>
                <a:spLocks noChangeArrowheads="1"/>
              </p:cNvSpPr>
              <p:nvPr/>
            </p:nvSpPr>
            <p:spPr bwMode="auto">
              <a:xfrm flipV="1">
                <a:off x="2692" y="1488"/>
                <a:ext cx="273" cy="1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114 w 21600"/>
                  <a:gd name="T13" fmla="*/ 4050 h 21600"/>
                  <a:gd name="T14" fmla="*/ 17486 w 21600"/>
                  <a:gd name="T15" fmla="*/ 17550 h 21600"/>
                </a:gdLst>
                <a:ahLst/>
                <a:cxnLst>
                  <a:cxn ang="T8">
                    <a:pos x="T0" y="T1"/>
                  </a:cxn>
                  <a:cxn ang="T9">
                    <a:pos x="T2" y="T3"/>
                  </a:cxn>
                  <a:cxn ang="T10">
                    <a:pos x="T4" y="T5"/>
                  </a:cxn>
                  <a:cxn ang="T11">
                    <a:pos x="T6" y="T7"/>
                  </a:cxn>
                </a:cxnLst>
                <a:rect l="T12" t="T13" r="T14" b="T15"/>
                <a:pathLst>
                  <a:path w="21600" h="21600">
                    <a:moveTo>
                      <a:pt x="0" y="0"/>
                    </a:moveTo>
                    <a:lnTo>
                      <a:pt x="4589" y="21600"/>
                    </a:lnTo>
                    <a:lnTo>
                      <a:pt x="17011" y="21600"/>
                    </a:lnTo>
                    <a:lnTo>
                      <a:pt x="21600" y="0"/>
                    </a:lnTo>
                    <a:close/>
                  </a:path>
                </a:pathLst>
              </a:custGeom>
              <a:gradFill rotWithShape="1">
                <a:gsLst>
                  <a:gs pos="0">
                    <a:srgbClr val="FFFF00"/>
                  </a:gs>
                  <a:gs pos="100000">
                    <a:srgbClr val="FF00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1266" dirty="0"/>
              </a:p>
            </p:txBody>
          </p:sp>
        </p:grpSp>
        <p:sp>
          <p:nvSpPr>
            <p:cNvPr id="6" name="AutoShape 11"/>
            <p:cNvSpPr>
              <a:spLocks noChangeArrowheads="1"/>
            </p:cNvSpPr>
            <p:nvPr/>
          </p:nvSpPr>
          <p:spPr bwMode="auto">
            <a:xfrm>
              <a:off x="1989" y="1242"/>
              <a:ext cx="1680" cy="2784"/>
            </a:xfrm>
            <a:prstGeom prst="triangle">
              <a:avLst>
                <a:gd name="adj" fmla="val 50000"/>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Futura" charset="0"/>
                  <a:ea typeface="ＭＳ Ｐゴシック" panose="020B0600070205080204" pitchFamily="34" charset="-128"/>
                  <a:sym typeface="Futura" charset="0"/>
                </a:defRPr>
              </a:lvl1pPr>
              <a:lvl2pPr marL="742950" indent="-285750" eaLnBrk="0" hangingPunct="0">
                <a:defRPr sz="2400">
                  <a:solidFill>
                    <a:schemeClr val="tx1"/>
                  </a:solidFill>
                  <a:latin typeface="Futura" charset="0"/>
                  <a:ea typeface="ＭＳ Ｐゴシック" panose="020B0600070205080204" pitchFamily="34" charset="-128"/>
                  <a:sym typeface="Futura" charset="0"/>
                </a:defRPr>
              </a:lvl2pPr>
              <a:lvl3pPr marL="1143000" indent="-228600" eaLnBrk="0" hangingPunct="0">
                <a:defRPr sz="2400">
                  <a:solidFill>
                    <a:schemeClr val="tx1"/>
                  </a:solidFill>
                  <a:latin typeface="Futura" charset="0"/>
                  <a:ea typeface="ＭＳ Ｐゴシック" panose="020B0600070205080204" pitchFamily="34" charset="-128"/>
                  <a:sym typeface="Futura" charset="0"/>
                </a:defRPr>
              </a:lvl3pPr>
              <a:lvl4pPr marL="1600200" indent="-228600" eaLnBrk="0" hangingPunct="0">
                <a:defRPr sz="2400">
                  <a:solidFill>
                    <a:schemeClr val="tx1"/>
                  </a:solidFill>
                  <a:latin typeface="Futura" charset="0"/>
                  <a:ea typeface="ＭＳ Ｐゴシック" panose="020B0600070205080204" pitchFamily="34" charset="-128"/>
                  <a:sym typeface="Futura" charset="0"/>
                </a:defRPr>
              </a:lvl4pPr>
              <a:lvl5pPr marL="2057400" indent="-228600" eaLnBrk="0" hangingPunct="0">
                <a:defRPr sz="2400">
                  <a:solidFill>
                    <a:schemeClr val="tx1"/>
                  </a:solidFill>
                  <a:latin typeface="Futura" charset="0"/>
                  <a:ea typeface="ＭＳ Ｐゴシック" panose="020B0600070205080204" pitchFamily="34" charset="-128"/>
                  <a:sym typeface="Futura" charset="0"/>
                </a:defRPr>
              </a:lvl5pPr>
              <a:lvl6pPr marL="2514600" indent="-228600" eaLnBrk="0" fontAlgn="base" hangingPunct="0">
                <a:spcBef>
                  <a:spcPct val="0"/>
                </a:spcBef>
                <a:spcAft>
                  <a:spcPct val="0"/>
                </a:spcAft>
                <a:defRPr sz="2400">
                  <a:solidFill>
                    <a:schemeClr val="tx1"/>
                  </a:solidFill>
                  <a:latin typeface="Futura" charset="0"/>
                  <a:ea typeface="ＭＳ Ｐゴシック" panose="020B0600070205080204" pitchFamily="34" charset="-128"/>
                  <a:sym typeface="Futura" charset="0"/>
                </a:defRPr>
              </a:lvl6pPr>
              <a:lvl7pPr marL="2971800" indent="-228600" eaLnBrk="0" fontAlgn="base" hangingPunct="0">
                <a:spcBef>
                  <a:spcPct val="0"/>
                </a:spcBef>
                <a:spcAft>
                  <a:spcPct val="0"/>
                </a:spcAft>
                <a:defRPr sz="2400">
                  <a:solidFill>
                    <a:schemeClr val="tx1"/>
                  </a:solidFill>
                  <a:latin typeface="Futura" charset="0"/>
                  <a:ea typeface="ＭＳ Ｐゴシック" panose="020B0600070205080204" pitchFamily="34" charset="-128"/>
                  <a:sym typeface="Futura" charset="0"/>
                </a:defRPr>
              </a:lvl7pPr>
              <a:lvl8pPr marL="3429000" indent="-228600" eaLnBrk="0" fontAlgn="base" hangingPunct="0">
                <a:spcBef>
                  <a:spcPct val="0"/>
                </a:spcBef>
                <a:spcAft>
                  <a:spcPct val="0"/>
                </a:spcAft>
                <a:defRPr sz="2400">
                  <a:solidFill>
                    <a:schemeClr val="tx1"/>
                  </a:solidFill>
                  <a:latin typeface="Futura" charset="0"/>
                  <a:ea typeface="ＭＳ Ｐゴシック" panose="020B0600070205080204" pitchFamily="34" charset="-128"/>
                  <a:sym typeface="Futura" charset="0"/>
                </a:defRPr>
              </a:lvl8pPr>
              <a:lvl9pPr marL="3886200" indent="-228600" eaLnBrk="0" fontAlgn="base" hangingPunct="0">
                <a:spcBef>
                  <a:spcPct val="0"/>
                </a:spcBef>
                <a:spcAft>
                  <a:spcPct val="0"/>
                </a:spcAft>
                <a:defRPr sz="2400">
                  <a:solidFill>
                    <a:schemeClr val="tx1"/>
                  </a:solidFill>
                  <a:latin typeface="Futura" charset="0"/>
                  <a:ea typeface="ＭＳ Ｐゴシック" panose="020B0600070205080204" pitchFamily="34" charset="-128"/>
                  <a:sym typeface="Futura" charset="0"/>
                </a:defRPr>
              </a:lvl9pPr>
            </a:lstStyle>
            <a:p>
              <a:pPr eaLnBrk="1" hangingPunct="1"/>
              <a:endParaRPr lang="en-US" altLang="en-US" sz="1687" dirty="0"/>
            </a:p>
          </p:txBody>
        </p:sp>
      </p:grpSp>
      <p:sp>
        <p:nvSpPr>
          <p:cNvPr id="20" name="Rectangle 12"/>
          <p:cNvSpPr>
            <a:spLocks noGrp="1" noChangeArrowheads="1"/>
          </p:cNvSpPr>
          <p:nvPr>
            <p:ph idx="1"/>
          </p:nvPr>
        </p:nvSpPr>
        <p:spPr bwMode="auto">
          <a:xfrm>
            <a:off x="897775" y="3576593"/>
            <a:ext cx="4085421" cy="3506279"/>
          </a:xfrm>
          <a:prstGeom prst="rect">
            <a:avLst/>
          </a:prstGeom>
          <a:noFill/>
          <a:ln>
            <a:noFill/>
          </a:ln>
          <a:extLst/>
        </p:spPr>
        <p:txBody>
          <a:bodyPr wrap="square" lIns="91439" tIns="45719" rIns="91439" bIns="45719">
            <a:spAutoFit/>
          </a:bodyPr>
          <a:lstStyle>
            <a:lvl1pPr eaLnBrk="0" hangingPunct="0">
              <a:defRPr sz="2400">
                <a:solidFill>
                  <a:schemeClr val="tx1"/>
                </a:solidFill>
                <a:latin typeface="Futura" charset="0"/>
                <a:ea typeface="ＭＳ Ｐゴシック" panose="020B0600070205080204" pitchFamily="34" charset="-128"/>
                <a:sym typeface="Futura" charset="0"/>
              </a:defRPr>
            </a:lvl1pPr>
            <a:lvl2pPr marL="742950" indent="-285750" eaLnBrk="0" hangingPunct="0">
              <a:defRPr sz="2400">
                <a:solidFill>
                  <a:schemeClr val="tx1"/>
                </a:solidFill>
                <a:latin typeface="Futura" charset="0"/>
                <a:ea typeface="ＭＳ Ｐゴシック" panose="020B0600070205080204" pitchFamily="34" charset="-128"/>
                <a:sym typeface="Futura" charset="0"/>
              </a:defRPr>
            </a:lvl2pPr>
            <a:lvl3pPr marL="1143000" indent="-228600" eaLnBrk="0" hangingPunct="0">
              <a:defRPr sz="2400">
                <a:solidFill>
                  <a:schemeClr val="tx1"/>
                </a:solidFill>
                <a:latin typeface="Futura" charset="0"/>
                <a:ea typeface="ＭＳ Ｐゴシック" panose="020B0600070205080204" pitchFamily="34" charset="-128"/>
                <a:sym typeface="Futura" charset="0"/>
              </a:defRPr>
            </a:lvl3pPr>
            <a:lvl4pPr marL="1600200" indent="-228600" eaLnBrk="0" hangingPunct="0">
              <a:defRPr sz="2400">
                <a:solidFill>
                  <a:schemeClr val="tx1"/>
                </a:solidFill>
                <a:latin typeface="Futura" charset="0"/>
                <a:ea typeface="ＭＳ Ｐゴシック" panose="020B0600070205080204" pitchFamily="34" charset="-128"/>
                <a:sym typeface="Futura" charset="0"/>
              </a:defRPr>
            </a:lvl4pPr>
            <a:lvl5pPr marL="2057400" indent="-228600" eaLnBrk="0" hangingPunct="0">
              <a:defRPr sz="2400">
                <a:solidFill>
                  <a:schemeClr val="tx1"/>
                </a:solidFill>
                <a:latin typeface="Futura" charset="0"/>
                <a:ea typeface="ＭＳ Ｐゴシック" panose="020B0600070205080204" pitchFamily="34" charset="-128"/>
                <a:sym typeface="Futura" charset="0"/>
              </a:defRPr>
            </a:lvl5pPr>
            <a:lvl6pPr marL="2514600" indent="-228600" eaLnBrk="0" fontAlgn="base" hangingPunct="0">
              <a:spcBef>
                <a:spcPct val="0"/>
              </a:spcBef>
              <a:spcAft>
                <a:spcPct val="0"/>
              </a:spcAft>
              <a:defRPr sz="2400">
                <a:solidFill>
                  <a:schemeClr val="tx1"/>
                </a:solidFill>
                <a:latin typeface="Futura" charset="0"/>
                <a:ea typeface="ＭＳ Ｐゴシック" panose="020B0600070205080204" pitchFamily="34" charset="-128"/>
                <a:sym typeface="Futura" charset="0"/>
              </a:defRPr>
            </a:lvl6pPr>
            <a:lvl7pPr marL="2971800" indent="-228600" eaLnBrk="0" fontAlgn="base" hangingPunct="0">
              <a:spcBef>
                <a:spcPct val="0"/>
              </a:spcBef>
              <a:spcAft>
                <a:spcPct val="0"/>
              </a:spcAft>
              <a:defRPr sz="2400">
                <a:solidFill>
                  <a:schemeClr val="tx1"/>
                </a:solidFill>
                <a:latin typeface="Futura" charset="0"/>
                <a:ea typeface="ＭＳ Ｐゴシック" panose="020B0600070205080204" pitchFamily="34" charset="-128"/>
                <a:sym typeface="Futura" charset="0"/>
              </a:defRPr>
            </a:lvl7pPr>
            <a:lvl8pPr marL="3429000" indent="-228600" eaLnBrk="0" fontAlgn="base" hangingPunct="0">
              <a:spcBef>
                <a:spcPct val="0"/>
              </a:spcBef>
              <a:spcAft>
                <a:spcPct val="0"/>
              </a:spcAft>
              <a:defRPr sz="2400">
                <a:solidFill>
                  <a:schemeClr val="tx1"/>
                </a:solidFill>
                <a:latin typeface="Futura" charset="0"/>
                <a:ea typeface="ＭＳ Ｐゴシック" panose="020B0600070205080204" pitchFamily="34" charset="-128"/>
                <a:sym typeface="Futura" charset="0"/>
              </a:defRPr>
            </a:lvl8pPr>
            <a:lvl9pPr marL="3886200" indent="-228600" eaLnBrk="0" fontAlgn="base" hangingPunct="0">
              <a:spcBef>
                <a:spcPct val="0"/>
              </a:spcBef>
              <a:spcAft>
                <a:spcPct val="0"/>
              </a:spcAft>
              <a:defRPr sz="2400">
                <a:solidFill>
                  <a:schemeClr val="tx1"/>
                </a:solidFill>
                <a:latin typeface="Futura" charset="0"/>
                <a:ea typeface="ＭＳ Ｐゴシック" panose="020B0600070205080204" pitchFamily="34" charset="-128"/>
                <a:sym typeface="Futura" charset="0"/>
              </a:defRPr>
            </a:lvl9pPr>
          </a:lstStyle>
          <a:p>
            <a:pPr algn="ctr" eaLnBrk="1" hangingPunct="1"/>
            <a:endParaRPr lang="en-US" altLang="en-US" sz="1800" dirty="0">
              <a:solidFill>
                <a:schemeClr val="bg1"/>
              </a:solidFill>
            </a:endParaRPr>
          </a:p>
          <a:p>
            <a:pPr marL="0" indent="0" algn="ctr" eaLnBrk="1" hangingPunct="1">
              <a:buNone/>
            </a:pPr>
            <a:r>
              <a:rPr lang="en-US" altLang="en-US" sz="2000" dirty="0" smtClean="0">
                <a:solidFill>
                  <a:schemeClr val="tx1">
                    <a:lumMod val="65000"/>
                    <a:lumOff val="35000"/>
                  </a:schemeClr>
                </a:solidFill>
              </a:rPr>
              <a:t>Tier </a:t>
            </a:r>
            <a:r>
              <a:rPr lang="en-US" altLang="en-US" sz="2000" dirty="0">
                <a:solidFill>
                  <a:schemeClr val="tx1">
                    <a:lumMod val="65000"/>
                    <a:lumOff val="35000"/>
                  </a:schemeClr>
                </a:solidFill>
              </a:rPr>
              <a:t>I:  Research </a:t>
            </a:r>
            <a:r>
              <a:rPr lang="en-US" altLang="en-US" sz="2000" dirty="0" smtClean="0">
                <a:solidFill>
                  <a:schemeClr val="tx1">
                    <a:lumMod val="65000"/>
                    <a:lumOff val="35000"/>
                  </a:schemeClr>
                </a:solidFill>
              </a:rPr>
              <a:t>Based, </a:t>
            </a:r>
          </a:p>
          <a:p>
            <a:pPr marL="0" indent="0" algn="ctr" eaLnBrk="1" hangingPunct="1">
              <a:buNone/>
            </a:pPr>
            <a:r>
              <a:rPr lang="en-US" altLang="en-US" sz="2000" dirty="0" smtClean="0">
                <a:solidFill>
                  <a:schemeClr val="tx1">
                    <a:lumMod val="65000"/>
                    <a:lumOff val="35000"/>
                  </a:schemeClr>
                </a:solidFill>
              </a:rPr>
              <a:t>Core </a:t>
            </a:r>
            <a:r>
              <a:rPr lang="en-US" altLang="en-US" sz="2000" dirty="0">
                <a:solidFill>
                  <a:schemeClr val="tx1">
                    <a:lumMod val="65000"/>
                    <a:lumOff val="35000"/>
                  </a:schemeClr>
                </a:solidFill>
              </a:rPr>
              <a:t>Programs, </a:t>
            </a:r>
          </a:p>
          <a:p>
            <a:pPr marL="0" indent="0" algn="ctr" eaLnBrk="1" hangingPunct="1">
              <a:buNone/>
            </a:pPr>
            <a:r>
              <a:rPr lang="en-US" altLang="en-US" sz="2000" dirty="0" smtClean="0">
                <a:solidFill>
                  <a:schemeClr val="tx1">
                    <a:lumMod val="65000"/>
                    <a:lumOff val="35000"/>
                  </a:schemeClr>
                </a:solidFill>
              </a:rPr>
              <a:t>Universal Screening</a:t>
            </a:r>
          </a:p>
          <a:p>
            <a:pPr marL="0" indent="0" algn="ctr" eaLnBrk="1" hangingPunct="1">
              <a:buNone/>
            </a:pPr>
            <a:r>
              <a:rPr lang="en-US" altLang="en-US" sz="1800" dirty="0" smtClean="0">
                <a:solidFill>
                  <a:srgbClr val="FFFF00"/>
                </a:solidFill>
              </a:rPr>
              <a:t>Grade-level instruction aligned to grade-level (CCSS) standards, curriculum maps and pacing guides, district-adopted instructional materials (e.g., HMH-Journeys for K-5 and resources)</a:t>
            </a:r>
          </a:p>
          <a:p>
            <a:pPr algn="ctr" eaLnBrk="1" hangingPunct="1"/>
            <a:endParaRPr lang="en-US" altLang="en-US" sz="1687" dirty="0">
              <a:solidFill>
                <a:schemeClr val="bg1"/>
              </a:solidFill>
            </a:endParaRPr>
          </a:p>
        </p:txBody>
      </p:sp>
      <p:sp>
        <p:nvSpPr>
          <p:cNvPr id="21" name="Trapezoid 20"/>
          <p:cNvSpPr/>
          <p:nvPr/>
        </p:nvSpPr>
        <p:spPr>
          <a:xfrm>
            <a:off x="5793789" y="5001152"/>
            <a:ext cx="3103620" cy="1698473"/>
          </a:xfrm>
          <a:prstGeom prst="trapezoid">
            <a:avLst/>
          </a:prstGeom>
          <a:solidFill>
            <a:srgbClr val="00B050"/>
          </a:solid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TextBox 22"/>
          <p:cNvSpPr txBox="1"/>
          <p:nvPr/>
        </p:nvSpPr>
        <p:spPr>
          <a:xfrm>
            <a:off x="6650059" y="5685549"/>
            <a:ext cx="1436758" cy="523220"/>
          </a:xfrm>
          <a:prstGeom prst="rect">
            <a:avLst/>
          </a:prstGeom>
          <a:noFill/>
        </p:spPr>
        <p:txBody>
          <a:bodyPr wrap="square" rtlCol="0">
            <a:spAutoFit/>
          </a:bodyPr>
          <a:lstStyle/>
          <a:p>
            <a:r>
              <a:rPr lang="en-US" sz="2800" b="1" dirty="0" smtClean="0"/>
              <a:t>33.4%</a:t>
            </a:r>
            <a:endParaRPr lang="en-US" sz="2800" b="1" dirty="0"/>
          </a:p>
        </p:txBody>
      </p:sp>
      <p:sp>
        <p:nvSpPr>
          <p:cNvPr id="24" name="Trapezoid 23"/>
          <p:cNvSpPr/>
          <p:nvPr/>
        </p:nvSpPr>
        <p:spPr>
          <a:xfrm>
            <a:off x="6604381" y="3897690"/>
            <a:ext cx="1482436" cy="815939"/>
          </a:xfrm>
          <a:prstGeom prst="trapezoid">
            <a:avLst/>
          </a:prstGeom>
          <a:solidFill>
            <a:srgbClr val="FFFF00"/>
          </a:solid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Trapezoid 24"/>
          <p:cNvSpPr/>
          <p:nvPr/>
        </p:nvSpPr>
        <p:spPr>
          <a:xfrm rot="10800000">
            <a:off x="5718588" y="1941777"/>
            <a:ext cx="3254022" cy="1718777"/>
          </a:xfrm>
          <a:prstGeom prst="trapezoid">
            <a:avLst/>
          </a:prstGeom>
          <a:solidFill>
            <a:srgbClr val="FF0000"/>
          </a:solid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TextBox 25"/>
          <p:cNvSpPr txBox="1"/>
          <p:nvPr/>
        </p:nvSpPr>
        <p:spPr>
          <a:xfrm>
            <a:off x="6775444" y="3995664"/>
            <a:ext cx="1427018" cy="523220"/>
          </a:xfrm>
          <a:prstGeom prst="rect">
            <a:avLst/>
          </a:prstGeom>
          <a:noFill/>
        </p:spPr>
        <p:txBody>
          <a:bodyPr wrap="square" rtlCol="0">
            <a:spAutoFit/>
          </a:bodyPr>
          <a:lstStyle/>
          <a:p>
            <a:r>
              <a:rPr lang="en-US" sz="2800" b="1" dirty="0" smtClean="0"/>
              <a:t>22.7%</a:t>
            </a:r>
            <a:endParaRPr lang="en-US" sz="2800" b="1" dirty="0"/>
          </a:p>
        </p:txBody>
      </p:sp>
      <p:sp>
        <p:nvSpPr>
          <p:cNvPr id="27" name="TextBox 26"/>
          <p:cNvSpPr txBox="1"/>
          <p:nvPr/>
        </p:nvSpPr>
        <p:spPr>
          <a:xfrm>
            <a:off x="6488736" y="2424646"/>
            <a:ext cx="1713726" cy="523220"/>
          </a:xfrm>
          <a:prstGeom prst="rect">
            <a:avLst/>
          </a:prstGeom>
          <a:noFill/>
        </p:spPr>
        <p:txBody>
          <a:bodyPr wrap="square" rtlCol="0">
            <a:spAutoFit/>
          </a:bodyPr>
          <a:lstStyle/>
          <a:p>
            <a:pPr algn="ctr"/>
            <a:r>
              <a:rPr lang="en-US" sz="2800" b="1" dirty="0" smtClean="0"/>
              <a:t>43.9%</a:t>
            </a:r>
            <a:endParaRPr lang="en-US" sz="2800" b="1" dirty="0"/>
          </a:p>
        </p:txBody>
      </p:sp>
      <p:sp>
        <p:nvSpPr>
          <p:cNvPr id="28" name="Text Box 15"/>
          <p:cNvSpPr txBox="1">
            <a:spLocks noChangeArrowheads="1"/>
          </p:cNvSpPr>
          <p:nvPr/>
        </p:nvSpPr>
        <p:spPr bwMode="auto">
          <a:xfrm>
            <a:off x="2400249" y="3182211"/>
            <a:ext cx="1514535" cy="523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9" tIns="45719" rIns="91439" bIns="45719">
            <a:spAutoFit/>
          </a:bodyPr>
          <a:lstStyle>
            <a:lvl1pPr eaLnBrk="0" hangingPunct="0">
              <a:defRPr sz="2400">
                <a:solidFill>
                  <a:schemeClr val="tx1"/>
                </a:solidFill>
                <a:latin typeface="Futura" charset="0"/>
                <a:ea typeface="ＭＳ Ｐゴシック" panose="020B0600070205080204" pitchFamily="34" charset="-128"/>
                <a:sym typeface="Futura" charset="0"/>
              </a:defRPr>
            </a:lvl1pPr>
            <a:lvl2pPr marL="742950" indent="-285750" eaLnBrk="0" hangingPunct="0">
              <a:defRPr sz="2400">
                <a:solidFill>
                  <a:schemeClr val="tx1"/>
                </a:solidFill>
                <a:latin typeface="Futura" charset="0"/>
                <a:ea typeface="ＭＳ Ｐゴシック" panose="020B0600070205080204" pitchFamily="34" charset="-128"/>
                <a:sym typeface="Futura" charset="0"/>
              </a:defRPr>
            </a:lvl2pPr>
            <a:lvl3pPr marL="1143000" indent="-228600" eaLnBrk="0" hangingPunct="0">
              <a:defRPr sz="2400">
                <a:solidFill>
                  <a:schemeClr val="tx1"/>
                </a:solidFill>
                <a:latin typeface="Futura" charset="0"/>
                <a:ea typeface="ＭＳ Ｐゴシック" panose="020B0600070205080204" pitchFamily="34" charset="-128"/>
                <a:sym typeface="Futura" charset="0"/>
              </a:defRPr>
            </a:lvl3pPr>
            <a:lvl4pPr marL="1600200" indent="-228600" eaLnBrk="0" hangingPunct="0">
              <a:defRPr sz="2400">
                <a:solidFill>
                  <a:schemeClr val="tx1"/>
                </a:solidFill>
                <a:latin typeface="Futura" charset="0"/>
                <a:ea typeface="ＭＳ Ｐゴシック" panose="020B0600070205080204" pitchFamily="34" charset="-128"/>
                <a:sym typeface="Futura" charset="0"/>
              </a:defRPr>
            </a:lvl4pPr>
            <a:lvl5pPr marL="2057400" indent="-228600" eaLnBrk="0" hangingPunct="0">
              <a:defRPr sz="2400">
                <a:solidFill>
                  <a:schemeClr val="tx1"/>
                </a:solidFill>
                <a:latin typeface="Futura" charset="0"/>
                <a:ea typeface="ＭＳ Ｐゴシック" panose="020B0600070205080204" pitchFamily="34" charset="-128"/>
                <a:sym typeface="Futura" charset="0"/>
              </a:defRPr>
            </a:lvl5pPr>
            <a:lvl6pPr marL="2514600" indent="-228600" eaLnBrk="0" fontAlgn="base" hangingPunct="0">
              <a:spcBef>
                <a:spcPct val="0"/>
              </a:spcBef>
              <a:spcAft>
                <a:spcPct val="0"/>
              </a:spcAft>
              <a:defRPr sz="2400">
                <a:solidFill>
                  <a:schemeClr val="tx1"/>
                </a:solidFill>
                <a:latin typeface="Futura" charset="0"/>
                <a:ea typeface="ＭＳ Ｐゴシック" panose="020B0600070205080204" pitchFamily="34" charset="-128"/>
                <a:sym typeface="Futura" charset="0"/>
              </a:defRPr>
            </a:lvl6pPr>
            <a:lvl7pPr marL="2971800" indent="-228600" eaLnBrk="0" fontAlgn="base" hangingPunct="0">
              <a:spcBef>
                <a:spcPct val="0"/>
              </a:spcBef>
              <a:spcAft>
                <a:spcPct val="0"/>
              </a:spcAft>
              <a:defRPr sz="2400">
                <a:solidFill>
                  <a:schemeClr val="tx1"/>
                </a:solidFill>
                <a:latin typeface="Futura" charset="0"/>
                <a:ea typeface="ＭＳ Ｐゴシック" panose="020B0600070205080204" pitchFamily="34" charset="-128"/>
                <a:sym typeface="Futura" charset="0"/>
              </a:defRPr>
            </a:lvl7pPr>
            <a:lvl8pPr marL="3429000" indent="-228600" eaLnBrk="0" fontAlgn="base" hangingPunct="0">
              <a:spcBef>
                <a:spcPct val="0"/>
              </a:spcBef>
              <a:spcAft>
                <a:spcPct val="0"/>
              </a:spcAft>
              <a:defRPr sz="2400">
                <a:solidFill>
                  <a:schemeClr val="tx1"/>
                </a:solidFill>
                <a:latin typeface="Futura" charset="0"/>
                <a:ea typeface="ＭＳ Ｐゴシック" panose="020B0600070205080204" pitchFamily="34" charset="-128"/>
                <a:sym typeface="Futura" charset="0"/>
              </a:defRPr>
            </a:lvl8pPr>
            <a:lvl9pPr marL="3886200" indent="-228600" eaLnBrk="0" fontAlgn="base" hangingPunct="0">
              <a:spcBef>
                <a:spcPct val="0"/>
              </a:spcBef>
              <a:spcAft>
                <a:spcPct val="0"/>
              </a:spcAft>
              <a:defRPr sz="2400">
                <a:solidFill>
                  <a:schemeClr val="tx1"/>
                </a:solidFill>
                <a:latin typeface="Futura" charset="0"/>
                <a:ea typeface="ＭＳ Ｐゴシック" panose="020B0600070205080204" pitchFamily="34" charset="-128"/>
                <a:sym typeface="Futura" charset="0"/>
              </a:defRPr>
            </a:lvl9pPr>
          </a:lstStyle>
          <a:p>
            <a:pPr eaLnBrk="1" hangingPunct="1">
              <a:spcBef>
                <a:spcPct val="50000"/>
              </a:spcBef>
            </a:pPr>
            <a:r>
              <a:rPr lang="en-US" altLang="en-US" sz="2800" b="1" dirty="0"/>
              <a:t>80-90%</a:t>
            </a:r>
          </a:p>
        </p:txBody>
      </p:sp>
      <p:sp>
        <p:nvSpPr>
          <p:cNvPr id="29" name="Text Placeholder 3"/>
          <p:cNvSpPr txBox="1">
            <a:spLocks/>
          </p:cNvSpPr>
          <p:nvPr/>
        </p:nvSpPr>
        <p:spPr>
          <a:xfrm>
            <a:off x="1097280" y="392517"/>
            <a:ext cx="2570677" cy="63976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800" dirty="0" smtClean="0"/>
              <a:t>Standard RtI2</a:t>
            </a:r>
            <a:endParaRPr lang="en-US" sz="2800" dirty="0"/>
          </a:p>
        </p:txBody>
      </p:sp>
      <p:sp>
        <p:nvSpPr>
          <p:cNvPr id="30" name="Rectangle 14"/>
          <p:cNvSpPr>
            <a:spLocks noChangeArrowheads="1"/>
          </p:cNvSpPr>
          <p:nvPr/>
        </p:nvSpPr>
        <p:spPr bwMode="auto">
          <a:xfrm>
            <a:off x="3429048" y="789194"/>
            <a:ext cx="2251517" cy="163121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39" tIns="45719" rIns="91439" bIns="45719">
            <a:spAutoFit/>
          </a:bodyPr>
          <a:lstStyle>
            <a:lvl1pPr eaLnBrk="0" hangingPunct="0">
              <a:defRPr sz="2400">
                <a:solidFill>
                  <a:schemeClr val="tx1"/>
                </a:solidFill>
                <a:latin typeface="Futura" charset="0"/>
                <a:ea typeface="ＭＳ Ｐゴシック" panose="020B0600070205080204" pitchFamily="34" charset="-128"/>
                <a:sym typeface="Futura" charset="0"/>
              </a:defRPr>
            </a:lvl1pPr>
            <a:lvl2pPr marL="742950" indent="-285750" eaLnBrk="0" hangingPunct="0">
              <a:defRPr sz="2400">
                <a:solidFill>
                  <a:schemeClr val="tx1"/>
                </a:solidFill>
                <a:latin typeface="Futura" charset="0"/>
                <a:ea typeface="ＭＳ Ｐゴシック" panose="020B0600070205080204" pitchFamily="34" charset="-128"/>
                <a:sym typeface="Futura" charset="0"/>
              </a:defRPr>
            </a:lvl2pPr>
            <a:lvl3pPr marL="1143000" indent="-228600" eaLnBrk="0" hangingPunct="0">
              <a:defRPr sz="2400">
                <a:solidFill>
                  <a:schemeClr val="tx1"/>
                </a:solidFill>
                <a:latin typeface="Futura" charset="0"/>
                <a:ea typeface="ＭＳ Ｐゴシック" panose="020B0600070205080204" pitchFamily="34" charset="-128"/>
                <a:sym typeface="Futura" charset="0"/>
              </a:defRPr>
            </a:lvl3pPr>
            <a:lvl4pPr marL="1600200" indent="-228600" eaLnBrk="0" hangingPunct="0">
              <a:defRPr sz="2400">
                <a:solidFill>
                  <a:schemeClr val="tx1"/>
                </a:solidFill>
                <a:latin typeface="Futura" charset="0"/>
                <a:ea typeface="ＭＳ Ｐゴシック" panose="020B0600070205080204" pitchFamily="34" charset="-128"/>
                <a:sym typeface="Futura" charset="0"/>
              </a:defRPr>
            </a:lvl4pPr>
            <a:lvl5pPr marL="2057400" indent="-228600" eaLnBrk="0" hangingPunct="0">
              <a:defRPr sz="2400">
                <a:solidFill>
                  <a:schemeClr val="tx1"/>
                </a:solidFill>
                <a:latin typeface="Futura" charset="0"/>
                <a:ea typeface="ＭＳ Ｐゴシック" panose="020B0600070205080204" pitchFamily="34" charset="-128"/>
                <a:sym typeface="Futura" charset="0"/>
              </a:defRPr>
            </a:lvl5pPr>
            <a:lvl6pPr marL="2514600" indent="-228600" eaLnBrk="0" fontAlgn="base" hangingPunct="0">
              <a:spcBef>
                <a:spcPct val="0"/>
              </a:spcBef>
              <a:spcAft>
                <a:spcPct val="0"/>
              </a:spcAft>
              <a:defRPr sz="2400">
                <a:solidFill>
                  <a:schemeClr val="tx1"/>
                </a:solidFill>
                <a:latin typeface="Futura" charset="0"/>
                <a:ea typeface="ＭＳ Ｐゴシック" panose="020B0600070205080204" pitchFamily="34" charset="-128"/>
                <a:sym typeface="Futura" charset="0"/>
              </a:defRPr>
            </a:lvl6pPr>
            <a:lvl7pPr marL="2971800" indent="-228600" eaLnBrk="0" fontAlgn="base" hangingPunct="0">
              <a:spcBef>
                <a:spcPct val="0"/>
              </a:spcBef>
              <a:spcAft>
                <a:spcPct val="0"/>
              </a:spcAft>
              <a:defRPr sz="2400">
                <a:solidFill>
                  <a:schemeClr val="tx1"/>
                </a:solidFill>
                <a:latin typeface="Futura" charset="0"/>
                <a:ea typeface="ＭＳ Ｐゴシック" panose="020B0600070205080204" pitchFamily="34" charset="-128"/>
                <a:sym typeface="Futura" charset="0"/>
              </a:defRPr>
            </a:lvl7pPr>
            <a:lvl8pPr marL="3429000" indent="-228600" eaLnBrk="0" fontAlgn="base" hangingPunct="0">
              <a:spcBef>
                <a:spcPct val="0"/>
              </a:spcBef>
              <a:spcAft>
                <a:spcPct val="0"/>
              </a:spcAft>
              <a:defRPr sz="2400">
                <a:solidFill>
                  <a:schemeClr val="tx1"/>
                </a:solidFill>
                <a:latin typeface="Futura" charset="0"/>
                <a:ea typeface="ＭＳ Ｐゴシック" panose="020B0600070205080204" pitchFamily="34" charset="-128"/>
                <a:sym typeface="Futura" charset="0"/>
              </a:defRPr>
            </a:lvl8pPr>
            <a:lvl9pPr marL="3886200" indent="-228600" eaLnBrk="0" fontAlgn="base" hangingPunct="0">
              <a:spcBef>
                <a:spcPct val="0"/>
              </a:spcBef>
              <a:spcAft>
                <a:spcPct val="0"/>
              </a:spcAft>
              <a:defRPr sz="2400">
                <a:solidFill>
                  <a:schemeClr val="tx1"/>
                </a:solidFill>
                <a:latin typeface="Futura" charset="0"/>
                <a:ea typeface="ＭＳ Ｐゴシック" panose="020B0600070205080204" pitchFamily="34" charset="-128"/>
                <a:sym typeface="Futura" charset="0"/>
              </a:defRPr>
            </a:lvl9pPr>
          </a:lstStyle>
          <a:p>
            <a:pPr algn="ctr" eaLnBrk="1" hangingPunct="1"/>
            <a:r>
              <a:rPr lang="en-US" altLang="en-US" sz="2000" b="1" dirty="0">
                <a:solidFill>
                  <a:schemeClr val="bg1"/>
                </a:solidFill>
              </a:rPr>
              <a:t>Tier 3:</a:t>
            </a:r>
          </a:p>
          <a:p>
            <a:pPr algn="ctr" eaLnBrk="1" hangingPunct="1"/>
            <a:r>
              <a:rPr lang="en-US" altLang="en-US" sz="2000" dirty="0">
                <a:solidFill>
                  <a:schemeClr val="bg1"/>
                </a:solidFill>
              </a:rPr>
              <a:t>Individualized</a:t>
            </a:r>
          </a:p>
          <a:p>
            <a:pPr algn="ctr" eaLnBrk="1" hangingPunct="1"/>
            <a:r>
              <a:rPr lang="en-US" altLang="en-US" sz="2000" dirty="0" smtClean="0">
                <a:solidFill>
                  <a:schemeClr val="bg1"/>
                </a:solidFill>
              </a:rPr>
              <a:t>Strategies </a:t>
            </a:r>
          </a:p>
          <a:p>
            <a:pPr algn="ctr" eaLnBrk="1" hangingPunct="1"/>
            <a:r>
              <a:rPr lang="en-US" altLang="en-US" sz="2000" dirty="0" smtClean="0">
                <a:solidFill>
                  <a:schemeClr val="bg1"/>
                </a:solidFill>
              </a:rPr>
              <a:t>(e.g., replacement curriculum)</a:t>
            </a:r>
            <a:endParaRPr lang="en-US" altLang="en-US" sz="2000" dirty="0">
              <a:solidFill>
                <a:schemeClr val="bg1"/>
              </a:solidFill>
            </a:endParaRPr>
          </a:p>
        </p:txBody>
      </p:sp>
      <p:sp>
        <p:nvSpPr>
          <p:cNvPr id="31" name="Text Box 17"/>
          <p:cNvSpPr txBox="1">
            <a:spLocks noChangeArrowheads="1"/>
          </p:cNvSpPr>
          <p:nvPr/>
        </p:nvSpPr>
        <p:spPr bwMode="auto">
          <a:xfrm>
            <a:off x="2505205" y="1312505"/>
            <a:ext cx="1027242" cy="46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9" tIns="45719" rIns="91439" bIns="45719">
            <a:spAutoFit/>
          </a:bodyPr>
          <a:lstStyle>
            <a:lvl1pPr eaLnBrk="0" hangingPunct="0">
              <a:defRPr sz="2400">
                <a:solidFill>
                  <a:schemeClr val="tx1"/>
                </a:solidFill>
                <a:latin typeface="Futura" charset="0"/>
                <a:ea typeface="ＭＳ Ｐゴシック" panose="020B0600070205080204" pitchFamily="34" charset="-128"/>
                <a:sym typeface="Futura" charset="0"/>
              </a:defRPr>
            </a:lvl1pPr>
            <a:lvl2pPr marL="742950" indent="-285750" eaLnBrk="0" hangingPunct="0">
              <a:defRPr sz="2400">
                <a:solidFill>
                  <a:schemeClr val="tx1"/>
                </a:solidFill>
                <a:latin typeface="Futura" charset="0"/>
                <a:ea typeface="ＭＳ Ｐゴシック" panose="020B0600070205080204" pitchFamily="34" charset="-128"/>
                <a:sym typeface="Futura" charset="0"/>
              </a:defRPr>
            </a:lvl2pPr>
            <a:lvl3pPr marL="1143000" indent="-228600" eaLnBrk="0" hangingPunct="0">
              <a:defRPr sz="2400">
                <a:solidFill>
                  <a:schemeClr val="tx1"/>
                </a:solidFill>
                <a:latin typeface="Futura" charset="0"/>
                <a:ea typeface="ＭＳ Ｐゴシック" panose="020B0600070205080204" pitchFamily="34" charset="-128"/>
                <a:sym typeface="Futura" charset="0"/>
              </a:defRPr>
            </a:lvl3pPr>
            <a:lvl4pPr marL="1600200" indent="-228600" eaLnBrk="0" hangingPunct="0">
              <a:defRPr sz="2400">
                <a:solidFill>
                  <a:schemeClr val="tx1"/>
                </a:solidFill>
                <a:latin typeface="Futura" charset="0"/>
                <a:ea typeface="ＭＳ Ｐゴシック" panose="020B0600070205080204" pitchFamily="34" charset="-128"/>
                <a:sym typeface="Futura" charset="0"/>
              </a:defRPr>
            </a:lvl4pPr>
            <a:lvl5pPr marL="2057400" indent="-228600" eaLnBrk="0" hangingPunct="0">
              <a:defRPr sz="2400">
                <a:solidFill>
                  <a:schemeClr val="tx1"/>
                </a:solidFill>
                <a:latin typeface="Futura" charset="0"/>
                <a:ea typeface="ＭＳ Ｐゴシック" panose="020B0600070205080204" pitchFamily="34" charset="-128"/>
                <a:sym typeface="Futura" charset="0"/>
              </a:defRPr>
            </a:lvl5pPr>
            <a:lvl6pPr marL="2514600" indent="-228600" eaLnBrk="0" fontAlgn="base" hangingPunct="0">
              <a:spcBef>
                <a:spcPct val="0"/>
              </a:spcBef>
              <a:spcAft>
                <a:spcPct val="0"/>
              </a:spcAft>
              <a:defRPr sz="2400">
                <a:solidFill>
                  <a:schemeClr val="tx1"/>
                </a:solidFill>
                <a:latin typeface="Futura" charset="0"/>
                <a:ea typeface="ＭＳ Ｐゴシック" panose="020B0600070205080204" pitchFamily="34" charset="-128"/>
                <a:sym typeface="Futura" charset="0"/>
              </a:defRPr>
            </a:lvl6pPr>
            <a:lvl7pPr marL="2971800" indent="-228600" eaLnBrk="0" fontAlgn="base" hangingPunct="0">
              <a:spcBef>
                <a:spcPct val="0"/>
              </a:spcBef>
              <a:spcAft>
                <a:spcPct val="0"/>
              </a:spcAft>
              <a:defRPr sz="2400">
                <a:solidFill>
                  <a:schemeClr val="tx1"/>
                </a:solidFill>
                <a:latin typeface="Futura" charset="0"/>
                <a:ea typeface="ＭＳ Ｐゴシック" panose="020B0600070205080204" pitchFamily="34" charset="-128"/>
                <a:sym typeface="Futura" charset="0"/>
              </a:defRPr>
            </a:lvl7pPr>
            <a:lvl8pPr marL="3429000" indent="-228600" eaLnBrk="0" fontAlgn="base" hangingPunct="0">
              <a:spcBef>
                <a:spcPct val="0"/>
              </a:spcBef>
              <a:spcAft>
                <a:spcPct val="0"/>
              </a:spcAft>
              <a:defRPr sz="2400">
                <a:solidFill>
                  <a:schemeClr val="tx1"/>
                </a:solidFill>
                <a:latin typeface="Futura" charset="0"/>
                <a:ea typeface="ＭＳ Ｐゴシック" panose="020B0600070205080204" pitchFamily="34" charset="-128"/>
                <a:sym typeface="Futura" charset="0"/>
              </a:defRPr>
            </a:lvl8pPr>
            <a:lvl9pPr marL="3886200" indent="-228600" eaLnBrk="0" fontAlgn="base" hangingPunct="0">
              <a:spcBef>
                <a:spcPct val="0"/>
              </a:spcBef>
              <a:spcAft>
                <a:spcPct val="0"/>
              </a:spcAft>
              <a:defRPr sz="2400">
                <a:solidFill>
                  <a:schemeClr val="tx1"/>
                </a:solidFill>
                <a:latin typeface="Futura" charset="0"/>
                <a:ea typeface="ＭＳ Ｐゴシック" panose="020B0600070205080204" pitchFamily="34" charset="-128"/>
                <a:sym typeface="Futura" charset="0"/>
              </a:defRPr>
            </a:lvl9pPr>
          </a:lstStyle>
          <a:p>
            <a:pPr eaLnBrk="1" hangingPunct="1">
              <a:spcBef>
                <a:spcPct val="50000"/>
              </a:spcBef>
            </a:pPr>
            <a:r>
              <a:rPr lang="en-US" altLang="en-US" b="1" dirty="0"/>
              <a:t>1-5%</a:t>
            </a:r>
          </a:p>
        </p:txBody>
      </p:sp>
      <p:sp>
        <p:nvSpPr>
          <p:cNvPr id="33" name="Text Box 16"/>
          <p:cNvSpPr txBox="1">
            <a:spLocks noChangeArrowheads="1"/>
          </p:cNvSpPr>
          <p:nvPr/>
        </p:nvSpPr>
        <p:spPr bwMode="auto">
          <a:xfrm>
            <a:off x="2391607" y="2015541"/>
            <a:ext cx="1067098" cy="46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9" tIns="45719" rIns="91439" bIns="45719">
            <a:spAutoFit/>
          </a:bodyPr>
          <a:lstStyle>
            <a:lvl1pPr eaLnBrk="0" hangingPunct="0">
              <a:defRPr sz="2400">
                <a:solidFill>
                  <a:schemeClr val="tx1"/>
                </a:solidFill>
                <a:latin typeface="Futura" charset="0"/>
                <a:ea typeface="ＭＳ Ｐゴシック" panose="020B0600070205080204" pitchFamily="34" charset="-128"/>
                <a:sym typeface="Futura" charset="0"/>
              </a:defRPr>
            </a:lvl1pPr>
            <a:lvl2pPr marL="742950" indent="-285750" eaLnBrk="0" hangingPunct="0">
              <a:defRPr sz="2400">
                <a:solidFill>
                  <a:schemeClr val="tx1"/>
                </a:solidFill>
                <a:latin typeface="Futura" charset="0"/>
                <a:ea typeface="ＭＳ Ｐゴシック" panose="020B0600070205080204" pitchFamily="34" charset="-128"/>
                <a:sym typeface="Futura" charset="0"/>
              </a:defRPr>
            </a:lvl2pPr>
            <a:lvl3pPr marL="1143000" indent="-228600" eaLnBrk="0" hangingPunct="0">
              <a:defRPr sz="2400">
                <a:solidFill>
                  <a:schemeClr val="tx1"/>
                </a:solidFill>
                <a:latin typeface="Futura" charset="0"/>
                <a:ea typeface="ＭＳ Ｐゴシック" panose="020B0600070205080204" pitchFamily="34" charset="-128"/>
                <a:sym typeface="Futura" charset="0"/>
              </a:defRPr>
            </a:lvl3pPr>
            <a:lvl4pPr marL="1600200" indent="-228600" eaLnBrk="0" hangingPunct="0">
              <a:defRPr sz="2400">
                <a:solidFill>
                  <a:schemeClr val="tx1"/>
                </a:solidFill>
                <a:latin typeface="Futura" charset="0"/>
                <a:ea typeface="ＭＳ Ｐゴシック" panose="020B0600070205080204" pitchFamily="34" charset="-128"/>
                <a:sym typeface="Futura" charset="0"/>
              </a:defRPr>
            </a:lvl4pPr>
            <a:lvl5pPr marL="2057400" indent="-228600" eaLnBrk="0" hangingPunct="0">
              <a:defRPr sz="2400">
                <a:solidFill>
                  <a:schemeClr val="tx1"/>
                </a:solidFill>
                <a:latin typeface="Futura" charset="0"/>
                <a:ea typeface="ＭＳ Ｐゴシック" panose="020B0600070205080204" pitchFamily="34" charset="-128"/>
                <a:sym typeface="Futura" charset="0"/>
              </a:defRPr>
            </a:lvl5pPr>
            <a:lvl6pPr marL="2514600" indent="-228600" eaLnBrk="0" fontAlgn="base" hangingPunct="0">
              <a:spcBef>
                <a:spcPct val="0"/>
              </a:spcBef>
              <a:spcAft>
                <a:spcPct val="0"/>
              </a:spcAft>
              <a:defRPr sz="2400">
                <a:solidFill>
                  <a:schemeClr val="tx1"/>
                </a:solidFill>
                <a:latin typeface="Futura" charset="0"/>
                <a:ea typeface="ＭＳ Ｐゴシック" panose="020B0600070205080204" pitchFamily="34" charset="-128"/>
                <a:sym typeface="Futura" charset="0"/>
              </a:defRPr>
            </a:lvl6pPr>
            <a:lvl7pPr marL="2971800" indent="-228600" eaLnBrk="0" fontAlgn="base" hangingPunct="0">
              <a:spcBef>
                <a:spcPct val="0"/>
              </a:spcBef>
              <a:spcAft>
                <a:spcPct val="0"/>
              </a:spcAft>
              <a:defRPr sz="2400">
                <a:solidFill>
                  <a:schemeClr val="tx1"/>
                </a:solidFill>
                <a:latin typeface="Futura" charset="0"/>
                <a:ea typeface="ＭＳ Ｐゴシック" panose="020B0600070205080204" pitchFamily="34" charset="-128"/>
                <a:sym typeface="Futura" charset="0"/>
              </a:defRPr>
            </a:lvl7pPr>
            <a:lvl8pPr marL="3429000" indent="-228600" eaLnBrk="0" fontAlgn="base" hangingPunct="0">
              <a:spcBef>
                <a:spcPct val="0"/>
              </a:spcBef>
              <a:spcAft>
                <a:spcPct val="0"/>
              </a:spcAft>
              <a:defRPr sz="2400">
                <a:solidFill>
                  <a:schemeClr val="tx1"/>
                </a:solidFill>
                <a:latin typeface="Futura" charset="0"/>
                <a:ea typeface="ＭＳ Ｐゴシック" panose="020B0600070205080204" pitchFamily="34" charset="-128"/>
                <a:sym typeface="Futura" charset="0"/>
              </a:defRPr>
            </a:lvl8pPr>
            <a:lvl9pPr marL="3886200" indent="-228600" eaLnBrk="0" fontAlgn="base" hangingPunct="0">
              <a:spcBef>
                <a:spcPct val="0"/>
              </a:spcBef>
              <a:spcAft>
                <a:spcPct val="0"/>
              </a:spcAft>
              <a:defRPr sz="2400">
                <a:solidFill>
                  <a:schemeClr val="tx1"/>
                </a:solidFill>
                <a:latin typeface="Futura" charset="0"/>
                <a:ea typeface="ＭＳ Ｐゴシック" panose="020B0600070205080204" pitchFamily="34" charset="-128"/>
                <a:sym typeface="Futura" charset="0"/>
              </a:defRPr>
            </a:lvl9pPr>
          </a:lstStyle>
          <a:p>
            <a:pPr eaLnBrk="1" hangingPunct="1">
              <a:spcBef>
                <a:spcPct val="50000"/>
              </a:spcBef>
            </a:pPr>
            <a:r>
              <a:rPr lang="en-US" altLang="en-US" b="1" dirty="0"/>
              <a:t>5-15%</a:t>
            </a:r>
          </a:p>
        </p:txBody>
      </p:sp>
      <p:sp>
        <p:nvSpPr>
          <p:cNvPr id="34" name="Rectangle 13"/>
          <p:cNvSpPr txBox="1">
            <a:spLocks noChangeArrowheads="1"/>
          </p:cNvSpPr>
          <p:nvPr/>
        </p:nvSpPr>
        <p:spPr bwMode="auto">
          <a:xfrm>
            <a:off x="205983" y="1312505"/>
            <a:ext cx="2118128" cy="236372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39" tIns="45719" rIns="91439" bIns="45719" rtlCol="0">
            <a:spAutoFit/>
          </a:bodyPr>
          <a:lstStyle>
            <a:lvl1pPr marL="342900" indent="-342900" algn="l" defTabSz="457200" rtl="0" eaLnBrk="0" latinLnBrk="0" hangingPunct="0">
              <a:spcBef>
                <a:spcPct val="20000"/>
              </a:spcBef>
              <a:buFont typeface="Arial"/>
              <a:buChar char="•"/>
              <a:defRPr sz="2400" kern="1200">
                <a:solidFill>
                  <a:schemeClr val="tx1"/>
                </a:solidFill>
                <a:latin typeface="Futura" charset="0"/>
                <a:ea typeface="ＭＳ Ｐゴシック" panose="020B0600070205080204" pitchFamily="34" charset="-128"/>
                <a:cs typeface="+mn-cs"/>
                <a:sym typeface="Futura" charset="0"/>
              </a:defRPr>
            </a:lvl1pPr>
            <a:lvl2pPr marL="742950" indent="-285750" algn="l" defTabSz="457200" rtl="0" eaLnBrk="0" latinLnBrk="0" hangingPunct="0">
              <a:spcBef>
                <a:spcPct val="20000"/>
              </a:spcBef>
              <a:buFont typeface="Arial"/>
              <a:buChar char="–"/>
              <a:defRPr sz="2400" kern="1200">
                <a:solidFill>
                  <a:schemeClr val="tx1"/>
                </a:solidFill>
                <a:latin typeface="Futura" charset="0"/>
                <a:ea typeface="ＭＳ Ｐゴシック" panose="020B0600070205080204" pitchFamily="34" charset="-128"/>
                <a:cs typeface="+mn-cs"/>
                <a:sym typeface="Futura" charset="0"/>
              </a:defRPr>
            </a:lvl2pPr>
            <a:lvl3pPr marL="1143000" indent="-228600" algn="l" defTabSz="457200" rtl="0" eaLnBrk="0" latinLnBrk="0" hangingPunct="0">
              <a:spcBef>
                <a:spcPct val="20000"/>
              </a:spcBef>
              <a:buFont typeface="Arial"/>
              <a:buChar char="•"/>
              <a:defRPr sz="2400" kern="1200">
                <a:solidFill>
                  <a:schemeClr val="tx1"/>
                </a:solidFill>
                <a:latin typeface="Futura" charset="0"/>
                <a:ea typeface="ＭＳ Ｐゴシック" panose="020B0600070205080204" pitchFamily="34" charset="-128"/>
                <a:cs typeface="+mn-cs"/>
                <a:sym typeface="Futura" charset="0"/>
              </a:defRPr>
            </a:lvl3pPr>
            <a:lvl4pPr marL="1600200" indent="-228600" algn="l" defTabSz="457200" rtl="0" eaLnBrk="0" latinLnBrk="0" hangingPunct="0">
              <a:spcBef>
                <a:spcPct val="20000"/>
              </a:spcBef>
              <a:buFont typeface="Arial"/>
              <a:buChar char="–"/>
              <a:defRPr sz="2400" kern="1200">
                <a:solidFill>
                  <a:schemeClr val="tx1"/>
                </a:solidFill>
                <a:latin typeface="Futura" charset="0"/>
                <a:ea typeface="ＭＳ Ｐゴシック" panose="020B0600070205080204" pitchFamily="34" charset="-128"/>
                <a:cs typeface="+mn-cs"/>
                <a:sym typeface="Futura" charset="0"/>
              </a:defRPr>
            </a:lvl4pPr>
            <a:lvl5pPr marL="2057400" indent="-228600" algn="l" defTabSz="457200" rtl="0" eaLnBrk="0" latinLnBrk="0" hangingPunct="0">
              <a:spcBef>
                <a:spcPct val="20000"/>
              </a:spcBef>
              <a:buFont typeface="Arial"/>
              <a:buChar char="»"/>
              <a:defRPr sz="2400" kern="1200">
                <a:solidFill>
                  <a:schemeClr val="tx1"/>
                </a:solidFill>
                <a:latin typeface="Futura" charset="0"/>
                <a:ea typeface="ＭＳ Ｐゴシック" panose="020B0600070205080204" pitchFamily="34" charset="-128"/>
                <a:cs typeface="+mn-cs"/>
                <a:sym typeface="Futura" charset="0"/>
              </a:defRPr>
            </a:lvl5pPr>
            <a:lvl6pPr marL="2514600" indent="-228600" algn="l" defTabSz="457200" rtl="0" eaLnBrk="0" fontAlgn="base" latinLnBrk="0" hangingPunct="0">
              <a:spcBef>
                <a:spcPct val="0"/>
              </a:spcBef>
              <a:spcAft>
                <a:spcPct val="0"/>
              </a:spcAft>
              <a:buFont typeface="Arial"/>
              <a:buChar char="•"/>
              <a:defRPr sz="2400" kern="1200">
                <a:solidFill>
                  <a:schemeClr val="tx1"/>
                </a:solidFill>
                <a:latin typeface="Futura" charset="0"/>
                <a:ea typeface="ＭＳ Ｐゴシック" panose="020B0600070205080204" pitchFamily="34" charset="-128"/>
                <a:cs typeface="+mn-cs"/>
                <a:sym typeface="Futura" charset="0"/>
              </a:defRPr>
            </a:lvl6pPr>
            <a:lvl7pPr marL="2971800" indent="-228600" algn="l" defTabSz="457200" rtl="0" eaLnBrk="0" fontAlgn="base" latinLnBrk="0" hangingPunct="0">
              <a:spcBef>
                <a:spcPct val="0"/>
              </a:spcBef>
              <a:spcAft>
                <a:spcPct val="0"/>
              </a:spcAft>
              <a:buFont typeface="Arial"/>
              <a:buChar char="•"/>
              <a:defRPr sz="2400" kern="1200">
                <a:solidFill>
                  <a:schemeClr val="tx1"/>
                </a:solidFill>
                <a:latin typeface="Futura" charset="0"/>
                <a:ea typeface="ＭＳ Ｐゴシック" panose="020B0600070205080204" pitchFamily="34" charset="-128"/>
                <a:cs typeface="+mn-cs"/>
                <a:sym typeface="Futura" charset="0"/>
              </a:defRPr>
            </a:lvl7pPr>
            <a:lvl8pPr marL="3429000" indent="-228600" algn="l" defTabSz="457200" rtl="0" eaLnBrk="0" fontAlgn="base" latinLnBrk="0" hangingPunct="0">
              <a:spcBef>
                <a:spcPct val="0"/>
              </a:spcBef>
              <a:spcAft>
                <a:spcPct val="0"/>
              </a:spcAft>
              <a:buFont typeface="Arial"/>
              <a:buChar char="•"/>
              <a:defRPr sz="2400" kern="1200">
                <a:solidFill>
                  <a:schemeClr val="tx1"/>
                </a:solidFill>
                <a:latin typeface="Futura" charset="0"/>
                <a:ea typeface="ＭＳ Ｐゴシック" panose="020B0600070205080204" pitchFamily="34" charset="-128"/>
                <a:cs typeface="+mn-cs"/>
                <a:sym typeface="Futura" charset="0"/>
              </a:defRPr>
            </a:lvl8pPr>
            <a:lvl9pPr marL="3886200" indent="-228600" algn="l" defTabSz="457200" rtl="0" eaLnBrk="0" fontAlgn="base" latinLnBrk="0" hangingPunct="0">
              <a:spcBef>
                <a:spcPct val="0"/>
              </a:spcBef>
              <a:spcAft>
                <a:spcPct val="0"/>
              </a:spcAft>
              <a:buFont typeface="Arial"/>
              <a:buChar char="•"/>
              <a:defRPr sz="2400" kern="1200">
                <a:solidFill>
                  <a:schemeClr val="tx1"/>
                </a:solidFill>
                <a:latin typeface="Futura" charset="0"/>
                <a:ea typeface="ＭＳ Ｐゴシック" panose="020B0600070205080204" pitchFamily="34" charset="-128"/>
                <a:cs typeface="+mn-cs"/>
                <a:sym typeface="Futura" charset="0"/>
              </a:defRPr>
            </a:lvl9pPr>
          </a:lstStyle>
          <a:p>
            <a:pPr marL="0" indent="0" eaLnBrk="1" hangingPunct="1">
              <a:buFont typeface="Arial"/>
              <a:buNone/>
            </a:pPr>
            <a:r>
              <a:rPr lang="en-US" altLang="en-US" sz="1800" b="1" dirty="0" smtClean="0"/>
              <a:t>Tier 2</a:t>
            </a:r>
            <a:r>
              <a:rPr lang="en-US" altLang="en-US" sz="1800" dirty="0" smtClean="0">
                <a:solidFill>
                  <a:srgbClr val="FF3300"/>
                </a:solidFill>
              </a:rPr>
              <a:t>:</a:t>
            </a:r>
            <a:r>
              <a:rPr lang="en-US" altLang="en-US" sz="1800" dirty="0" smtClean="0"/>
              <a:t>  Effective, Strategic Supplemental, Interventions and </a:t>
            </a:r>
          </a:p>
          <a:p>
            <a:pPr marL="0" indent="0" eaLnBrk="1" hangingPunct="1">
              <a:buFont typeface="Arial"/>
              <a:buNone/>
            </a:pPr>
            <a:r>
              <a:rPr lang="en-US" altLang="en-US" sz="1800" dirty="0" smtClean="0"/>
              <a:t>Progress Monitoring (e.g., I-Station for K-8 Reading)</a:t>
            </a:r>
            <a:endParaRPr lang="en-US" altLang="en-US" sz="1800" dirty="0"/>
          </a:p>
        </p:txBody>
      </p:sp>
      <p:sp>
        <p:nvSpPr>
          <p:cNvPr id="35" name="Text Placeholder 3"/>
          <p:cNvSpPr txBox="1">
            <a:spLocks/>
          </p:cNvSpPr>
          <p:nvPr/>
        </p:nvSpPr>
        <p:spPr>
          <a:xfrm>
            <a:off x="6241833" y="1359088"/>
            <a:ext cx="2444967" cy="639762"/>
          </a:xfrm>
          <a:prstGeom prst="rect">
            <a:avLst/>
          </a:prstGeom>
        </p:spPr>
        <p:txBody>
          <a:bodyPr vert="horz" lIns="91440" tIns="45720" rIns="91440" bIns="45720" rtlCol="0">
            <a:normAutofit fontScale="6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dirty="0" smtClean="0"/>
              <a:t>SCS Students by Literacy Performance</a:t>
            </a:r>
            <a:endParaRPr lang="en-US" dirty="0"/>
          </a:p>
        </p:txBody>
      </p:sp>
    </p:spTree>
    <p:extLst>
      <p:ext uri="{BB962C8B-B14F-4D97-AF65-F5344CB8AC3E}">
        <p14:creationId xmlns:p14="http://schemas.microsoft.com/office/powerpoint/2010/main" val="248525312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1000"/>
                                        <p:tgtEl>
                                          <p:spTgt spid="24"/>
                                        </p:tgtEl>
                                      </p:cBhvr>
                                    </p:animEffect>
                                    <p:anim calcmode="lin" valueType="num">
                                      <p:cBhvr>
                                        <p:cTn id="20" dur="1000" fill="hold"/>
                                        <p:tgtEl>
                                          <p:spTgt spid="24"/>
                                        </p:tgtEl>
                                        <p:attrNameLst>
                                          <p:attrName>ppt_x</p:attrName>
                                        </p:attrNameLst>
                                      </p:cBhvr>
                                      <p:tavLst>
                                        <p:tav tm="0">
                                          <p:val>
                                            <p:strVal val="#ppt_x"/>
                                          </p:val>
                                        </p:tav>
                                        <p:tav tm="100000">
                                          <p:val>
                                            <p:strVal val="#ppt_x"/>
                                          </p:val>
                                        </p:tav>
                                      </p:tavLst>
                                    </p:anim>
                                    <p:anim calcmode="lin" valueType="num">
                                      <p:cBhvr>
                                        <p:cTn id="21" dur="1000" fill="hold"/>
                                        <p:tgtEl>
                                          <p:spTgt spid="24"/>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fade">
                                      <p:cBhvr>
                                        <p:cTn id="24" dur="1000"/>
                                        <p:tgtEl>
                                          <p:spTgt spid="26"/>
                                        </p:tgtEl>
                                      </p:cBhvr>
                                    </p:animEffect>
                                    <p:anim calcmode="lin" valueType="num">
                                      <p:cBhvr>
                                        <p:cTn id="25" dur="1000" fill="hold"/>
                                        <p:tgtEl>
                                          <p:spTgt spid="26"/>
                                        </p:tgtEl>
                                        <p:attrNameLst>
                                          <p:attrName>ppt_x</p:attrName>
                                        </p:attrNameLst>
                                      </p:cBhvr>
                                      <p:tavLst>
                                        <p:tav tm="0">
                                          <p:val>
                                            <p:strVal val="#ppt_x"/>
                                          </p:val>
                                        </p:tav>
                                        <p:tav tm="100000">
                                          <p:val>
                                            <p:strVal val="#ppt_x"/>
                                          </p:val>
                                        </p:tav>
                                      </p:tavLst>
                                    </p:anim>
                                    <p:anim calcmode="lin" valueType="num">
                                      <p:cBhvr>
                                        <p:cTn id="26"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1000"/>
                                        <p:tgtEl>
                                          <p:spTgt spid="25"/>
                                        </p:tgtEl>
                                      </p:cBhvr>
                                    </p:animEffect>
                                    <p:anim calcmode="lin" valueType="num">
                                      <p:cBhvr>
                                        <p:cTn id="32" dur="1000" fill="hold"/>
                                        <p:tgtEl>
                                          <p:spTgt spid="25"/>
                                        </p:tgtEl>
                                        <p:attrNameLst>
                                          <p:attrName>ppt_x</p:attrName>
                                        </p:attrNameLst>
                                      </p:cBhvr>
                                      <p:tavLst>
                                        <p:tav tm="0">
                                          <p:val>
                                            <p:strVal val="#ppt_x"/>
                                          </p:val>
                                        </p:tav>
                                        <p:tav tm="100000">
                                          <p:val>
                                            <p:strVal val="#ppt_x"/>
                                          </p:val>
                                        </p:tav>
                                      </p:tavLst>
                                    </p:anim>
                                    <p:anim calcmode="lin" valueType="num">
                                      <p:cBhvr>
                                        <p:cTn id="33" dur="1000" fill="hold"/>
                                        <p:tgtEl>
                                          <p:spTgt spid="25"/>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fade">
                                      <p:cBhvr>
                                        <p:cTn id="36" dur="1000"/>
                                        <p:tgtEl>
                                          <p:spTgt spid="27"/>
                                        </p:tgtEl>
                                      </p:cBhvr>
                                    </p:animEffect>
                                    <p:anim calcmode="lin" valueType="num">
                                      <p:cBhvr>
                                        <p:cTn id="37" dur="1000" fill="hold"/>
                                        <p:tgtEl>
                                          <p:spTgt spid="27"/>
                                        </p:tgtEl>
                                        <p:attrNameLst>
                                          <p:attrName>ppt_x</p:attrName>
                                        </p:attrNameLst>
                                      </p:cBhvr>
                                      <p:tavLst>
                                        <p:tav tm="0">
                                          <p:val>
                                            <p:strVal val="#ppt_x"/>
                                          </p:val>
                                        </p:tav>
                                        <p:tav tm="100000">
                                          <p:val>
                                            <p:strVal val="#ppt_x"/>
                                          </p:val>
                                        </p:tav>
                                      </p:tavLst>
                                    </p:anim>
                                    <p:anim calcmode="lin" valueType="num">
                                      <p:cBhvr>
                                        <p:cTn id="38"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additive="base">
                                        <p:cTn id="43" dur="500" fill="hold"/>
                                        <p:tgtEl>
                                          <p:spTgt spid="29"/>
                                        </p:tgtEl>
                                        <p:attrNameLst>
                                          <p:attrName>ppt_x</p:attrName>
                                        </p:attrNameLst>
                                      </p:cBhvr>
                                      <p:tavLst>
                                        <p:tav tm="0">
                                          <p:val>
                                            <p:strVal val="#ppt_x"/>
                                          </p:val>
                                        </p:tav>
                                        <p:tav tm="100000">
                                          <p:val>
                                            <p:strVal val="#ppt_x"/>
                                          </p:val>
                                        </p:tav>
                                      </p:tavLst>
                                    </p:anim>
                                    <p:anim calcmode="lin" valueType="num">
                                      <p:cBhvr additive="base">
                                        <p:cTn id="44" dur="500" fill="hold"/>
                                        <p:tgtEl>
                                          <p:spTgt spid="29"/>
                                        </p:tgtEl>
                                        <p:attrNameLst>
                                          <p:attrName>ppt_y</p:attrName>
                                        </p:attrNameLst>
                                      </p:cBhvr>
                                      <p:tavLst>
                                        <p:tav tm="0">
                                          <p:val>
                                            <p:strVal val="1+#ppt_h/2"/>
                                          </p:val>
                                        </p:tav>
                                        <p:tav tm="100000">
                                          <p:val>
                                            <p:strVal val="#ppt_y"/>
                                          </p:val>
                                        </p:tav>
                                      </p:tavLst>
                                    </p:anim>
                                  </p:childTnLst>
                                </p:cTn>
                              </p:par>
                              <p:par>
                                <p:cTn id="45" presetID="3" presetClass="entr" presetSubtype="10" fill="hold" nodeType="with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blinds(horizontal)">
                                      <p:cBhvr>
                                        <p:cTn id="47" dur="500"/>
                                        <p:tgtEl>
                                          <p:spTgt spid="4"/>
                                        </p:tgtEl>
                                      </p:cBhvr>
                                    </p:animEffect>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20">
                                            <p:txEl>
                                              <p:pRg st="1" end="1"/>
                                            </p:txEl>
                                          </p:spTgt>
                                        </p:tgtEl>
                                        <p:attrNameLst>
                                          <p:attrName>style.visibility</p:attrName>
                                        </p:attrNameLst>
                                      </p:cBhvr>
                                      <p:to>
                                        <p:strVal val="visible"/>
                                      </p:to>
                                    </p:set>
                                    <p:animEffect transition="in" filter="fade">
                                      <p:cBhvr>
                                        <p:cTn id="52" dur="1000"/>
                                        <p:tgtEl>
                                          <p:spTgt spid="20">
                                            <p:txEl>
                                              <p:pRg st="1" end="1"/>
                                            </p:txEl>
                                          </p:spTgt>
                                        </p:tgtEl>
                                      </p:cBhvr>
                                    </p:animEffect>
                                    <p:anim calcmode="lin" valueType="num">
                                      <p:cBhvr>
                                        <p:cTn id="5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20">
                                            <p:txEl>
                                              <p:pRg st="2" end="2"/>
                                            </p:txEl>
                                          </p:spTgt>
                                        </p:tgtEl>
                                        <p:attrNameLst>
                                          <p:attrName>style.visibility</p:attrName>
                                        </p:attrNameLst>
                                      </p:cBhvr>
                                      <p:to>
                                        <p:strVal val="visible"/>
                                      </p:to>
                                    </p:set>
                                    <p:animEffect transition="in" filter="fade">
                                      <p:cBhvr>
                                        <p:cTn id="59" dur="1000"/>
                                        <p:tgtEl>
                                          <p:spTgt spid="20">
                                            <p:txEl>
                                              <p:pRg st="2" end="2"/>
                                            </p:txEl>
                                          </p:spTgt>
                                        </p:tgtEl>
                                      </p:cBhvr>
                                    </p:animEffect>
                                    <p:anim calcmode="lin" valueType="num">
                                      <p:cBhvr>
                                        <p:cTn id="60"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61"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grpId="0" nodeType="clickEffect">
                                  <p:stCondLst>
                                    <p:cond delay="0"/>
                                  </p:stCondLst>
                                  <p:childTnLst>
                                    <p:set>
                                      <p:cBhvr>
                                        <p:cTn id="65" dur="1" fill="hold">
                                          <p:stCondLst>
                                            <p:cond delay="0"/>
                                          </p:stCondLst>
                                        </p:cTn>
                                        <p:tgtEl>
                                          <p:spTgt spid="20">
                                            <p:txEl>
                                              <p:pRg st="3" end="3"/>
                                            </p:txEl>
                                          </p:spTgt>
                                        </p:tgtEl>
                                        <p:attrNameLst>
                                          <p:attrName>style.visibility</p:attrName>
                                        </p:attrNameLst>
                                      </p:cBhvr>
                                      <p:to>
                                        <p:strVal val="visible"/>
                                      </p:to>
                                    </p:set>
                                    <p:animEffect transition="in" filter="fade">
                                      <p:cBhvr>
                                        <p:cTn id="66" dur="1000"/>
                                        <p:tgtEl>
                                          <p:spTgt spid="20">
                                            <p:txEl>
                                              <p:pRg st="3" end="3"/>
                                            </p:txEl>
                                          </p:spTgt>
                                        </p:tgtEl>
                                      </p:cBhvr>
                                    </p:animEffect>
                                    <p:anim calcmode="lin" valueType="num">
                                      <p:cBhvr>
                                        <p:cTn id="67" dur="10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grpId="0" nodeType="clickEffect">
                                  <p:stCondLst>
                                    <p:cond delay="0"/>
                                  </p:stCondLst>
                                  <p:childTnLst>
                                    <p:set>
                                      <p:cBhvr>
                                        <p:cTn id="72" dur="1" fill="hold">
                                          <p:stCondLst>
                                            <p:cond delay="0"/>
                                          </p:stCondLst>
                                        </p:cTn>
                                        <p:tgtEl>
                                          <p:spTgt spid="20">
                                            <p:txEl>
                                              <p:pRg st="4" end="4"/>
                                            </p:txEl>
                                          </p:spTgt>
                                        </p:tgtEl>
                                        <p:attrNameLst>
                                          <p:attrName>style.visibility</p:attrName>
                                        </p:attrNameLst>
                                      </p:cBhvr>
                                      <p:to>
                                        <p:strVal val="visible"/>
                                      </p:to>
                                    </p:set>
                                    <p:animEffect transition="in" filter="fade">
                                      <p:cBhvr>
                                        <p:cTn id="73" dur="1000"/>
                                        <p:tgtEl>
                                          <p:spTgt spid="20">
                                            <p:txEl>
                                              <p:pRg st="4" end="4"/>
                                            </p:txEl>
                                          </p:spTgt>
                                        </p:tgtEl>
                                      </p:cBhvr>
                                    </p:animEffect>
                                    <p:anim calcmode="lin" valueType="num">
                                      <p:cBhvr>
                                        <p:cTn id="74" dur="10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20">
                                            <p:txEl>
                                              <p:pRg st="4" end="4"/>
                                            </p:txEl>
                                          </p:spTgt>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Effect transition="in" filter="fade">
                                      <p:cBhvr>
                                        <p:cTn id="78" dur="1000"/>
                                        <p:tgtEl>
                                          <p:spTgt spid="34"/>
                                        </p:tgtEl>
                                      </p:cBhvr>
                                    </p:animEffect>
                                    <p:anim calcmode="lin" valueType="num">
                                      <p:cBhvr>
                                        <p:cTn id="79" dur="1000" fill="hold"/>
                                        <p:tgtEl>
                                          <p:spTgt spid="34"/>
                                        </p:tgtEl>
                                        <p:attrNameLst>
                                          <p:attrName>ppt_x</p:attrName>
                                        </p:attrNameLst>
                                      </p:cBhvr>
                                      <p:tavLst>
                                        <p:tav tm="0">
                                          <p:val>
                                            <p:strVal val="#ppt_x"/>
                                          </p:val>
                                        </p:tav>
                                        <p:tav tm="100000">
                                          <p:val>
                                            <p:strVal val="#ppt_x"/>
                                          </p:val>
                                        </p:tav>
                                      </p:tavLst>
                                    </p:anim>
                                    <p:anim calcmode="lin" valueType="num">
                                      <p:cBhvr>
                                        <p:cTn id="80" dur="1000" fill="hold"/>
                                        <p:tgtEl>
                                          <p:spTgt spid="34"/>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fade">
                                      <p:cBhvr>
                                        <p:cTn id="83" dur="1000"/>
                                        <p:tgtEl>
                                          <p:spTgt spid="30"/>
                                        </p:tgtEl>
                                      </p:cBhvr>
                                    </p:animEffect>
                                    <p:anim calcmode="lin" valueType="num">
                                      <p:cBhvr>
                                        <p:cTn id="84" dur="1000" fill="hold"/>
                                        <p:tgtEl>
                                          <p:spTgt spid="30"/>
                                        </p:tgtEl>
                                        <p:attrNameLst>
                                          <p:attrName>ppt_x</p:attrName>
                                        </p:attrNameLst>
                                      </p:cBhvr>
                                      <p:tavLst>
                                        <p:tav tm="0">
                                          <p:val>
                                            <p:strVal val="#ppt_x"/>
                                          </p:val>
                                        </p:tav>
                                        <p:tav tm="100000">
                                          <p:val>
                                            <p:strVal val="#ppt_x"/>
                                          </p:val>
                                        </p:tav>
                                      </p:tavLst>
                                    </p:anim>
                                    <p:anim calcmode="lin" valueType="num">
                                      <p:cBhvr>
                                        <p:cTn id="85" dur="1000" fill="hold"/>
                                        <p:tgtEl>
                                          <p:spTgt spid="30"/>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28"/>
                                        </p:tgtEl>
                                        <p:attrNameLst>
                                          <p:attrName>style.visibility</p:attrName>
                                        </p:attrNameLst>
                                      </p:cBhvr>
                                      <p:to>
                                        <p:strVal val="visible"/>
                                      </p:to>
                                    </p:set>
                                    <p:animEffect transition="in" filter="fade">
                                      <p:cBhvr>
                                        <p:cTn id="88" dur="1000"/>
                                        <p:tgtEl>
                                          <p:spTgt spid="28"/>
                                        </p:tgtEl>
                                      </p:cBhvr>
                                    </p:animEffect>
                                    <p:anim calcmode="lin" valueType="num">
                                      <p:cBhvr>
                                        <p:cTn id="89" dur="1000" fill="hold"/>
                                        <p:tgtEl>
                                          <p:spTgt spid="28"/>
                                        </p:tgtEl>
                                        <p:attrNameLst>
                                          <p:attrName>ppt_x</p:attrName>
                                        </p:attrNameLst>
                                      </p:cBhvr>
                                      <p:tavLst>
                                        <p:tav tm="0">
                                          <p:val>
                                            <p:strVal val="#ppt_x"/>
                                          </p:val>
                                        </p:tav>
                                        <p:tav tm="100000">
                                          <p:val>
                                            <p:strVal val="#ppt_x"/>
                                          </p:val>
                                        </p:tav>
                                      </p:tavLst>
                                    </p:anim>
                                    <p:anim calcmode="lin" valueType="num">
                                      <p:cBhvr>
                                        <p:cTn id="90" dur="1000" fill="hold"/>
                                        <p:tgtEl>
                                          <p:spTgt spid="28"/>
                                        </p:tgtEl>
                                        <p:attrNameLst>
                                          <p:attrName>ppt_y</p:attrName>
                                        </p:attrNameLst>
                                      </p:cBhvr>
                                      <p:tavLst>
                                        <p:tav tm="0">
                                          <p:val>
                                            <p:strVal val="#ppt_y+.1"/>
                                          </p:val>
                                        </p:tav>
                                        <p:tav tm="100000">
                                          <p:val>
                                            <p:strVal val="#ppt_y"/>
                                          </p:val>
                                        </p:tav>
                                      </p:tavLst>
                                    </p:anim>
                                  </p:childTnLst>
                                </p:cTn>
                              </p:par>
                              <p:par>
                                <p:cTn id="91" presetID="42" presetClass="entr" presetSubtype="0" fill="hold" grpId="0" nodeType="with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fade">
                                      <p:cBhvr>
                                        <p:cTn id="93" dur="1000"/>
                                        <p:tgtEl>
                                          <p:spTgt spid="33"/>
                                        </p:tgtEl>
                                      </p:cBhvr>
                                    </p:animEffect>
                                    <p:anim calcmode="lin" valueType="num">
                                      <p:cBhvr>
                                        <p:cTn id="94" dur="1000" fill="hold"/>
                                        <p:tgtEl>
                                          <p:spTgt spid="33"/>
                                        </p:tgtEl>
                                        <p:attrNameLst>
                                          <p:attrName>ppt_x</p:attrName>
                                        </p:attrNameLst>
                                      </p:cBhvr>
                                      <p:tavLst>
                                        <p:tav tm="0">
                                          <p:val>
                                            <p:strVal val="#ppt_x"/>
                                          </p:val>
                                        </p:tav>
                                        <p:tav tm="100000">
                                          <p:val>
                                            <p:strVal val="#ppt_x"/>
                                          </p:val>
                                        </p:tav>
                                      </p:tavLst>
                                    </p:anim>
                                    <p:anim calcmode="lin" valueType="num">
                                      <p:cBhvr>
                                        <p:cTn id="95" dur="1000" fill="hold"/>
                                        <p:tgtEl>
                                          <p:spTgt spid="33"/>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31"/>
                                        </p:tgtEl>
                                        <p:attrNameLst>
                                          <p:attrName>style.visibility</p:attrName>
                                        </p:attrNameLst>
                                      </p:cBhvr>
                                      <p:to>
                                        <p:strVal val="visible"/>
                                      </p:to>
                                    </p:set>
                                    <p:animEffect transition="in" filter="fade">
                                      <p:cBhvr>
                                        <p:cTn id="98" dur="1000"/>
                                        <p:tgtEl>
                                          <p:spTgt spid="31"/>
                                        </p:tgtEl>
                                      </p:cBhvr>
                                    </p:animEffect>
                                    <p:anim calcmode="lin" valueType="num">
                                      <p:cBhvr>
                                        <p:cTn id="99" dur="1000" fill="hold"/>
                                        <p:tgtEl>
                                          <p:spTgt spid="31"/>
                                        </p:tgtEl>
                                        <p:attrNameLst>
                                          <p:attrName>ppt_x</p:attrName>
                                        </p:attrNameLst>
                                      </p:cBhvr>
                                      <p:tavLst>
                                        <p:tav tm="0">
                                          <p:val>
                                            <p:strVal val="#ppt_x"/>
                                          </p:val>
                                        </p:tav>
                                        <p:tav tm="100000">
                                          <p:val>
                                            <p:strVal val="#ppt_x"/>
                                          </p:val>
                                        </p:tav>
                                      </p:tavLst>
                                    </p:anim>
                                    <p:anim calcmode="lin" valueType="num">
                                      <p:cBhvr>
                                        <p:cTn id="100"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p:bldP spid="21" grpId="0" animBg="1"/>
      <p:bldP spid="23" grpId="0"/>
      <p:bldP spid="24" grpId="0" animBg="1"/>
      <p:bldP spid="25" grpId="0" animBg="1"/>
      <p:bldP spid="26" grpId="0"/>
      <p:bldP spid="27" grpId="0"/>
      <p:bldP spid="28" grpId="0"/>
      <p:bldP spid="29" grpId="0"/>
      <p:bldP spid="30" grpId="0" animBg="1"/>
      <p:bldP spid="31" grpId="0"/>
      <p:bldP spid="33" grpId="0"/>
      <p:bldP spid="3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7882" y="274638"/>
            <a:ext cx="7986118" cy="1143000"/>
          </a:xfrm>
        </p:spPr>
        <p:txBody>
          <a:bodyPr>
            <a:normAutofit fontScale="90000"/>
          </a:bodyPr>
          <a:lstStyle/>
          <a:p>
            <a:r>
              <a:rPr lang="en-US" dirty="0" smtClean="0"/>
              <a:t>Attributes of </a:t>
            </a:r>
            <a:br>
              <a:rPr lang="en-US" dirty="0" smtClean="0"/>
            </a:br>
            <a:r>
              <a:rPr lang="en-US" dirty="0" smtClean="0"/>
              <a:t>Literacy Instruction for </a:t>
            </a:r>
            <a:r>
              <a:rPr lang="en-US" dirty="0"/>
              <a:t>Tier I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43339228"/>
              </p:ext>
            </p:extLst>
          </p:nvPr>
        </p:nvGraphicFramePr>
        <p:xfrm>
          <a:off x="1157881" y="1282743"/>
          <a:ext cx="7787691" cy="52344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499786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9650" y="23525"/>
            <a:ext cx="7575957" cy="635064"/>
          </a:xfrm>
        </p:spPr>
        <p:txBody>
          <a:bodyPr>
            <a:noAutofit/>
          </a:bodyPr>
          <a:lstStyle/>
          <a:p>
            <a:r>
              <a:rPr lang="en-US" sz="3600" dirty="0" smtClean="0"/>
              <a:t>RTI² Implementation</a:t>
            </a:r>
            <a:endParaRPr lang="en-US" sz="3600" dirty="0"/>
          </a:p>
        </p:txBody>
      </p:sp>
      <p:sp>
        <p:nvSpPr>
          <p:cNvPr id="3" name="Content Placeholder 2"/>
          <p:cNvSpPr>
            <a:spLocks noGrp="1"/>
          </p:cNvSpPr>
          <p:nvPr>
            <p:ph idx="1"/>
          </p:nvPr>
        </p:nvSpPr>
        <p:spPr>
          <a:xfrm>
            <a:off x="1252169" y="689069"/>
            <a:ext cx="8033157" cy="6299200"/>
          </a:xfrm>
        </p:spPr>
        <p:txBody>
          <a:bodyPr>
            <a:noAutofit/>
          </a:bodyPr>
          <a:lstStyle/>
          <a:p>
            <a:pPr marL="0" indent="0">
              <a:buNone/>
            </a:pPr>
            <a:r>
              <a:rPr lang="en-US" sz="2800" b="1" dirty="0" smtClean="0"/>
              <a:t>All Students:</a:t>
            </a:r>
          </a:p>
          <a:p>
            <a:r>
              <a:rPr lang="en-US" sz="2800" dirty="0"/>
              <a:t>Receive explicit, on-grade-level instruction (Tier 1)</a:t>
            </a:r>
          </a:p>
          <a:p>
            <a:pPr lvl="1"/>
            <a:r>
              <a:rPr lang="en-US" sz="2000" dirty="0"/>
              <a:t>associated with </a:t>
            </a:r>
            <a:r>
              <a:rPr lang="en-US" sz="2000" u="sng" dirty="0"/>
              <a:t>foundational literacy and numeracy </a:t>
            </a:r>
            <a:r>
              <a:rPr lang="en-US" sz="2000" dirty="0"/>
              <a:t>skills</a:t>
            </a:r>
          </a:p>
          <a:p>
            <a:pPr lvl="1"/>
            <a:r>
              <a:rPr lang="en-US" sz="2000" dirty="0"/>
              <a:t>incorporating </a:t>
            </a:r>
            <a:r>
              <a:rPr lang="en-US" sz="2000" u="sng" dirty="0"/>
              <a:t>gradual release model</a:t>
            </a:r>
          </a:p>
          <a:p>
            <a:pPr lvl="1"/>
            <a:r>
              <a:rPr lang="en-US" sz="2000" u="sng" dirty="0"/>
              <a:t>differentiated</a:t>
            </a:r>
            <a:r>
              <a:rPr lang="en-US" sz="2000" dirty="0"/>
              <a:t> as appropriate</a:t>
            </a:r>
          </a:p>
          <a:p>
            <a:pPr lvl="1"/>
            <a:r>
              <a:rPr lang="en-US" sz="2000" dirty="0"/>
              <a:t>per grade-specific, </a:t>
            </a:r>
            <a:r>
              <a:rPr lang="en-US" sz="2000" u="sng" dirty="0"/>
              <a:t>requisite instructional minutes</a:t>
            </a:r>
          </a:p>
          <a:p>
            <a:r>
              <a:rPr lang="en-US" sz="2800" dirty="0"/>
              <a:t>Complete the </a:t>
            </a:r>
            <a:r>
              <a:rPr lang="en-US" sz="2800" u="sng" dirty="0"/>
              <a:t>universal screening</a:t>
            </a:r>
            <a:r>
              <a:rPr lang="en-US" sz="2800" dirty="0"/>
              <a:t> assessment (3 x a year)</a:t>
            </a:r>
          </a:p>
          <a:p>
            <a:r>
              <a:rPr lang="en-US" sz="2800" dirty="0"/>
              <a:t>As needed, receive targeted, supplemental academic supports to successfully complete tasks to achieve to grade-level standards (Tier 2 and 3)</a:t>
            </a:r>
          </a:p>
          <a:p>
            <a:pPr lvl="1"/>
            <a:r>
              <a:rPr lang="en-US" sz="2000" u="sng" dirty="0"/>
              <a:t>requisite instructional minutes </a:t>
            </a:r>
          </a:p>
          <a:p>
            <a:pPr lvl="1"/>
            <a:r>
              <a:rPr lang="en-US" sz="2000" dirty="0"/>
              <a:t>on-going </a:t>
            </a:r>
            <a:r>
              <a:rPr lang="en-US" sz="2000" u="sng" dirty="0"/>
              <a:t>progress monitoring </a:t>
            </a:r>
            <a:r>
              <a:rPr lang="en-US" sz="2000" dirty="0"/>
              <a:t>(with approved metrics and consistent record keeping</a:t>
            </a:r>
            <a:r>
              <a:rPr lang="en-US" sz="2000" dirty="0" smtClean="0"/>
              <a:t>)</a:t>
            </a:r>
            <a:endParaRPr lang="en-US" sz="2000" dirty="0"/>
          </a:p>
        </p:txBody>
      </p:sp>
    </p:spTree>
    <p:extLst>
      <p:ext uri="{BB962C8B-B14F-4D97-AF65-F5344CB8AC3E}">
        <p14:creationId xmlns:p14="http://schemas.microsoft.com/office/powerpoint/2010/main" val="93514008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0640" y="40958"/>
            <a:ext cx="7376160" cy="609282"/>
          </a:xfrm>
        </p:spPr>
        <p:txBody>
          <a:bodyPr>
            <a:normAutofit fontScale="90000"/>
          </a:bodyPr>
          <a:lstStyle/>
          <a:p>
            <a:r>
              <a:rPr lang="en-US" sz="3600" dirty="0"/>
              <a:t>RTI² Implementation</a:t>
            </a:r>
          </a:p>
        </p:txBody>
      </p:sp>
      <p:sp>
        <p:nvSpPr>
          <p:cNvPr id="3" name="Content Placeholder 2"/>
          <p:cNvSpPr>
            <a:spLocks noGrp="1"/>
          </p:cNvSpPr>
          <p:nvPr>
            <p:ph idx="1"/>
          </p:nvPr>
        </p:nvSpPr>
        <p:spPr>
          <a:xfrm>
            <a:off x="1178560" y="812800"/>
            <a:ext cx="7508240" cy="5862320"/>
          </a:xfrm>
        </p:spPr>
        <p:txBody>
          <a:bodyPr>
            <a:normAutofit fontScale="77500" lnSpcReduction="20000"/>
          </a:bodyPr>
          <a:lstStyle/>
          <a:p>
            <a:pPr marL="0" indent="0">
              <a:buNone/>
            </a:pPr>
            <a:r>
              <a:rPr lang="en-US" sz="3600" b="1" dirty="0" smtClean="0"/>
              <a:t>Teachers, coaches, counselors, etc.:</a:t>
            </a:r>
            <a:endParaRPr lang="en-US" sz="3600" b="1" dirty="0"/>
          </a:p>
          <a:p>
            <a:r>
              <a:rPr lang="en-US" dirty="0"/>
              <a:t>Participate in school and district teams</a:t>
            </a:r>
          </a:p>
          <a:p>
            <a:r>
              <a:rPr lang="en-US" dirty="0" smtClean="0"/>
              <a:t>Administer universal screener</a:t>
            </a:r>
          </a:p>
          <a:p>
            <a:r>
              <a:rPr lang="en-US" dirty="0" smtClean="0"/>
              <a:t>Analyze </a:t>
            </a:r>
            <a:r>
              <a:rPr lang="en-US" u="sng" dirty="0"/>
              <a:t>universal </a:t>
            </a:r>
            <a:r>
              <a:rPr lang="en-US" u="sng" dirty="0" smtClean="0"/>
              <a:t>screening </a:t>
            </a:r>
            <a:r>
              <a:rPr lang="en-US" dirty="0"/>
              <a:t>data to focus and continuously improve Tier I instruction and help identify students for Tier 2 instruction and intervention</a:t>
            </a:r>
          </a:p>
          <a:p>
            <a:r>
              <a:rPr lang="en-US" dirty="0"/>
              <a:t>Maintain and analyze Tier 2 and 3 </a:t>
            </a:r>
            <a:r>
              <a:rPr lang="en-US" u="sng" dirty="0"/>
              <a:t>progress monitoring</a:t>
            </a:r>
            <a:r>
              <a:rPr lang="en-US" dirty="0"/>
              <a:t> data to continuously improve Tier 2 and instruction and intervention </a:t>
            </a:r>
          </a:p>
          <a:p>
            <a:r>
              <a:rPr lang="en-US" dirty="0"/>
              <a:t>Monitor and practice </a:t>
            </a:r>
            <a:r>
              <a:rPr lang="en-US" u="sng" dirty="0"/>
              <a:t>implementation fidelity</a:t>
            </a:r>
            <a:r>
              <a:rPr lang="en-US" dirty="0"/>
              <a:t>, across tiers</a:t>
            </a:r>
          </a:p>
          <a:p>
            <a:r>
              <a:rPr lang="en-US" dirty="0"/>
              <a:t>Support </a:t>
            </a:r>
            <a:r>
              <a:rPr lang="en-US" u="sng" dirty="0"/>
              <a:t>parental </a:t>
            </a:r>
            <a:r>
              <a:rPr lang="en-US" u="sng" dirty="0" smtClean="0"/>
              <a:t>involvement</a:t>
            </a:r>
            <a:r>
              <a:rPr lang="en-US" dirty="0"/>
              <a:t>, including communicating re: student goals and progress</a:t>
            </a:r>
          </a:p>
          <a:p>
            <a:r>
              <a:rPr lang="en-US" dirty="0"/>
              <a:t>Engage in </a:t>
            </a:r>
            <a:r>
              <a:rPr lang="en-US" u="sng" dirty="0"/>
              <a:t>professional development </a:t>
            </a:r>
            <a:r>
              <a:rPr lang="en-US" dirty="0"/>
              <a:t>based on professional learning and student development needs</a:t>
            </a:r>
          </a:p>
          <a:p>
            <a:endParaRPr lang="en-US" dirty="0"/>
          </a:p>
        </p:txBody>
      </p:sp>
    </p:spTree>
    <p:extLst>
      <p:ext uri="{BB962C8B-B14F-4D97-AF65-F5344CB8AC3E}">
        <p14:creationId xmlns:p14="http://schemas.microsoft.com/office/powerpoint/2010/main" val="300457640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Screen Shot 2015-09-01 at 12.22.00 PM.png"/>
          <p:cNvPicPr>
            <a:picLocks noGrp="1" noChangeAspect="1"/>
          </p:cNvPicPr>
          <p:nvPr>
            <p:ph idx="1"/>
          </p:nvPr>
        </p:nvPicPr>
        <p:blipFill>
          <a:blip r:embed="rId3">
            <a:extLst>
              <a:ext uri="{28A0092B-C50C-407E-A947-70E740481C1C}">
                <a14:useLocalDpi xmlns:a14="http://schemas.microsoft.com/office/drawing/2010/main" val="0"/>
              </a:ext>
            </a:extLst>
          </a:blip>
          <a:srcRect l="74" r="74"/>
          <a:stretch>
            <a:fillRect/>
          </a:stretch>
        </p:blipFill>
        <p:spPr>
          <a:xfrm>
            <a:off x="1213908" y="504196"/>
            <a:ext cx="7907063" cy="5860745"/>
          </a:xfrm>
        </p:spPr>
      </p:pic>
    </p:spTree>
    <p:extLst>
      <p:ext uri="{BB962C8B-B14F-4D97-AF65-F5344CB8AC3E}">
        <p14:creationId xmlns:p14="http://schemas.microsoft.com/office/powerpoint/2010/main" val="202873634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Oval 28"/>
          <p:cNvSpPr/>
          <p:nvPr/>
        </p:nvSpPr>
        <p:spPr>
          <a:xfrm>
            <a:off x="8572500" y="6038850"/>
            <a:ext cx="152400" cy="152400"/>
          </a:xfrm>
          <a:prstGeom prst="ellipse">
            <a:avLst/>
          </a:prstGeom>
        </p:spPr>
        <p:style>
          <a:lnRef idx="1">
            <a:schemeClr val="accent6"/>
          </a:lnRef>
          <a:fillRef idx="3">
            <a:schemeClr val="accent6"/>
          </a:fillRef>
          <a:effectRef idx="3">
            <a:schemeClr val="accent6"/>
          </a:effectRef>
          <a:fontRef idx="minor">
            <a:schemeClr val="lt1"/>
          </a:fontRef>
        </p:style>
        <p:txBody>
          <a:bodyPr anchor="ctr"/>
          <a:lstStyle>
            <a:extLst/>
          </a:lstStyle>
          <a:p>
            <a:pPr algn="ctr"/>
            <a:endParaRPr lang="en-US" dirty="0"/>
          </a:p>
        </p:txBody>
      </p:sp>
      <p:sp>
        <p:nvSpPr>
          <p:cNvPr id="27" name="Oval 28"/>
          <p:cNvSpPr/>
          <p:nvPr/>
        </p:nvSpPr>
        <p:spPr>
          <a:xfrm>
            <a:off x="8572500" y="6324600"/>
            <a:ext cx="152400" cy="152400"/>
          </a:xfrm>
          <a:prstGeom prst="ellipse">
            <a:avLst/>
          </a:prstGeom>
        </p:spPr>
        <p:style>
          <a:lnRef idx="1">
            <a:schemeClr val="accent4"/>
          </a:lnRef>
          <a:fillRef idx="3">
            <a:schemeClr val="accent4"/>
          </a:fillRef>
          <a:effectRef idx="3">
            <a:schemeClr val="accent4"/>
          </a:effectRef>
          <a:fontRef idx="minor">
            <a:schemeClr val="lt1"/>
          </a:fontRef>
        </p:style>
        <p:txBody>
          <a:bodyPr anchor="ctr"/>
          <a:lstStyle>
            <a:extLst/>
          </a:lstStyle>
          <a:p>
            <a:pPr algn="ctr"/>
            <a:endParaRPr lang="en-US" dirty="0"/>
          </a:p>
        </p:txBody>
      </p:sp>
      <p:sp>
        <p:nvSpPr>
          <p:cNvPr id="4" name="Oval 28"/>
          <p:cNvSpPr/>
          <p:nvPr/>
        </p:nvSpPr>
        <p:spPr>
          <a:xfrm>
            <a:off x="8572500" y="5476875"/>
            <a:ext cx="152400" cy="152400"/>
          </a:xfrm>
          <a:prstGeom prst="ellipse">
            <a:avLst/>
          </a:prstGeom>
        </p:spPr>
        <p:style>
          <a:lnRef idx="1">
            <a:schemeClr val="accent1"/>
          </a:lnRef>
          <a:fillRef idx="3">
            <a:schemeClr val="accent1"/>
          </a:fillRef>
          <a:effectRef idx="3">
            <a:schemeClr val="accent1"/>
          </a:effectRef>
          <a:fontRef idx="minor">
            <a:schemeClr val="lt1"/>
          </a:fontRef>
        </p:style>
        <p:txBody>
          <a:bodyPr anchor="ctr"/>
          <a:lstStyle>
            <a:extLst/>
          </a:lstStyle>
          <a:p>
            <a:pPr algn="ctr"/>
            <a:endParaRPr lang="en-US" dirty="0"/>
          </a:p>
        </p:txBody>
      </p:sp>
      <p:sp>
        <p:nvSpPr>
          <p:cNvPr id="12" name="Oval 28"/>
          <p:cNvSpPr/>
          <p:nvPr/>
        </p:nvSpPr>
        <p:spPr>
          <a:xfrm>
            <a:off x="8572500" y="5753100"/>
            <a:ext cx="152400" cy="152400"/>
          </a:xfrm>
          <a:prstGeom prst="ellipse">
            <a:avLst/>
          </a:prstGeom>
        </p:spPr>
        <p:style>
          <a:lnRef idx="1">
            <a:schemeClr val="accent3"/>
          </a:lnRef>
          <a:fillRef idx="3">
            <a:schemeClr val="accent3"/>
          </a:fillRef>
          <a:effectRef idx="3">
            <a:schemeClr val="accent3"/>
          </a:effectRef>
          <a:fontRef idx="minor">
            <a:schemeClr val="lt1"/>
          </a:fontRef>
        </p:style>
        <p:txBody>
          <a:bodyPr anchor="ctr"/>
          <a:lstStyle>
            <a:extLst/>
          </a:lstStyle>
          <a:p>
            <a:pPr algn="ctr"/>
            <a:endParaRPr lang="en-US" dirty="0"/>
          </a:p>
        </p:txBody>
      </p:sp>
      <p:sp>
        <p:nvSpPr>
          <p:cNvPr id="10" name="Rectangle 24"/>
          <p:cNvSpPr>
            <a:spLocks noGrp="1"/>
          </p:cNvSpPr>
          <p:nvPr>
            <p:ph type="ctrTitle"/>
          </p:nvPr>
        </p:nvSpPr>
        <p:spPr>
          <a:xfrm>
            <a:off x="1232584" y="2130425"/>
            <a:ext cx="7750340" cy="1470025"/>
          </a:xfrm>
        </p:spPr>
        <p:txBody>
          <a:bodyPr>
            <a:normAutofit/>
          </a:bodyPr>
          <a:lstStyle>
            <a:extLst/>
          </a:lstStyle>
          <a:p>
            <a:r>
              <a:rPr lang="en-US" dirty="0" smtClean="0"/>
              <a:t>Show What You Know About RTI</a:t>
            </a:r>
            <a:br>
              <a:rPr lang="en-US" dirty="0" smtClean="0"/>
            </a:br>
            <a:r>
              <a:rPr lang="en-US" dirty="0" smtClean="0"/>
              <a:t>Game Show</a:t>
            </a:r>
            <a:endParaRPr lang="en-US" dirty="0"/>
          </a:p>
        </p:txBody>
      </p:sp>
    </p:spTree>
    <p:extLst>
      <p:ext uri="{BB962C8B-B14F-4D97-AF65-F5344CB8AC3E}">
        <p14:creationId xmlns:p14="http://schemas.microsoft.com/office/powerpoint/2010/main" val="134147165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107440" y="0"/>
            <a:ext cx="8229600" cy="721360"/>
          </a:xfrm>
        </p:spPr>
        <p:txBody>
          <a:bodyPr>
            <a:normAutofit/>
          </a:bodyPr>
          <a:lstStyle/>
          <a:p>
            <a:r>
              <a:rPr lang="en-US" sz="3600" dirty="0" smtClean="0"/>
              <a:t>Universal Screening</a:t>
            </a:r>
            <a:endParaRPr lang="en-US" sz="3600" dirty="0"/>
          </a:p>
        </p:txBody>
      </p:sp>
      <p:sp>
        <p:nvSpPr>
          <p:cNvPr id="3" name="Content Placeholder 2"/>
          <p:cNvSpPr>
            <a:spLocks noGrp="1"/>
          </p:cNvSpPr>
          <p:nvPr>
            <p:ph idx="1"/>
          </p:nvPr>
        </p:nvSpPr>
        <p:spPr>
          <a:xfrm>
            <a:off x="1249680" y="685975"/>
            <a:ext cx="7670800" cy="5933440"/>
          </a:xfrm>
        </p:spPr>
        <p:txBody>
          <a:bodyPr>
            <a:normAutofit fontScale="77500" lnSpcReduction="20000"/>
          </a:bodyPr>
          <a:lstStyle/>
          <a:p>
            <a:pPr marL="0" indent="0">
              <a:buNone/>
            </a:pPr>
            <a:r>
              <a:rPr lang="en-US" dirty="0" smtClean="0">
                <a:solidFill>
                  <a:srgbClr val="0070C0"/>
                </a:solidFill>
              </a:rPr>
              <a:t>NWEA’s Measures of Academic Progress (MAP)</a:t>
            </a:r>
          </a:p>
          <a:p>
            <a:r>
              <a:rPr lang="en-US" u="sng" dirty="0" smtClean="0"/>
              <a:t>K-12, online, adaptive assessment</a:t>
            </a:r>
            <a:endParaRPr lang="en-US" u="sng" dirty="0"/>
          </a:p>
          <a:p>
            <a:pPr lvl="1"/>
            <a:r>
              <a:rPr lang="en-US" dirty="0"/>
              <a:t>Reading/language arts, mathematics, and science</a:t>
            </a:r>
          </a:p>
          <a:p>
            <a:pPr lvl="1"/>
            <a:r>
              <a:rPr lang="en-US" dirty="0" smtClean="0"/>
              <a:t>Same </a:t>
            </a:r>
            <a:r>
              <a:rPr lang="en-US" dirty="0"/>
              <a:t>assessment for benchmark assessments and universal </a:t>
            </a:r>
            <a:r>
              <a:rPr lang="en-US" dirty="0" smtClean="0"/>
              <a:t>screeners (per RTI²)</a:t>
            </a:r>
            <a:endParaRPr lang="en-US" dirty="0"/>
          </a:p>
          <a:p>
            <a:r>
              <a:rPr lang="en-US" u="sng" dirty="0" smtClean="0"/>
              <a:t>TNCore </a:t>
            </a:r>
            <a:r>
              <a:rPr lang="en-US" u="sng" dirty="0"/>
              <a:t>and TNReady aligned</a:t>
            </a:r>
            <a:r>
              <a:rPr lang="en-US" dirty="0"/>
              <a:t>, in content and </a:t>
            </a:r>
            <a:r>
              <a:rPr lang="en-US" dirty="0" smtClean="0"/>
              <a:t>format</a:t>
            </a:r>
          </a:p>
          <a:p>
            <a:pPr lvl="1"/>
            <a:r>
              <a:rPr lang="en-US" dirty="0" smtClean="0"/>
              <a:t>Provides reports based on standards and skills, as well as proficiency</a:t>
            </a:r>
          </a:p>
          <a:p>
            <a:pPr lvl="1"/>
            <a:r>
              <a:rPr lang="en-US" dirty="0" smtClean="0"/>
              <a:t>Supports development of flexible student groups (Tier 1 differentiated instruction)</a:t>
            </a:r>
          </a:p>
          <a:p>
            <a:pPr lvl="1"/>
            <a:r>
              <a:rPr lang="en-US" dirty="0" smtClean="0"/>
              <a:t>Links to instructional resources, based on student needs</a:t>
            </a:r>
          </a:p>
          <a:p>
            <a:r>
              <a:rPr lang="en-US" dirty="0" smtClean="0"/>
              <a:t>Administered electronically, 3 x a year</a:t>
            </a:r>
          </a:p>
          <a:p>
            <a:pPr lvl="1"/>
            <a:r>
              <a:rPr lang="en-US" u="sng" dirty="0" smtClean="0"/>
              <a:t>Easy for teachers and students</a:t>
            </a:r>
          </a:p>
          <a:p>
            <a:pPr lvl="1"/>
            <a:r>
              <a:rPr lang="en-US" dirty="0" smtClean="0"/>
              <a:t>Allows us to measure progress over time</a:t>
            </a:r>
          </a:p>
          <a:p>
            <a:r>
              <a:rPr lang="en-US" dirty="0" smtClean="0"/>
              <a:t>Nationally </a:t>
            </a:r>
            <a:r>
              <a:rPr lang="en-US" dirty="0"/>
              <a:t>recognized, widely used </a:t>
            </a:r>
            <a:r>
              <a:rPr lang="en-US" dirty="0" smtClean="0"/>
              <a:t>assessment</a:t>
            </a:r>
          </a:p>
          <a:p>
            <a:pPr lvl="1"/>
            <a:r>
              <a:rPr lang="en-US" dirty="0" smtClean="0"/>
              <a:t>Allows us to set student, class, school, and district-specific growth targets based on like students</a:t>
            </a:r>
            <a:endParaRPr lang="en-US" dirty="0"/>
          </a:p>
          <a:p>
            <a:endParaRPr lang="en-US" dirty="0"/>
          </a:p>
        </p:txBody>
      </p:sp>
      <p:pic>
        <p:nvPicPr>
          <p:cNvPr id="2051" name="Picture 3" descr="NWEA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2959" y="6068805"/>
            <a:ext cx="1747521" cy="74855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a:spLocks noChangeArrowheads="1"/>
          </p:cNvSpPr>
          <p:nvPr/>
        </p:nvSpPr>
        <p:spPr bwMode="auto">
          <a:xfrm>
            <a:off x="7580190" y="3377049"/>
            <a:ext cx="6313415" cy="866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12696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000" b="0" i="0" u="none" strike="noStrike" cap="none" normalizeH="0" baseline="0" dirty="0" smtClean="0">
              <a:ln>
                <a:noFill/>
              </a:ln>
              <a:solidFill>
                <a:schemeClr val="tx1"/>
              </a:solidFill>
              <a:effectLst/>
              <a:latin typeface="MarkPro-Ligh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2049" name="Picture 1" descr="NWEA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
            <a:ext cx="1249679" cy="1476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54872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1000"/>
                                        <p:tgtEl>
                                          <p:spTgt spid="3">
                                            <p:txEl>
                                              <p:pRg st="4" end="4"/>
                                            </p:txEl>
                                          </p:spTgt>
                                        </p:tgtEl>
                                      </p:cBhvr>
                                    </p:animEffect>
                                    <p:anim calcmode="lin" valueType="num">
                                      <p:cBhvr>
                                        <p:cTn id="2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1000"/>
                                        <p:tgtEl>
                                          <p:spTgt spid="3">
                                            <p:txEl>
                                              <p:pRg st="5" end="5"/>
                                            </p:txEl>
                                          </p:spTgt>
                                        </p:tgtEl>
                                      </p:cBhvr>
                                    </p:animEffect>
                                    <p:anim calcmode="lin" valueType="num">
                                      <p:cBhvr>
                                        <p:cTn id="2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1000"/>
                                        <p:tgtEl>
                                          <p:spTgt spid="3">
                                            <p:txEl>
                                              <p:pRg st="6" end="6"/>
                                            </p:txEl>
                                          </p:spTgt>
                                        </p:tgtEl>
                                      </p:cBhvr>
                                    </p:animEffect>
                                    <p:anim calcmode="lin" valueType="num">
                                      <p:cBhvr>
                                        <p:cTn id="3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1000"/>
                                        <p:tgtEl>
                                          <p:spTgt spid="3">
                                            <p:txEl>
                                              <p:pRg st="7" end="7"/>
                                            </p:txEl>
                                          </p:spTgt>
                                        </p:tgtEl>
                                      </p:cBhvr>
                                    </p:animEffect>
                                    <p:anim calcmode="lin" valueType="num">
                                      <p:cBhvr>
                                        <p:cTn id="3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1000"/>
                                        <p:tgtEl>
                                          <p:spTgt spid="3">
                                            <p:txEl>
                                              <p:pRg st="8" end="8"/>
                                            </p:txEl>
                                          </p:spTgt>
                                        </p:tgtEl>
                                      </p:cBhvr>
                                    </p:animEffect>
                                    <p:anim calcmode="lin" valueType="num">
                                      <p:cBhvr>
                                        <p:cTn id="43"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8" end="8"/>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fade">
                                      <p:cBhvr>
                                        <p:cTn id="47" dur="1000"/>
                                        <p:tgtEl>
                                          <p:spTgt spid="3">
                                            <p:txEl>
                                              <p:pRg st="9" end="9"/>
                                            </p:txEl>
                                          </p:spTgt>
                                        </p:tgtEl>
                                      </p:cBhvr>
                                    </p:animEffect>
                                    <p:anim calcmode="lin" valueType="num">
                                      <p:cBhvr>
                                        <p:cTn id="48"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9" end="9"/>
                                            </p:txEl>
                                          </p:spTgt>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3">
                                            <p:txEl>
                                              <p:pRg st="10" end="10"/>
                                            </p:txEl>
                                          </p:spTgt>
                                        </p:tgtEl>
                                        <p:attrNameLst>
                                          <p:attrName>style.visibility</p:attrName>
                                        </p:attrNameLst>
                                      </p:cBhvr>
                                      <p:to>
                                        <p:strVal val="visible"/>
                                      </p:to>
                                    </p:set>
                                    <p:animEffect transition="in" filter="fade">
                                      <p:cBhvr>
                                        <p:cTn id="52" dur="1000"/>
                                        <p:tgtEl>
                                          <p:spTgt spid="3">
                                            <p:txEl>
                                              <p:pRg st="10" end="10"/>
                                            </p:txEl>
                                          </p:spTgt>
                                        </p:tgtEl>
                                      </p:cBhvr>
                                    </p:animEffect>
                                    <p:anim calcmode="lin" valueType="num">
                                      <p:cBhvr>
                                        <p:cTn id="53"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54"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3">
                                            <p:txEl>
                                              <p:pRg st="11" end="11"/>
                                            </p:txEl>
                                          </p:spTgt>
                                        </p:tgtEl>
                                        <p:attrNameLst>
                                          <p:attrName>style.visibility</p:attrName>
                                        </p:attrNameLst>
                                      </p:cBhvr>
                                      <p:to>
                                        <p:strVal val="visible"/>
                                      </p:to>
                                    </p:set>
                                    <p:animEffect transition="in" filter="fade">
                                      <p:cBhvr>
                                        <p:cTn id="57" dur="1000"/>
                                        <p:tgtEl>
                                          <p:spTgt spid="3">
                                            <p:txEl>
                                              <p:pRg st="11" end="11"/>
                                            </p:txEl>
                                          </p:spTgt>
                                        </p:tgtEl>
                                      </p:cBhvr>
                                    </p:animEffect>
                                    <p:anim calcmode="lin" valueType="num">
                                      <p:cBhvr>
                                        <p:cTn id="58"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59" dur="1000" fill="hold"/>
                                        <p:tgtEl>
                                          <p:spTgt spid="3">
                                            <p:txEl>
                                              <p:pRg st="11" end="11"/>
                                            </p:txEl>
                                          </p:spTgt>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3">
                                            <p:txEl>
                                              <p:pRg st="12" end="12"/>
                                            </p:txEl>
                                          </p:spTgt>
                                        </p:tgtEl>
                                        <p:attrNameLst>
                                          <p:attrName>style.visibility</p:attrName>
                                        </p:attrNameLst>
                                      </p:cBhvr>
                                      <p:to>
                                        <p:strVal val="visible"/>
                                      </p:to>
                                    </p:set>
                                    <p:animEffect transition="in" filter="fade">
                                      <p:cBhvr>
                                        <p:cTn id="62" dur="1000"/>
                                        <p:tgtEl>
                                          <p:spTgt spid="3">
                                            <p:txEl>
                                              <p:pRg st="12" end="12"/>
                                            </p:txEl>
                                          </p:spTgt>
                                        </p:tgtEl>
                                      </p:cBhvr>
                                    </p:animEffect>
                                    <p:anim calcmode="lin" valueType="num">
                                      <p:cBhvr>
                                        <p:cTn id="63"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64"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Screen Shot 2015-09-01 at 12.36.32 PM.png"/>
          <p:cNvPicPr>
            <a:picLocks noGrp="1" noChangeAspect="1"/>
          </p:cNvPicPr>
          <p:nvPr>
            <p:ph idx="1"/>
          </p:nvPr>
        </p:nvPicPr>
        <p:blipFill>
          <a:blip r:embed="rId3">
            <a:extLst>
              <a:ext uri="{28A0092B-C50C-407E-A947-70E740481C1C}">
                <a14:useLocalDpi xmlns:a14="http://schemas.microsoft.com/office/drawing/2010/main" val="0"/>
              </a:ext>
            </a:extLst>
          </a:blip>
          <a:srcRect t="3813" b="3813"/>
          <a:stretch>
            <a:fillRect/>
          </a:stretch>
        </p:blipFill>
        <p:spPr>
          <a:xfrm>
            <a:off x="1195232" y="877676"/>
            <a:ext cx="7750341" cy="5397618"/>
          </a:xfrm>
        </p:spPr>
      </p:pic>
      <p:sp>
        <p:nvSpPr>
          <p:cNvPr id="8" name="Title 1"/>
          <p:cNvSpPr>
            <a:spLocks noGrp="1"/>
          </p:cNvSpPr>
          <p:nvPr>
            <p:ph type="title"/>
          </p:nvPr>
        </p:nvSpPr>
        <p:spPr>
          <a:xfrm>
            <a:off x="254679" y="98325"/>
            <a:ext cx="8889321" cy="565449"/>
          </a:xfrm>
        </p:spPr>
        <p:txBody>
          <a:bodyPr>
            <a:normAutofit fontScale="90000"/>
          </a:bodyPr>
          <a:lstStyle/>
          <a:p>
            <a:r>
              <a:rPr lang="en-US" i="1" dirty="0" smtClean="0">
                <a:solidFill>
                  <a:schemeClr val="accent2"/>
                </a:solidFill>
              </a:rPr>
              <a:t>Tier 1- A Closer Look</a:t>
            </a:r>
            <a:endParaRPr lang="en-US" i="1" dirty="0">
              <a:solidFill>
                <a:schemeClr val="accent2"/>
              </a:solidFill>
            </a:endParaRPr>
          </a:p>
        </p:txBody>
      </p:sp>
    </p:spTree>
    <p:extLst>
      <p:ext uri="{BB962C8B-B14F-4D97-AF65-F5344CB8AC3E}">
        <p14:creationId xmlns:p14="http://schemas.microsoft.com/office/powerpoint/2010/main" val="79578567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37733"/>
            <a:ext cx="8229600" cy="1225638"/>
          </a:xfrm>
        </p:spPr>
        <p:txBody>
          <a:bodyPr>
            <a:noAutofit/>
          </a:bodyPr>
          <a:lstStyle/>
          <a:p>
            <a:r>
              <a:rPr lang="en-US" sz="3600" dirty="0" smtClean="0"/>
              <a:t>Fidelity of Implementation: </a:t>
            </a:r>
            <a:r>
              <a:rPr lang="en-US" sz="3200" dirty="0" smtClean="0"/>
              <a:t>SCS Expectations for Tier I Instructional Minutes</a:t>
            </a:r>
            <a:endParaRPr lang="en-US" sz="3200" dirty="0"/>
          </a:p>
        </p:txBody>
      </p:sp>
      <p:sp>
        <p:nvSpPr>
          <p:cNvPr id="3" name="Text Placeholder 2"/>
          <p:cNvSpPr>
            <a:spLocks noGrp="1"/>
          </p:cNvSpPr>
          <p:nvPr>
            <p:ph type="body" idx="1"/>
          </p:nvPr>
        </p:nvSpPr>
        <p:spPr>
          <a:xfrm>
            <a:off x="604837" y="1373533"/>
            <a:ext cx="4040188" cy="358948"/>
          </a:xfrm>
        </p:spPr>
        <p:txBody>
          <a:bodyPr>
            <a:normAutofit fontScale="85000" lnSpcReduction="20000"/>
          </a:bodyPr>
          <a:lstStyle/>
          <a:p>
            <a:pPr algn="ctr"/>
            <a:r>
              <a:rPr lang="en-US" dirty="0" smtClean="0"/>
              <a:t>English/Language Arts	</a:t>
            </a:r>
            <a:endParaRPr lang="en-US" dirty="0"/>
          </a:p>
        </p:txBody>
      </p:sp>
      <p:sp>
        <p:nvSpPr>
          <p:cNvPr id="5" name="Text Placeholder 4"/>
          <p:cNvSpPr>
            <a:spLocks noGrp="1"/>
          </p:cNvSpPr>
          <p:nvPr>
            <p:ph type="body" sz="quarter" idx="3"/>
          </p:nvPr>
        </p:nvSpPr>
        <p:spPr>
          <a:xfrm>
            <a:off x="4645025" y="1373532"/>
            <a:ext cx="4041775" cy="358949"/>
          </a:xfrm>
        </p:spPr>
        <p:txBody>
          <a:bodyPr>
            <a:normAutofit fontScale="85000" lnSpcReduction="20000"/>
          </a:bodyPr>
          <a:lstStyle/>
          <a:p>
            <a:pPr algn="ctr"/>
            <a:r>
              <a:rPr lang="en-US" dirty="0" smtClean="0"/>
              <a:t>Math</a:t>
            </a:r>
            <a:endParaRPr lang="en-US" dirty="0"/>
          </a:p>
        </p:txBody>
      </p:sp>
      <p:graphicFrame>
        <p:nvGraphicFramePr>
          <p:cNvPr id="9" name="Content Placeholder 8"/>
          <p:cNvGraphicFramePr>
            <a:graphicFrameLocks noGrp="1"/>
          </p:cNvGraphicFramePr>
          <p:nvPr>
            <p:ph sz="half" idx="2"/>
            <p:extLst>
              <p:ext uri="{D42A27DB-BD31-4B8C-83A1-F6EECF244321}">
                <p14:modId xmlns:p14="http://schemas.microsoft.com/office/powerpoint/2010/main" val="2742286962"/>
              </p:ext>
            </p:extLst>
          </p:nvPr>
        </p:nvGraphicFramePr>
        <p:xfrm>
          <a:off x="604837" y="1989727"/>
          <a:ext cx="4040188" cy="36032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Content Placeholder 8"/>
          <p:cNvGraphicFramePr>
            <a:graphicFrameLocks noGrp="1"/>
          </p:cNvGraphicFramePr>
          <p:nvPr>
            <p:ph sz="quarter" idx="4"/>
            <p:extLst>
              <p:ext uri="{D42A27DB-BD31-4B8C-83A1-F6EECF244321}">
                <p14:modId xmlns:p14="http://schemas.microsoft.com/office/powerpoint/2010/main" val="3468727141"/>
              </p:ext>
            </p:extLst>
          </p:nvPr>
        </p:nvGraphicFramePr>
        <p:xfrm>
          <a:off x="4999860" y="1919223"/>
          <a:ext cx="4041775" cy="360329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25507364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53038" y="1645920"/>
            <a:ext cx="8070508" cy="3916589"/>
          </a:xfrm>
        </p:spPr>
        <p:txBody>
          <a:bodyPr>
            <a:normAutofit lnSpcReduction="10000"/>
          </a:bodyPr>
          <a:lstStyle/>
          <a:p>
            <a:r>
              <a:rPr lang="en-US" dirty="0" smtClean="0"/>
              <a:t>Intervention or use of on-line intervention programs is </a:t>
            </a:r>
            <a:r>
              <a:rPr lang="en-US" u="sng" dirty="0" smtClean="0"/>
              <a:t>NOT</a:t>
            </a:r>
            <a:r>
              <a:rPr lang="en-US" dirty="0" smtClean="0"/>
              <a:t> provided during core instruction (to ensure all students have access to good first teaching to grade-level standards)</a:t>
            </a:r>
          </a:p>
          <a:p>
            <a:r>
              <a:rPr lang="en-US" dirty="0" smtClean="0"/>
              <a:t>Interventions must be delivered to students outside of the dedicated literacy or math block of core instruction</a:t>
            </a:r>
            <a:endParaRPr lang="en-US" dirty="0"/>
          </a:p>
        </p:txBody>
      </p:sp>
      <p:sp>
        <p:nvSpPr>
          <p:cNvPr id="5" name="Title 1"/>
          <p:cNvSpPr txBox="1">
            <a:spLocks/>
          </p:cNvSpPr>
          <p:nvPr/>
        </p:nvSpPr>
        <p:spPr>
          <a:xfrm>
            <a:off x="914400" y="233319"/>
            <a:ext cx="8229600" cy="1225638"/>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dirty="0" smtClean="0"/>
              <a:t>Fidelity of Implementation: </a:t>
            </a:r>
            <a:r>
              <a:rPr lang="en-US" sz="3600" u="sng" dirty="0" smtClean="0"/>
              <a:t>Not</a:t>
            </a:r>
            <a:r>
              <a:rPr lang="en-US" sz="3600" dirty="0" smtClean="0"/>
              <a:t> </a:t>
            </a:r>
            <a:r>
              <a:rPr lang="en-US" sz="3600" dirty="0"/>
              <a:t>P</a:t>
            </a:r>
            <a:r>
              <a:rPr lang="en-US" sz="3600" dirty="0" smtClean="0"/>
              <a:t>ermissible in </a:t>
            </a:r>
            <a:r>
              <a:rPr lang="en-US" sz="3200" dirty="0" smtClean="0"/>
              <a:t>Tier I</a:t>
            </a:r>
            <a:endParaRPr lang="en-US" sz="3200" dirty="0"/>
          </a:p>
        </p:txBody>
      </p:sp>
    </p:spTree>
    <p:extLst>
      <p:ext uri="{BB962C8B-B14F-4D97-AF65-F5344CB8AC3E}">
        <p14:creationId xmlns:p14="http://schemas.microsoft.com/office/powerpoint/2010/main" val="1119769699"/>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3908" y="274638"/>
            <a:ext cx="7472891" cy="1143000"/>
          </a:xfrm>
        </p:spPr>
        <p:txBody>
          <a:bodyPr>
            <a:normAutofit fontScale="90000"/>
          </a:bodyPr>
          <a:lstStyle/>
          <a:p>
            <a:r>
              <a:rPr lang="en-US" dirty="0" smtClean="0"/>
              <a:t>I-Station Classroom Summary Report</a:t>
            </a:r>
            <a:endParaRPr lang="en-US" dirty="0"/>
          </a:p>
        </p:txBody>
      </p:sp>
      <p:pic>
        <p:nvPicPr>
          <p:cNvPr id="4" name="Content Placeholder 3" descr="Screen Shot 2015-09-05 at 11.54.33 AM.png"/>
          <p:cNvPicPr>
            <a:picLocks noGrp="1" noChangeAspect="1"/>
          </p:cNvPicPr>
          <p:nvPr>
            <p:ph idx="1"/>
          </p:nvPr>
        </p:nvPicPr>
        <p:blipFill>
          <a:blip r:embed="rId3">
            <a:extLst>
              <a:ext uri="{28A0092B-C50C-407E-A947-70E740481C1C}">
                <a14:useLocalDpi xmlns:a14="http://schemas.microsoft.com/office/drawing/2010/main" val="0"/>
              </a:ext>
            </a:extLst>
          </a:blip>
          <a:srcRect l="2212" r="2212"/>
          <a:stretch>
            <a:fillRect/>
          </a:stretch>
        </p:blipFill>
        <p:spPr>
          <a:xfrm>
            <a:off x="1363312" y="1600200"/>
            <a:ext cx="7526233" cy="4898327"/>
          </a:xfrm>
        </p:spPr>
      </p:pic>
      <p:sp>
        <p:nvSpPr>
          <p:cNvPr id="5" name="Rectangle 4"/>
          <p:cNvSpPr/>
          <p:nvPr/>
        </p:nvSpPr>
        <p:spPr>
          <a:xfrm>
            <a:off x="3604375" y="1792697"/>
            <a:ext cx="1755499" cy="28010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1851873" y="4295003"/>
            <a:ext cx="1024158" cy="152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1851873" y="4295003"/>
            <a:ext cx="1176558" cy="46684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1851873" y="5850955"/>
            <a:ext cx="1176558" cy="49817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4718724"/>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Pair Share: Why Tier II?</a:t>
            </a:r>
            <a:endParaRPr lang="en-US" dirty="0"/>
          </a:p>
        </p:txBody>
      </p:sp>
      <p:sp>
        <p:nvSpPr>
          <p:cNvPr id="3" name="Content Placeholder 2"/>
          <p:cNvSpPr>
            <a:spLocks noGrp="1"/>
          </p:cNvSpPr>
          <p:nvPr>
            <p:ph idx="1"/>
          </p:nvPr>
        </p:nvSpPr>
        <p:spPr>
          <a:xfrm>
            <a:off x="1176558" y="1600200"/>
            <a:ext cx="7510242" cy="4525963"/>
          </a:xfrm>
        </p:spPr>
        <p:txBody>
          <a:bodyPr>
            <a:normAutofit fontScale="92500" lnSpcReduction="10000"/>
          </a:bodyPr>
          <a:lstStyle/>
          <a:p>
            <a:r>
              <a:rPr lang="en-US" dirty="0" smtClean="0"/>
              <a:t>Select a partner to work with for discussion.</a:t>
            </a:r>
          </a:p>
          <a:p>
            <a:r>
              <a:rPr lang="en-US" dirty="0" smtClean="0"/>
              <a:t>Decide who will be partner A and who will be partner B.</a:t>
            </a:r>
          </a:p>
          <a:p>
            <a:r>
              <a:rPr lang="en-US" dirty="0" smtClean="0"/>
              <a:t>Partner B will begin the discussion (1 minute to speak) as A listens.</a:t>
            </a:r>
          </a:p>
          <a:p>
            <a:r>
              <a:rPr lang="en-US" dirty="0" smtClean="0"/>
              <a:t>Partner A will continue the discussion (1 minute to speak) as B listens</a:t>
            </a:r>
          </a:p>
          <a:p>
            <a:r>
              <a:rPr lang="en-US" dirty="0" smtClean="0"/>
              <a:t>Both will develop a statement to justify the need for Tier II instruction within the school.</a:t>
            </a:r>
            <a:endParaRPr lang="en-US" dirty="0"/>
          </a:p>
        </p:txBody>
      </p:sp>
      <p:pic>
        <p:nvPicPr>
          <p:cNvPr id="4" name="Picture 2"/>
          <p:cNvPicPr>
            <a:picLocks noChangeAspect="1" noChangeArrowheads="1"/>
          </p:cNvPicPr>
          <p:nvPr/>
        </p:nvPicPr>
        <p:blipFill>
          <a:blip r:embed="rId3" cstate="print"/>
          <a:srcRect/>
          <a:stretch>
            <a:fillRect/>
          </a:stretch>
        </p:blipFill>
        <p:spPr bwMode="auto">
          <a:xfrm rot="1419025">
            <a:off x="7358354" y="172244"/>
            <a:ext cx="1504941" cy="1347788"/>
          </a:xfrm>
          <a:prstGeom prst="rect">
            <a:avLst/>
          </a:prstGeom>
          <a:noFill/>
          <a:ln w="9525">
            <a:noFill/>
            <a:miter lim="800000"/>
            <a:headEnd/>
            <a:tailEnd/>
          </a:ln>
        </p:spPr>
      </p:pic>
    </p:spTree>
    <p:extLst>
      <p:ext uri="{BB962C8B-B14F-4D97-AF65-F5344CB8AC3E}">
        <p14:creationId xmlns:p14="http://schemas.microsoft.com/office/powerpoint/2010/main" val="523922369"/>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3492" y="252872"/>
            <a:ext cx="8229600" cy="510813"/>
          </a:xfrm>
        </p:spPr>
        <p:txBody>
          <a:bodyPr>
            <a:noAutofit/>
          </a:bodyPr>
          <a:lstStyle/>
          <a:p>
            <a:r>
              <a:rPr lang="en-US" sz="3600" dirty="0" smtClean="0"/>
              <a:t>Tier II Intervention Overview</a:t>
            </a:r>
            <a:endParaRPr lang="en-US" sz="3600" dirty="0"/>
          </a:p>
        </p:txBody>
      </p:sp>
      <p:sp>
        <p:nvSpPr>
          <p:cNvPr id="3" name="Content Placeholder 2"/>
          <p:cNvSpPr>
            <a:spLocks noGrp="1"/>
          </p:cNvSpPr>
          <p:nvPr>
            <p:ph idx="1"/>
          </p:nvPr>
        </p:nvSpPr>
        <p:spPr>
          <a:xfrm>
            <a:off x="1232592" y="1300480"/>
            <a:ext cx="7769007" cy="5019258"/>
          </a:xfrm>
        </p:spPr>
        <p:txBody>
          <a:bodyPr>
            <a:normAutofit fontScale="92500" lnSpcReduction="20000"/>
          </a:bodyPr>
          <a:lstStyle/>
          <a:p>
            <a:r>
              <a:rPr lang="en-US" sz="3300" dirty="0" smtClean="0"/>
              <a:t>Universal Screener used to identify students for Tier II support</a:t>
            </a:r>
          </a:p>
          <a:p>
            <a:r>
              <a:rPr lang="en-US" sz="3300" dirty="0"/>
              <a:t>Students </a:t>
            </a:r>
            <a:r>
              <a:rPr lang="en-US" sz="3300" dirty="0" smtClean="0"/>
              <a:t>performing within </a:t>
            </a:r>
            <a:r>
              <a:rPr lang="en-US" sz="3300" dirty="0"/>
              <a:t>the </a:t>
            </a:r>
            <a:r>
              <a:rPr lang="en-US" sz="3300" b="1" u="sng" dirty="0"/>
              <a:t>24</a:t>
            </a:r>
            <a:r>
              <a:rPr lang="en-US" sz="3300" b="1" u="sng" baseline="30000" dirty="0"/>
              <a:t>th</a:t>
            </a:r>
            <a:r>
              <a:rPr lang="en-US" sz="3300" b="1" u="sng" dirty="0"/>
              <a:t>-10</a:t>
            </a:r>
            <a:r>
              <a:rPr lang="en-US" sz="3300" b="1" u="sng" baseline="30000" dirty="0"/>
              <a:t>th</a:t>
            </a:r>
            <a:r>
              <a:rPr lang="en-US" sz="3300" b="1" u="sng" dirty="0"/>
              <a:t> </a:t>
            </a:r>
            <a:r>
              <a:rPr lang="en-US" sz="3300" dirty="0"/>
              <a:t>percentile </a:t>
            </a:r>
            <a:r>
              <a:rPr lang="en-US" sz="3300" dirty="0" smtClean="0"/>
              <a:t>ranks </a:t>
            </a:r>
            <a:r>
              <a:rPr lang="en-US" sz="3300" dirty="0" smtClean="0"/>
              <a:t>on the universal screener receive Tier </a:t>
            </a:r>
            <a:r>
              <a:rPr lang="en-US" sz="3300" dirty="0"/>
              <a:t>II </a:t>
            </a:r>
            <a:r>
              <a:rPr lang="en-US" sz="3300" dirty="0" smtClean="0"/>
              <a:t>instruction</a:t>
            </a:r>
          </a:p>
          <a:p>
            <a:r>
              <a:rPr lang="en-US" sz="3300" dirty="0" smtClean="0"/>
              <a:t>Tier </a:t>
            </a:r>
            <a:r>
              <a:rPr lang="en-US" sz="3300" dirty="0"/>
              <a:t>II instruction should consist of  high quality </a:t>
            </a:r>
            <a:r>
              <a:rPr lang="en-US" sz="3300" u="sng" dirty="0" smtClean="0"/>
              <a:t>evidence-based </a:t>
            </a:r>
            <a:r>
              <a:rPr lang="en-US" sz="3300" u="sng" dirty="0" smtClean="0"/>
              <a:t>interventions, </a:t>
            </a:r>
            <a:r>
              <a:rPr lang="en-US" sz="3300" dirty="0"/>
              <a:t>in specific areas </a:t>
            </a:r>
            <a:r>
              <a:rPr lang="en-US" sz="3300" dirty="0" smtClean="0"/>
              <a:t>of deficit </a:t>
            </a:r>
            <a:r>
              <a:rPr lang="en-US" sz="3300" dirty="0"/>
              <a:t>(standards </a:t>
            </a:r>
            <a:r>
              <a:rPr lang="en-US" sz="3300" dirty="0" smtClean="0"/>
              <a:t>protocol, problem solving, </a:t>
            </a:r>
            <a:r>
              <a:rPr lang="en-US" sz="3300" dirty="0"/>
              <a:t>or hybrid of </a:t>
            </a:r>
            <a:r>
              <a:rPr lang="en-US" sz="3300" dirty="0" smtClean="0"/>
              <a:t>the two)</a:t>
            </a:r>
          </a:p>
          <a:p>
            <a:r>
              <a:rPr lang="en-US" sz="3300" dirty="0" smtClean="0"/>
              <a:t>Tier II students receive instruction through teacher-led, face-to face and/or computer based</a:t>
            </a:r>
          </a:p>
          <a:p>
            <a:pPr marL="0" indent="0">
              <a:buNone/>
            </a:pPr>
            <a:endParaRPr lang="en-US" sz="5000" dirty="0" smtClean="0"/>
          </a:p>
          <a:p>
            <a:pPr marL="0" indent="0">
              <a:buNone/>
            </a:pPr>
            <a:endParaRPr lang="en-US" dirty="0"/>
          </a:p>
        </p:txBody>
      </p:sp>
      <p:sp>
        <p:nvSpPr>
          <p:cNvPr id="4" name="TextBox 3"/>
          <p:cNvSpPr txBox="1"/>
          <p:nvPr/>
        </p:nvSpPr>
        <p:spPr>
          <a:xfrm>
            <a:off x="10701071" y="313722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0994410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3492" y="252872"/>
            <a:ext cx="8229600" cy="510813"/>
          </a:xfrm>
        </p:spPr>
        <p:txBody>
          <a:bodyPr>
            <a:noAutofit/>
          </a:bodyPr>
          <a:lstStyle/>
          <a:p>
            <a:r>
              <a:rPr lang="en-US" sz="3600" dirty="0" smtClean="0"/>
              <a:t>Fidelity of Implementation: </a:t>
            </a:r>
            <a:br>
              <a:rPr lang="en-US" sz="3600" dirty="0" smtClean="0"/>
            </a:br>
            <a:r>
              <a:rPr lang="en-US" sz="3600" dirty="0" smtClean="0"/>
              <a:t>Tier II Intervention</a:t>
            </a:r>
            <a:endParaRPr lang="en-US" sz="3600" dirty="0"/>
          </a:p>
        </p:txBody>
      </p:sp>
      <p:sp>
        <p:nvSpPr>
          <p:cNvPr id="3" name="Content Placeholder 2"/>
          <p:cNvSpPr>
            <a:spLocks noGrp="1"/>
          </p:cNvSpPr>
          <p:nvPr>
            <p:ph idx="1"/>
          </p:nvPr>
        </p:nvSpPr>
        <p:spPr>
          <a:xfrm>
            <a:off x="1232592" y="966444"/>
            <a:ext cx="7769007" cy="5942978"/>
          </a:xfrm>
        </p:spPr>
        <p:txBody>
          <a:bodyPr>
            <a:normAutofit fontScale="47500" lnSpcReduction="20000"/>
          </a:bodyPr>
          <a:lstStyle/>
          <a:p>
            <a:pPr>
              <a:buFontTx/>
              <a:buChar char="•"/>
            </a:pPr>
            <a:r>
              <a:rPr lang="en-US" sz="5000" dirty="0"/>
              <a:t>U</a:t>
            </a:r>
            <a:r>
              <a:rPr lang="en-US" sz="5000" dirty="0" smtClean="0"/>
              <a:t>se of a standards-based universal screener to identify Tier 2 students</a:t>
            </a:r>
            <a:r>
              <a:rPr lang="en-US" sz="5000" dirty="0"/>
              <a:t> </a:t>
            </a:r>
            <a:r>
              <a:rPr lang="en-US" sz="5000" dirty="0" smtClean="0"/>
              <a:t>and basic </a:t>
            </a:r>
            <a:r>
              <a:rPr lang="en-US" sz="5000" dirty="0"/>
              <a:t>skill area </a:t>
            </a:r>
            <a:r>
              <a:rPr lang="en-US" sz="5000" dirty="0" smtClean="0"/>
              <a:t>of </a:t>
            </a:r>
            <a:r>
              <a:rPr lang="en-US" sz="5000" dirty="0" smtClean="0"/>
              <a:t>deficit for targeted support</a:t>
            </a:r>
            <a:endParaRPr lang="en-US" sz="5000" dirty="0"/>
          </a:p>
          <a:p>
            <a:r>
              <a:rPr lang="en-US" sz="5000" dirty="0" smtClean="0"/>
              <a:t>Additional </a:t>
            </a:r>
            <a:r>
              <a:rPr lang="en-US" sz="5000" dirty="0"/>
              <a:t>30 minutes of </a:t>
            </a:r>
            <a:r>
              <a:rPr lang="en-US" sz="5000" dirty="0" smtClean="0"/>
              <a:t>explicit </a:t>
            </a:r>
            <a:r>
              <a:rPr lang="en-US" sz="5000" dirty="0"/>
              <a:t>instruction </a:t>
            </a:r>
            <a:r>
              <a:rPr lang="en-US" sz="5000" dirty="0" smtClean="0"/>
              <a:t>daily</a:t>
            </a:r>
          </a:p>
          <a:p>
            <a:pPr lvl="1"/>
            <a:r>
              <a:rPr lang="en-US" sz="4600" dirty="0" smtClean="0"/>
              <a:t>Evidence-based, targeted instruction</a:t>
            </a:r>
          </a:p>
          <a:p>
            <a:pPr lvl="1"/>
            <a:r>
              <a:rPr lang="en-US" sz="4600" dirty="0" smtClean="0"/>
              <a:t>Taught </a:t>
            </a:r>
            <a:r>
              <a:rPr lang="en-US" sz="4600" dirty="0"/>
              <a:t>by highly trained </a:t>
            </a:r>
            <a:r>
              <a:rPr lang="en-US" sz="4600" dirty="0" smtClean="0"/>
              <a:t>personnel</a:t>
            </a:r>
          </a:p>
          <a:p>
            <a:pPr lvl="1"/>
            <a:r>
              <a:rPr lang="en-US" sz="4800" dirty="0" smtClean="0"/>
              <a:t>Student to teacher </a:t>
            </a:r>
            <a:r>
              <a:rPr lang="en-US" sz="4800" dirty="0"/>
              <a:t>ratios </a:t>
            </a:r>
            <a:r>
              <a:rPr lang="en-US" sz="4800" dirty="0" smtClean="0"/>
              <a:t>of 5:1</a:t>
            </a:r>
            <a:endParaRPr lang="en-US" sz="4800" dirty="0"/>
          </a:p>
          <a:p>
            <a:r>
              <a:rPr lang="en-US" sz="5000" dirty="0" smtClean="0"/>
              <a:t>Regular monitoring </a:t>
            </a:r>
            <a:r>
              <a:rPr lang="en-US" sz="5000" dirty="0"/>
              <a:t>of </a:t>
            </a:r>
            <a:r>
              <a:rPr lang="en-US" sz="5000" dirty="0" smtClean="0"/>
              <a:t>fidelity of implementation (</a:t>
            </a:r>
            <a:r>
              <a:rPr lang="en-US" sz="5000" dirty="0" smtClean="0"/>
              <a:t>F</a:t>
            </a:r>
            <a:r>
              <a:rPr lang="en-US" sz="5000" dirty="0" smtClean="0"/>
              <a:t>OI</a:t>
            </a:r>
            <a:r>
              <a:rPr lang="en-US" sz="5000" dirty="0" smtClean="0"/>
              <a:t>) </a:t>
            </a:r>
            <a:r>
              <a:rPr lang="en-US" sz="5000" dirty="0" smtClean="0"/>
              <a:t>of intervention </a:t>
            </a:r>
            <a:r>
              <a:rPr lang="en-US" sz="5000" dirty="0"/>
              <a:t>(3 times a marking period, at least 2 direct observations)</a:t>
            </a:r>
          </a:p>
          <a:p>
            <a:r>
              <a:rPr lang="en-US" sz="5000" dirty="0" smtClean="0"/>
              <a:t>Student progress monitoring </a:t>
            </a:r>
            <a:r>
              <a:rPr lang="en-US" sz="5000" dirty="0"/>
              <a:t>(every </a:t>
            </a:r>
            <a:r>
              <a:rPr lang="en-US" sz="5000" dirty="0" smtClean="0"/>
              <a:t>other in </a:t>
            </a:r>
            <a:r>
              <a:rPr lang="en-US" sz="5000" dirty="0"/>
              <a:t>area of deficit)</a:t>
            </a:r>
          </a:p>
          <a:p>
            <a:r>
              <a:rPr lang="en-US" sz="5000" dirty="0"/>
              <a:t>Data </a:t>
            </a:r>
            <a:r>
              <a:rPr lang="en-US" sz="5000" dirty="0" smtClean="0"/>
              <a:t>team </a:t>
            </a:r>
            <a:r>
              <a:rPr lang="en-US" sz="5000" dirty="0"/>
              <a:t>m</a:t>
            </a:r>
            <a:r>
              <a:rPr lang="en-US" sz="5000" dirty="0" smtClean="0"/>
              <a:t>eetings </a:t>
            </a:r>
            <a:r>
              <a:rPr lang="en-US" sz="5000" dirty="0"/>
              <a:t>(every 4 to 4.5 </a:t>
            </a:r>
            <a:r>
              <a:rPr lang="en-US" sz="5000" dirty="0" smtClean="0"/>
              <a:t>weeks)</a:t>
            </a:r>
          </a:p>
          <a:p>
            <a:pPr lvl="1"/>
            <a:r>
              <a:rPr lang="en-US" sz="4600" dirty="0"/>
              <a:t>Review Progress</a:t>
            </a:r>
          </a:p>
          <a:p>
            <a:pPr lvl="1"/>
            <a:r>
              <a:rPr lang="en-US" sz="4800" dirty="0"/>
              <a:t>Calculate Rate of Improvement</a:t>
            </a:r>
          </a:p>
          <a:p>
            <a:pPr lvl="1"/>
            <a:r>
              <a:rPr lang="en-US" sz="4600" dirty="0" smtClean="0"/>
              <a:t>Discuss interventions</a:t>
            </a:r>
          </a:p>
          <a:p>
            <a:pPr lvl="1"/>
            <a:r>
              <a:rPr lang="en-US" sz="5000" dirty="0" smtClean="0"/>
              <a:t>Determine </a:t>
            </a:r>
            <a:r>
              <a:rPr lang="en-US" sz="5000" dirty="0"/>
              <a:t>need for changes in intervention</a:t>
            </a:r>
          </a:p>
          <a:p>
            <a:pPr marL="0" indent="0">
              <a:buNone/>
            </a:pPr>
            <a:endParaRPr lang="en-US" dirty="0"/>
          </a:p>
        </p:txBody>
      </p:sp>
    </p:spTree>
    <p:extLst>
      <p:ext uri="{BB962C8B-B14F-4D97-AF65-F5344CB8AC3E}">
        <p14:creationId xmlns:p14="http://schemas.microsoft.com/office/powerpoint/2010/main" val="280344836"/>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5-09-01 at 12.41.14 PM.png"/>
          <p:cNvPicPr>
            <a:picLocks noGrp="1" noChangeAspect="1"/>
          </p:cNvPicPr>
          <p:nvPr>
            <p:ph idx="1"/>
          </p:nvPr>
        </p:nvPicPr>
        <p:blipFill>
          <a:blip r:embed="rId3">
            <a:extLst>
              <a:ext uri="{28A0092B-C50C-407E-A947-70E740481C1C}">
                <a14:useLocalDpi xmlns:a14="http://schemas.microsoft.com/office/drawing/2010/main" val="0"/>
              </a:ext>
            </a:extLst>
          </a:blip>
          <a:srcRect l="5096" r="5096"/>
          <a:stretch>
            <a:fillRect/>
          </a:stretch>
        </p:blipFill>
        <p:spPr>
          <a:xfrm>
            <a:off x="1270001" y="1083088"/>
            <a:ext cx="7731598" cy="5043075"/>
          </a:xfrm>
        </p:spPr>
      </p:pic>
      <p:sp>
        <p:nvSpPr>
          <p:cNvPr id="5" name="Title 1"/>
          <p:cNvSpPr txBox="1">
            <a:spLocks/>
          </p:cNvSpPr>
          <p:nvPr/>
        </p:nvSpPr>
        <p:spPr>
          <a:xfrm>
            <a:off x="485358" y="60977"/>
            <a:ext cx="8889321" cy="869282"/>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i="1" dirty="0" smtClean="0">
                <a:solidFill>
                  <a:schemeClr val="accent2"/>
                </a:solidFill>
              </a:rPr>
              <a:t>Tier 2- A Closer Look</a:t>
            </a:r>
            <a:endParaRPr lang="en-US" i="1" dirty="0">
              <a:solidFill>
                <a:schemeClr val="accent2"/>
              </a:solidFill>
            </a:endParaRPr>
          </a:p>
        </p:txBody>
      </p:sp>
    </p:spTree>
    <p:extLst>
      <p:ext uri="{BB962C8B-B14F-4D97-AF65-F5344CB8AC3E}">
        <p14:creationId xmlns:p14="http://schemas.microsoft.com/office/powerpoint/2010/main" val="958075216"/>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5520" y="165666"/>
            <a:ext cx="8229600" cy="1132072"/>
          </a:xfrm>
        </p:spPr>
        <p:txBody>
          <a:bodyPr>
            <a:noAutofit/>
          </a:bodyPr>
          <a:lstStyle/>
          <a:p>
            <a:r>
              <a:rPr lang="en-US" sz="3600" dirty="0"/>
              <a:t>Fidelity of Implementation: </a:t>
            </a:r>
            <a:r>
              <a:rPr lang="en-US" sz="3200" dirty="0"/>
              <a:t>SCS Expectations for Tier </a:t>
            </a:r>
            <a:r>
              <a:rPr lang="en-US" sz="3200" dirty="0" smtClean="0"/>
              <a:t>II </a:t>
            </a:r>
            <a:r>
              <a:rPr lang="en-US" sz="3200" dirty="0"/>
              <a:t>Instructional </a:t>
            </a:r>
            <a:r>
              <a:rPr lang="en-US" sz="3200" dirty="0" smtClean="0"/>
              <a:t>Minutes</a:t>
            </a:r>
            <a:endParaRPr lang="en-US" sz="3200" dirty="0"/>
          </a:p>
        </p:txBody>
      </p:sp>
      <p:sp>
        <p:nvSpPr>
          <p:cNvPr id="3" name="Text Placeholder 2"/>
          <p:cNvSpPr>
            <a:spLocks noGrp="1"/>
          </p:cNvSpPr>
          <p:nvPr>
            <p:ph type="body" idx="1"/>
          </p:nvPr>
        </p:nvSpPr>
        <p:spPr>
          <a:xfrm>
            <a:off x="914400" y="1518058"/>
            <a:ext cx="8229600" cy="427978"/>
          </a:xfrm>
        </p:spPr>
        <p:txBody>
          <a:bodyPr>
            <a:normAutofit lnSpcReduction="10000"/>
          </a:bodyPr>
          <a:lstStyle/>
          <a:p>
            <a:pPr algn="ctr"/>
            <a:r>
              <a:rPr lang="en-US" i="1" dirty="0" smtClean="0">
                <a:solidFill>
                  <a:srgbClr val="C0504D"/>
                </a:solidFill>
              </a:rPr>
              <a:t>English/Language Arts and Math (each)</a:t>
            </a:r>
            <a:r>
              <a:rPr lang="en-US" dirty="0" smtClean="0"/>
              <a:t>	</a:t>
            </a:r>
            <a:endParaRPr lang="en-US" dirty="0"/>
          </a:p>
        </p:txBody>
      </p:sp>
      <p:graphicFrame>
        <p:nvGraphicFramePr>
          <p:cNvPr id="9" name="Content Placeholder 8"/>
          <p:cNvGraphicFramePr>
            <a:graphicFrameLocks noGrp="1"/>
          </p:cNvGraphicFramePr>
          <p:nvPr>
            <p:ph sz="half" idx="2"/>
            <p:extLst>
              <p:ext uri="{D42A27DB-BD31-4B8C-83A1-F6EECF244321}">
                <p14:modId xmlns:p14="http://schemas.microsoft.com/office/powerpoint/2010/main" val="1144971092"/>
              </p:ext>
            </p:extLst>
          </p:nvPr>
        </p:nvGraphicFramePr>
        <p:xfrm>
          <a:off x="1092168" y="2058079"/>
          <a:ext cx="8051832" cy="35480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9892846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2716" y="457200"/>
            <a:ext cx="6945483" cy="1143000"/>
          </a:xfrm>
        </p:spPr>
        <p:txBody>
          <a:bodyPr>
            <a:normAutofit fontScale="90000"/>
          </a:bodyPr>
          <a:lstStyle/>
          <a:p>
            <a:r>
              <a:rPr lang="en-US" dirty="0" smtClean="0"/>
              <a:t>RTI</a:t>
            </a:r>
            <a:r>
              <a:rPr lang="en-US" baseline="30000" dirty="0" smtClean="0"/>
              <a:t>2</a:t>
            </a:r>
            <a:r>
              <a:rPr lang="en-US" dirty="0" smtClean="0"/>
              <a:t> stands for Response to Instruction and Intervention.</a:t>
            </a:r>
            <a:endParaRPr lang="en-US" dirty="0"/>
          </a:p>
        </p:txBody>
      </p:sp>
    </p:spTree>
    <p:extLst>
      <p:ext uri="{BB962C8B-B14F-4D97-AF65-F5344CB8AC3E}">
        <p14:creationId xmlns:p14="http://schemas.microsoft.com/office/powerpoint/2010/main" val="3283855993"/>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83920" y="0"/>
            <a:ext cx="8229600" cy="833120"/>
          </a:xfrm>
        </p:spPr>
        <p:txBody>
          <a:bodyPr>
            <a:normAutofit/>
          </a:bodyPr>
          <a:lstStyle/>
          <a:p>
            <a:r>
              <a:rPr lang="en-US" sz="3600" dirty="0" smtClean="0"/>
              <a:t>Progress Monitoring</a:t>
            </a:r>
            <a:endParaRPr lang="en-US" sz="3600" dirty="0"/>
          </a:p>
        </p:txBody>
      </p:sp>
      <p:sp>
        <p:nvSpPr>
          <p:cNvPr id="3" name="Content Placeholder 2"/>
          <p:cNvSpPr>
            <a:spLocks noGrp="1"/>
          </p:cNvSpPr>
          <p:nvPr>
            <p:ph idx="1"/>
          </p:nvPr>
        </p:nvSpPr>
        <p:spPr>
          <a:xfrm>
            <a:off x="1310640" y="934720"/>
            <a:ext cx="7376160" cy="5191443"/>
          </a:xfrm>
        </p:spPr>
        <p:txBody>
          <a:bodyPr>
            <a:normAutofit fontScale="92500" lnSpcReduction="20000"/>
          </a:bodyPr>
          <a:lstStyle/>
          <a:p>
            <a:pPr marL="0" indent="0">
              <a:buNone/>
            </a:pPr>
            <a:r>
              <a:rPr lang="en-US" sz="3000" dirty="0">
                <a:solidFill>
                  <a:srgbClr val="0070C0"/>
                </a:solidFill>
              </a:rPr>
              <a:t>easyCBM by Riverside Publishing </a:t>
            </a:r>
            <a:r>
              <a:rPr lang="en-US" sz="3000" dirty="0" smtClean="0">
                <a:solidFill>
                  <a:srgbClr val="0070C0"/>
                </a:solidFill>
              </a:rPr>
              <a:t>(a division of Houghton Mifflin </a:t>
            </a:r>
            <a:r>
              <a:rPr lang="en-US" sz="3000" dirty="0">
                <a:solidFill>
                  <a:srgbClr val="0070C0"/>
                </a:solidFill>
              </a:rPr>
              <a:t>H</a:t>
            </a:r>
            <a:r>
              <a:rPr lang="en-US" sz="3000" dirty="0" smtClean="0">
                <a:solidFill>
                  <a:srgbClr val="0070C0"/>
                </a:solidFill>
              </a:rPr>
              <a:t>arcourt)</a:t>
            </a:r>
          </a:p>
          <a:p>
            <a:r>
              <a:rPr lang="en-US" dirty="0" smtClean="0"/>
              <a:t>Assesses reading/language </a:t>
            </a:r>
            <a:r>
              <a:rPr lang="en-US" dirty="0"/>
              <a:t>arts and </a:t>
            </a:r>
            <a:r>
              <a:rPr lang="en-US" dirty="0" smtClean="0"/>
              <a:t>mathematics</a:t>
            </a:r>
          </a:p>
          <a:p>
            <a:pPr lvl="1"/>
            <a:r>
              <a:rPr lang="en-US" dirty="0" smtClean="0"/>
              <a:t>Includes foundational skills</a:t>
            </a:r>
          </a:p>
          <a:p>
            <a:pPr lvl="1"/>
            <a:r>
              <a:rPr lang="en-US" dirty="0" smtClean="0"/>
              <a:t>Calculates rate of improvement</a:t>
            </a:r>
            <a:endParaRPr lang="en-US" dirty="0"/>
          </a:p>
          <a:p>
            <a:pPr lvl="0"/>
            <a:r>
              <a:rPr lang="en-US" dirty="0" smtClean="0"/>
              <a:t>Can </a:t>
            </a:r>
            <a:r>
              <a:rPr lang="en-US" dirty="0"/>
              <a:t>be administered in a group, online format except for the early grades reading fluency measures. </a:t>
            </a:r>
            <a:endParaRPr lang="en-US" dirty="0" smtClean="0"/>
          </a:p>
          <a:p>
            <a:pPr lvl="0"/>
            <a:r>
              <a:rPr lang="en-US" dirty="0" smtClean="0"/>
              <a:t>Can be </a:t>
            </a:r>
            <a:r>
              <a:rPr lang="en-US" dirty="0"/>
              <a:t>used K-12</a:t>
            </a:r>
          </a:p>
          <a:p>
            <a:r>
              <a:rPr lang="en-US" dirty="0" smtClean="0"/>
              <a:t>Links </a:t>
            </a:r>
            <a:r>
              <a:rPr lang="en-US" dirty="0"/>
              <a:t>to our HMH </a:t>
            </a:r>
            <a:r>
              <a:rPr lang="en-US" i="1" dirty="0"/>
              <a:t>Journeys</a:t>
            </a:r>
            <a:r>
              <a:rPr lang="en-US" dirty="0"/>
              <a:t> reading instructional resources</a:t>
            </a:r>
            <a:endParaRPr lang="en-US" i="1" dirty="0"/>
          </a:p>
          <a:p>
            <a:endParaRPr lang="en-US" dirty="0"/>
          </a:p>
        </p:txBody>
      </p:sp>
      <p:pic>
        <p:nvPicPr>
          <p:cNvPr id="3074" name="Picture 2" descr="easyCBM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6535" y="5762466"/>
            <a:ext cx="3654425" cy="930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721127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3492" y="252872"/>
            <a:ext cx="8229600" cy="510813"/>
          </a:xfrm>
        </p:spPr>
        <p:txBody>
          <a:bodyPr>
            <a:noAutofit/>
          </a:bodyPr>
          <a:lstStyle/>
          <a:p>
            <a:r>
              <a:rPr lang="en-US" sz="3600" dirty="0" smtClean="0"/>
              <a:t>Tier II Intervention Overview</a:t>
            </a:r>
            <a:endParaRPr lang="en-US" sz="3600" dirty="0"/>
          </a:p>
        </p:txBody>
      </p:sp>
      <p:sp>
        <p:nvSpPr>
          <p:cNvPr id="3" name="Content Placeholder 2"/>
          <p:cNvSpPr>
            <a:spLocks noGrp="1"/>
          </p:cNvSpPr>
          <p:nvPr>
            <p:ph idx="1"/>
          </p:nvPr>
        </p:nvSpPr>
        <p:spPr>
          <a:xfrm>
            <a:off x="1232592" y="1300480"/>
            <a:ext cx="7769007" cy="4450080"/>
          </a:xfrm>
        </p:spPr>
        <p:txBody>
          <a:bodyPr>
            <a:normAutofit/>
          </a:bodyPr>
          <a:lstStyle/>
          <a:p>
            <a:r>
              <a:rPr lang="en-US" sz="3300" dirty="0" smtClean="0"/>
              <a:t>Tier </a:t>
            </a:r>
            <a:r>
              <a:rPr lang="en-US" sz="3300" dirty="0"/>
              <a:t>II instruction should consist of  high quality </a:t>
            </a:r>
            <a:r>
              <a:rPr lang="en-US" sz="3300" u="sng" dirty="0" smtClean="0"/>
              <a:t>evidence-based </a:t>
            </a:r>
            <a:r>
              <a:rPr lang="en-US" sz="3300" u="sng" dirty="0"/>
              <a:t>interventions </a:t>
            </a:r>
            <a:r>
              <a:rPr lang="en-US" sz="3300" dirty="0"/>
              <a:t>in specific areas or </a:t>
            </a:r>
            <a:r>
              <a:rPr lang="en-US" sz="3300" dirty="0" smtClean="0"/>
              <a:t>deficits </a:t>
            </a:r>
            <a:r>
              <a:rPr lang="en-US" sz="3300" dirty="0"/>
              <a:t>(standards </a:t>
            </a:r>
            <a:r>
              <a:rPr lang="en-US" sz="3300" dirty="0" smtClean="0"/>
              <a:t>protocol, problem solving, </a:t>
            </a:r>
            <a:r>
              <a:rPr lang="en-US" sz="3300" dirty="0"/>
              <a:t>or hybrid of </a:t>
            </a:r>
            <a:r>
              <a:rPr lang="en-US" sz="3300" dirty="0" smtClean="0"/>
              <a:t>the two)</a:t>
            </a:r>
          </a:p>
          <a:p>
            <a:pPr marL="0" indent="0">
              <a:buNone/>
            </a:pPr>
            <a:endParaRPr lang="en-US" sz="5000" dirty="0" smtClean="0"/>
          </a:p>
          <a:p>
            <a:pPr marL="0" indent="0">
              <a:buNone/>
            </a:pPr>
            <a:endParaRPr lang="en-US" dirty="0"/>
          </a:p>
        </p:txBody>
      </p:sp>
      <p:sp>
        <p:nvSpPr>
          <p:cNvPr id="4" name="TextBox 3"/>
          <p:cNvSpPr txBox="1"/>
          <p:nvPr/>
        </p:nvSpPr>
        <p:spPr>
          <a:xfrm>
            <a:off x="10701071" y="313722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43173988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3492" y="252872"/>
            <a:ext cx="8229600" cy="510813"/>
          </a:xfrm>
        </p:spPr>
        <p:txBody>
          <a:bodyPr>
            <a:normAutofit fontScale="90000"/>
          </a:bodyPr>
          <a:lstStyle/>
          <a:p>
            <a:r>
              <a:rPr lang="en-US" dirty="0" smtClean="0"/>
              <a:t>Tier III Overview</a:t>
            </a:r>
            <a:endParaRPr lang="en-US" dirty="0"/>
          </a:p>
        </p:txBody>
      </p:sp>
      <p:sp>
        <p:nvSpPr>
          <p:cNvPr id="3" name="Content Placeholder 2"/>
          <p:cNvSpPr>
            <a:spLocks noGrp="1"/>
          </p:cNvSpPr>
          <p:nvPr>
            <p:ph idx="1"/>
          </p:nvPr>
        </p:nvSpPr>
        <p:spPr>
          <a:xfrm>
            <a:off x="1232592" y="813445"/>
            <a:ext cx="7769007" cy="5832879"/>
          </a:xfrm>
        </p:spPr>
        <p:txBody>
          <a:bodyPr>
            <a:normAutofit fontScale="55000" lnSpcReduction="20000"/>
          </a:bodyPr>
          <a:lstStyle/>
          <a:p>
            <a:endParaRPr lang="en-US" sz="3400" dirty="0" smtClean="0"/>
          </a:p>
          <a:p>
            <a:r>
              <a:rPr lang="en-US" sz="5400" dirty="0"/>
              <a:t>Universal Screener used to identify students for </a:t>
            </a:r>
            <a:r>
              <a:rPr lang="en-US" sz="5000" dirty="0" smtClean="0"/>
              <a:t>Tier III support</a:t>
            </a:r>
          </a:p>
          <a:p>
            <a:r>
              <a:rPr lang="en-US" sz="5400" dirty="0"/>
              <a:t>Students performing within the </a:t>
            </a:r>
            <a:r>
              <a:rPr lang="en-US" sz="5400" b="1" u="sng" dirty="0" smtClean="0"/>
              <a:t>9</a:t>
            </a:r>
            <a:r>
              <a:rPr lang="en-US" sz="5400" b="1" u="sng" baseline="30000" dirty="0" smtClean="0"/>
              <a:t>th</a:t>
            </a:r>
            <a:r>
              <a:rPr lang="en-US" sz="5400" b="1" u="sng" dirty="0" smtClean="0"/>
              <a:t>-1</a:t>
            </a:r>
            <a:r>
              <a:rPr lang="en-US" sz="5400" b="1" u="sng" baseline="30000" dirty="0" smtClean="0"/>
              <a:t>st</a:t>
            </a:r>
            <a:r>
              <a:rPr lang="en-US" sz="5400" b="1" u="sng" dirty="0" smtClean="0"/>
              <a:t> </a:t>
            </a:r>
            <a:r>
              <a:rPr lang="en-US" sz="5400" dirty="0"/>
              <a:t>percentile rank on the universal screener receive </a:t>
            </a:r>
            <a:r>
              <a:rPr lang="en-US" sz="5000" dirty="0" smtClean="0"/>
              <a:t>Tier III instruction</a:t>
            </a:r>
          </a:p>
          <a:p>
            <a:r>
              <a:rPr lang="en-US" sz="5400" dirty="0"/>
              <a:t>Tier </a:t>
            </a:r>
            <a:r>
              <a:rPr lang="en-US" sz="5400" dirty="0" smtClean="0"/>
              <a:t>III </a:t>
            </a:r>
            <a:r>
              <a:rPr lang="en-US" sz="5400" dirty="0"/>
              <a:t>instruction should consist of  high quality </a:t>
            </a:r>
            <a:r>
              <a:rPr lang="en-US" sz="5400" u="sng" dirty="0"/>
              <a:t>evidence-based interventions </a:t>
            </a:r>
            <a:r>
              <a:rPr lang="en-US" sz="5400" dirty="0"/>
              <a:t>in specific areas </a:t>
            </a:r>
            <a:r>
              <a:rPr lang="en-US" sz="5400" dirty="0" smtClean="0"/>
              <a:t>of deficit </a:t>
            </a:r>
            <a:r>
              <a:rPr lang="en-US" sz="5400" dirty="0"/>
              <a:t>(standards protocol, problem solving, or hybrid of the two)</a:t>
            </a:r>
          </a:p>
          <a:p>
            <a:r>
              <a:rPr lang="en-US" sz="5000" dirty="0" smtClean="0"/>
              <a:t>Tier III </a:t>
            </a:r>
            <a:r>
              <a:rPr lang="en-US" sz="5400" dirty="0" smtClean="0"/>
              <a:t>students </a:t>
            </a:r>
            <a:r>
              <a:rPr lang="en-US" sz="5400" dirty="0"/>
              <a:t>receive instruction through teacher-led, face-to face and/or computer based</a:t>
            </a:r>
          </a:p>
          <a:p>
            <a:endParaRPr lang="en-US" sz="5000" dirty="0" smtClean="0"/>
          </a:p>
          <a:p>
            <a:pPr marL="0" indent="0">
              <a:buNone/>
            </a:pPr>
            <a:endParaRPr lang="en-US" dirty="0"/>
          </a:p>
        </p:txBody>
      </p:sp>
      <p:sp>
        <p:nvSpPr>
          <p:cNvPr id="4" name="TextBox 3"/>
          <p:cNvSpPr txBox="1"/>
          <p:nvPr/>
        </p:nvSpPr>
        <p:spPr>
          <a:xfrm>
            <a:off x="10701071" y="313722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914532833"/>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3492" y="252872"/>
            <a:ext cx="8229600" cy="510813"/>
          </a:xfrm>
        </p:spPr>
        <p:txBody>
          <a:bodyPr>
            <a:noAutofit/>
          </a:bodyPr>
          <a:lstStyle/>
          <a:p>
            <a:r>
              <a:rPr lang="en-US" sz="3600" dirty="0" smtClean="0"/>
              <a:t>Fidelity of Implementation: </a:t>
            </a:r>
            <a:br>
              <a:rPr lang="en-US" sz="3600" dirty="0" smtClean="0"/>
            </a:br>
            <a:r>
              <a:rPr lang="en-US" sz="3600" dirty="0" smtClean="0"/>
              <a:t>Tier III Intervention</a:t>
            </a:r>
            <a:endParaRPr lang="en-US" sz="3600" dirty="0"/>
          </a:p>
        </p:txBody>
      </p:sp>
      <p:sp>
        <p:nvSpPr>
          <p:cNvPr id="3" name="Content Placeholder 2"/>
          <p:cNvSpPr>
            <a:spLocks noGrp="1"/>
          </p:cNvSpPr>
          <p:nvPr>
            <p:ph idx="1"/>
          </p:nvPr>
        </p:nvSpPr>
        <p:spPr>
          <a:xfrm>
            <a:off x="1232592" y="1169022"/>
            <a:ext cx="7769007" cy="5942978"/>
          </a:xfrm>
        </p:spPr>
        <p:txBody>
          <a:bodyPr>
            <a:normAutofit/>
          </a:bodyPr>
          <a:lstStyle/>
          <a:p>
            <a:pPr>
              <a:buFontTx/>
              <a:buChar char="•"/>
            </a:pPr>
            <a:r>
              <a:rPr lang="en-US" sz="1800" dirty="0"/>
              <a:t>Use of a standards-based universal screener to identify Tier </a:t>
            </a:r>
            <a:r>
              <a:rPr lang="en-US" sz="1800" dirty="0" smtClean="0"/>
              <a:t>III </a:t>
            </a:r>
            <a:r>
              <a:rPr lang="en-US" sz="1800" dirty="0" smtClean="0"/>
              <a:t>students </a:t>
            </a:r>
            <a:r>
              <a:rPr lang="en-US" sz="1800" dirty="0"/>
              <a:t>and basic skill area </a:t>
            </a:r>
            <a:r>
              <a:rPr lang="en-US" sz="1800" dirty="0" smtClean="0"/>
              <a:t>of </a:t>
            </a:r>
            <a:r>
              <a:rPr lang="en-US" sz="1800" dirty="0"/>
              <a:t>deficit for targeted support</a:t>
            </a:r>
          </a:p>
          <a:p>
            <a:r>
              <a:rPr lang="en-US" sz="1800" dirty="0"/>
              <a:t>Additional 45-60 </a:t>
            </a:r>
            <a:r>
              <a:rPr lang="en-US" sz="1800" dirty="0" smtClean="0"/>
              <a:t>minutes </a:t>
            </a:r>
            <a:r>
              <a:rPr lang="en-US" sz="1800" dirty="0"/>
              <a:t>of explicit instruction daily</a:t>
            </a:r>
          </a:p>
          <a:p>
            <a:pPr lvl="1"/>
            <a:r>
              <a:rPr lang="en-US" sz="1800" dirty="0"/>
              <a:t>Evidence-based, targeted instruction</a:t>
            </a:r>
          </a:p>
          <a:p>
            <a:pPr lvl="1"/>
            <a:r>
              <a:rPr lang="en-US" sz="1800" dirty="0"/>
              <a:t>Taught by highly trained personnel</a:t>
            </a:r>
          </a:p>
          <a:p>
            <a:pPr lvl="1"/>
            <a:r>
              <a:rPr lang="en-US" sz="1800" dirty="0"/>
              <a:t>Student to teacher </a:t>
            </a:r>
            <a:r>
              <a:rPr lang="en-US" sz="1800" dirty="0" smtClean="0"/>
              <a:t>ratio </a:t>
            </a:r>
            <a:r>
              <a:rPr lang="en-US" sz="1800" dirty="0"/>
              <a:t>of </a:t>
            </a:r>
            <a:r>
              <a:rPr lang="en-US" sz="1800" dirty="0" smtClean="0"/>
              <a:t>3:1</a:t>
            </a:r>
            <a:endParaRPr lang="en-US" sz="1800" dirty="0"/>
          </a:p>
          <a:p>
            <a:r>
              <a:rPr lang="en-US" sz="1800" dirty="0" smtClean="0"/>
              <a:t>Regular monitoring of fidelity of implementation (</a:t>
            </a:r>
            <a:r>
              <a:rPr lang="en-US" sz="1800" dirty="0" smtClean="0"/>
              <a:t>FOI) </a:t>
            </a:r>
            <a:r>
              <a:rPr lang="en-US" sz="1800" dirty="0" smtClean="0"/>
              <a:t>of intervention (5 times a marking period, at least 3 direct observations, 2 of which must </a:t>
            </a:r>
            <a:r>
              <a:rPr lang="en-US" sz="1800" dirty="0"/>
              <a:t>be a review of implementation </a:t>
            </a:r>
            <a:r>
              <a:rPr lang="en-US" sz="1800" dirty="0" smtClean="0"/>
              <a:t>data, e.g., student </a:t>
            </a:r>
            <a:r>
              <a:rPr lang="en-US" sz="1800" dirty="0"/>
              <a:t>attendance, lesson plans, progress monitoring </a:t>
            </a:r>
            <a:r>
              <a:rPr lang="en-US" sz="1800" dirty="0" smtClean="0"/>
              <a:t>results)</a:t>
            </a:r>
            <a:endParaRPr lang="en-US" sz="1800" dirty="0"/>
          </a:p>
          <a:p>
            <a:r>
              <a:rPr lang="en-US" sz="1800" dirty="0" smtClean="0"/>
              <a:t>Student </a:t>
            </a:r>
            <a:r>
              <a:rPr lang="en-US" sz="1800" dirty="0"/>
              <a:t>progress monitoring </a:t>
            </a:r>
            <a:r>
              <a:rPr lang="en-US" sz="1800" dirty="0" smtClean="0"/>
              <a:t>(Weekly in </a:t>
            </a:r>
            <a:r>
              <a:rPr lang="en-US" sz="1800" dirty="0"/>
              <a:t>area of </a:t>
            </a:r>
            <a:r>
              <a:rPr lang="en-US" sz="1800" dirty="0" smtClean="0"/>
              <a:t>deficit)</a:t>
            </a:r>
            <a:endParaRPr lang="en-US" sz="1800" dirty="0" smtClean="0"/>
          </a:p>
          <a:p>
            <a:r>
              <a:rPr lang="en-US" sz="1800" dirty="0" smtClean="0"/>
              <a:t>Data </a:t>
            </a:r>
            <a:r>
              <a:rPr lang="en-US" sz="1800" dirty="0"/>
              <a:t>team meetings (every 4 to 4.5 weeks)</a:t>
            </a:r>
          </a:p>
          <a:p>
            <a:pPr lvl="1"/>
            <a:r>
              <a:rPr lang="en-US" sz="1800" dirty="0" smtClean="0"/>
              <a:t>Review </a:t>
            </a:r>
            <a:r>
              <a:rPr lang="en-US" sz="1800" dirty="0"/>
              <a:t>Progress</a:t>
            </a:r>
          </a:p>
          <a:p>
            <a:pPr lvl="1"/>
            <a:r>
              <a:rPr lang="en-US" sz="1800" dirty="0"/>
              <a:t>Calculate Rate of Improvement</a:t>
            </a:r>
          </a:p>
          <a:p>
            <a:pPr lvl="1"/>
            <a:r>
              <a:rPr lang="en-US" sz="1800" dirty="0"/>
              <a:t>Discuss interventions</a:t>
            </a:r>
          </a:p>
          <a:p>
            <a:pPr lvl="1"/>
            <a:r>
              <a:rPr lang="en-US" sz="1800" dirty="0"/>
              <a:t>Determine need for changes in </a:t>
            </a:r>
            <a:r>
              <a:rPr lang="en-US" sz="1800" dirty="0" smtClean="0"/>
              <a:t>intervention</a:t>
            </a:r>
            <a:endParaRPr lang="en-US" sz="1800" dirty="0"/>
          </a:p>
        </p:txBody>
      </p:sp>
    </p:spTree>
    <p:extLst>
      <p:ext uri="{BB962C8B-B14F-4D97-AF65-F5344CB8AC3E}">
        <p14:creationId xmlns:p14="http://schemas.microsoft.com/office/powerpoint/2010/main" val="2106204698"/>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Screen Shot 2015-09-01 at 12.48.19 PM.png"/>
          <p:cNvPicPr>
            <a:picLocks noGrp="1" noChangeAspect="1"/>
          </p:cNvPicPr>
          <p:nvPr>
            <p:ph idx="1"/>
          </p:nvPr>
        </p:nvPicPr>
        <p:blipFill>
          <a:blip r:embed="rId3">
            <a:extLst>
              <a:ext uri="{28A0092B-C50C-407E-A947-70E740481C1C}">
                <a14:useLocalDpi xmlns:a14="http://schemas.microsoft.com/office/drawing/2010/main" val="0"/>
              </a:ext>
            </a:extLst>
          </a:blip>
          <a:srcRect l="5411" r="5411"/>
          <a:stretch>
            <a:fillRect/>
          </a:stretch>
        </p:blipFill>
        <p:spPr>
          <a:xfrm>
            <a:off x="1173664" y="797840"/>
            <a:ext cx="7724780" cy="5437143"/>
          </a:xfrm>
        </p:spPr>
      </p:pic>
      <p:sp>
        <p:nvSpPr>
          <p:cNvPr id="6" name="Title 1"/>
          <p:cNvSpPr>
            <a:spLocks noGrp="1"/>
          </p:cNvSpPr>
          <p:nvPr>
            <p:ph type="title"/>
          </p:nvPr>
        </p:nvSpPr>
        <p:spPr>
          <a:xfrm>
            <a:off x="581298" y="80529"/>
            <a:ext cx="8770471" cy="717311"/>
          </a:xfrm>
        </p:spPr>
        <p:txBody>
          <a:bodyPr>
            <a:normAutofit fontScale="90000"/>
          </a:bodyPr>
          <a:lstStyle/>
          <a:p>
            <a:r>
              <a:rPr lang="en-US" i="1" dirty="0" smtClean="0">
                <a:solidFill>
                  <a:schemeClr val="accent2"/>
                </a:solidFill>
              </a:rPr>
              <a:t>Tier 3- A Closer Look</a:t>
            </a:r>
            <a:endParaRPr lang="en-US" i="1" dirty="0">
              <a:solidFill>
                <a:schemeClr val="accent2"/>
              </a:solidFill>
            </a:endParaRPr>
          </a:p>
        </p:txBody>
      </p:sp>
    </p:spTree>
    <p:extLst>
      <p:ext uri="{BB962C8B-B14F-4D97-AF65-F5344CB8AC3E}">
        <p14:creationId xmlns:p14="http://schemas.microsoft.com/office/powerpoint/2010/main" val="1503675872"/>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3492" y="230925"/>
            <a:ext cx="8229600" cy="1132072"/>
          </a:xfrm>
        </p:spPr>
        <p:txBody>
          <a:bodyPr>
            <a:noAutofit/>
          </a:bodyPr>
          <a:lstStyle/>
          <a:p>
            <a:r>
              <a:rPr lang="en-US" sz="3600" dirty="0"/>
              <a:t>Fidelity of Implementation: </a:t>
            </a:r>
            <a:r>
              <a:rPr lang="en-US" sz="3200" dirty="0"/>
              <a:t>SCS Expectations for Tier </a:t>
            </a:r>
            <a:r>
              <a:rPr lang="en-US" sz="3200" dirty="0" smtClean="0"/>
              <a:t>III </a:t>
            </a:r>
            <a:r>
              <a:rPr lang="en-US" sz="3200" dirty="0"/>
              <a:t>Instructional </a:t>
            </a:r>
            <a:r>
              <a:rPr lang="en-US" sz="3200" dirty="0" smtClean="0"/>
              <a:t>Minutes</a:t>
            </a:r>
            <a:endParaRPr lang="en-US" sz="3200" dirty="0"/>
          </a:p>
        </p:txBody>
      </p:sp>
      <p:sp>
        <p:nvSpPr>
          <p:cNvPr id="3" name="Text Placeholder 2"/>
          <p:cNvSpPr>
            <a:spLocks noGrp="1"/>
          </p:cNvSpPr>
          <p:nvPr>
            <p:ph type="body" idx="1"/>
          </p:nvPr>
        </p:nvSpPr>
        <p:spPr>
          <a:xfrm>
            <a:off x="914400" y="1405815"/>
            <a:ext cx="8229600" cy="427978"/>
          </a:xfrm>
        </p:spPr>
        <p:txBody>
          <a:bodyPr>
            <a:normAutofit lnSpcReduction="10000"/>
          </a:bodyPr>
          <a:lstStyle/>
          <a:p>
            <a:pPr algn="ctr"/>
            <a:r>
              <a:rPr lang="en-US" i="1" dirty="0" smtClean="0">
                <a:solidFill>
                  <a:srgbClr val="C0504D"/>
                </a:solidFill>
              </a:rPr>
              <a:t>English/Language Arts and Math (each)</a:t>
            </a:r>
            <a:r>
              <a:rPr lang="en-US" dirty="0" smtClean="0"/>
              <a:t>	</a:t>
            </a:r>
            <a:endParaRPr lang="en-US" dirty="0"/>
          </a:p>
        </p:txBody>
      </p:sp>
      <p:graphicFrame>
        <p:nvGraphicFramePr>
          <p:cNvPr id="9" name="Content Placeholder 8"/>
          <p:cNvGraphicFramePr>
            <a:graphicFrameLocks noGrp="1"/>
          </p:cNvGraphicFramePr>
          <p:nvPr>
            <p:ph sz="half" idx="2"/>
            <p:extLst>
              <p:ext uri="{D42A27DB-BD31-4B8C-83A1-F6EECF244321}">
                <p14:modId xmlns:p14="http://schemas.microsoft.com/office/powerpoint/2010/main" val="4028643708"/>
              </p:ext>
            </p:extLst>
          </p:nvPr>
        </p:nvGraphicFramePr>
        <p:xfrm>
          <a:off x="1185545" y="1960763"/>
          <a:ext cx="7741352" cy="43176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19038457"/>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6869" y="0"/>
            <a:ext cx="8229600" cy="786927"/>
          </a:xfrm>
        </p:spPr>
        <p:txBody>
          <a:bodyPr/>
          <a:lstStyle/>
          <a:p>
            <a:r>
              <a:rPr lang="en-US" dirty="0" smtClean="0"/>
              <a:t>Sample Intervention Block</a:t>
            </a:r>
            <a:endParaRPr lang="en-US" dirty="0"/>
          </a:p>
        </p:txBody>
      </p:sp>
      <p:graphicFrame>
        <p:nvGraphicFramePr>
          <p:cNvPr id="5" name="Content Placeholder 4"/>
          <p:cNvGraphicFramePr>
            <a:graphicFrameLocks noGrp="1"/>
          </p:cNvGraphicFramePr>
          <p:nvPr>
            <p:ph idx="1"/>
            <p:extLst/>
          </p:nvPr>
        </p:nvGraphicFramePr>
        <p:xfrm>
          <a:off x="1166869" y="891433"/>
          <a:ext cx="7977131" cy="49348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52961355"/>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236617" y="4406900"/>
            <a:ext cx="7410425" cy="1362075"/>
          </a:xfrm>
        </p:spPr>
        <p:txBody>
          <a:bodyPr>
            <a:normAutofit/>
          </a:bodyPr>
          <a:lstStyle/>
          <a:p>
            <a:r>
              <a:rPr lang="en-US" dirty="0" smtClean="0"/>
              <a:t>RTI</a:t>
            </a:r>
            <a:r>
              <a:rPr lang="en-US" baseline="30000" dirty="0" smtClean="0"/>
              <a:t>2</a:t>
            </a:r>
            <a:r>
              <a:rPr lang="en-US" dirty="0"/>
              <a:t> </a:t>
            </a:r>
            <a:r>
              <a:rPr lang="en-US" dirty="0" smtClean="0"/>
              <a:t>in SCS</a:t>
            </a:r>
            <a:endParaRPr lang="en-US" dirty="0"/>
          </a:p>
        </p:txBody>
      </p:sp>
      <p:sp>
        <p:nvSpPr>
          <p:cNvPr id="7" name="Text Placeholder 6"/>
          <p:cNvSpPr>
            <a:spLocks noGrp="1"/>
          </p:cNvSpPr>
          <p:nvPr>
            <p:ph type="body" idx="1"/>
          </p:nvPr>
        </p:nvSpPr>
        <p:spPr>
          <a:xfrm>
            <a:off x="1072668" y="2749959"/>
            <a:ext cx="8080513" cy="1500187"/>
          </a:xfrm>
        </p:spPr>
        <p:txBody>
          <a:bodyPr>
            <a:normAutofit/>
          </a:bodyPr>
          <a:lstStyle/>
          <a:p>
            <a:r>
              <a:rPr lang="en-US" sz="2800" dirty="0" smtClean="0"/>
              <a:t>How will RTI</a:t>
            </a:r>
            <a:r>
              <a:rPr lang="en-US" sz="2800" baseline="30000" dirty="0" smtClean="0"/>
              <a:t>2</a:t>
            </a:r>
            <a:r>
              <a:rPr lang="en-US" sz="2800" dirty="0" smtClean="0"/>
              <a:t> look like at our school?</a:t>
            </a:r>
            <a:endParaRPr lang="en-US" sz="2800" dirty="0"/>
          </a:p>
        </p:txBody>
      </p:sp>
    </p:spTree>
    <p:extLst>
      <p:ext uri="{BB962C8B-B14F-4D97-AF65-F5344CB8AC3E}">
        <p14:creationId xmlns:p14="http://schemas.microsoft.com/office/powerpoint/2010/main" val="26476566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0977" y="268063"/>
            <a:ext cx="8229600" cy="717898"/>
          </a:xfrm>
        </p:spPr>
        <p:txBody>
          <a:bodyPr>
            <a:noAutofit/>
          </a:bodyPr>
          <a:lstStyle/>
          <a:p>
            <a:r>
              <a:rPr lang="en-US" sz="3600" dirty="0" smtClean="0"/>
              <a:t>Fidelity of Implementation: </a:t>
            </a:r>
            <a:br>
              <a:rPr lang="en-US" sz="3600" dirty="0" smtClean="0"/>
            </a:br>
            <a:r>
              <a:rPr lang="en-US" sz="3600" dirty="0" smtClean="0"/>
              <a:t>Specific Expectations for School Sites</a:t>
            </a:r>
            <a:endParaRPr lang="en-US" sz="3600" dirty="0"/>
          </a:p>
        </p:txBody>
      </p:sp>
      <p:sp>
        <p:nvSpPr>
          <p:cNvPr id="3" name="Content Placeholder 2"/>
          <p:cNvSpPr>
            <a:spLocks noGrp="1"/>
          </p:cNvSpPr>
          <p:nvPr>
            <p:ph idx="1"/>
          </p:nvPr>
        </p:nvSpPr>
        <p:spPr>
          <a:xfrm>
            <a:off x="1300594" y="1270000"/>
            <a:ext cx="7650366" cy="5659120"/>
          </a:xfrm>
        </p:spPr>
        <p:txBody>
          <a:bodyPr>
            <a:normAutofit fontScale="62500" lnSpcReduction="20000"/>
          </a:bodyPr>
          <a:lstStyle/>
          <a:p>
            <a:r>
              <a:rPr lang="en-US" dirty="0"/>
              <a:t>School level </a:t>
            </a:r>
            <a:r>
              <a:rPr lang="en-US" dirty="0" smtClean="0"/>
              <a:t>administrators/instructional </a:t>
            </a:r>
            <a:r>
              <a:rPr lang="en-US" dirty="0"/>
              <a:t>l</a:t>
            </a:r>
            <a:r>
              <a:rPr lang="en-US" dirty="0" smtClean="0"/>
              <a:t>eadership teams ensure </a:t>
            </a:r>
            <a:r>
              <a:rPr lang="en-US" u="sng" dirty="0" smtClean="0"/>
              <a:t>instructional minutes </a:t>
            </a:r>
            <a:r>
              <a:rPr lang="en-US" dirty="0" smtClean="0"/>
              <a:t>are explicitly scheduled and met</a:t>
            </a:r>
          </a:p>
          <a:p>
            <a:pPr lvl="1"/>
            <a:r>
              <a:rPr lang="en-US" dirty="0" smtClean="0"/>
              <a:t>Tier I instructional minutes (req’d for all grade levels; must simultaneously ensure State and Board req’d minutes for all core content areas)</a:t>
            </a:r>
          </a:p>
          <a:p>
            <a:pPr lvl="1"/>
            <a:r>
              <a:rPr lang="en-US" dirty="0" smtClean="0"/>
              <a:t>Tier II and III instructional minutes (req’d for all K-8 grades; </a:t>
            </a:r>
            <a:r>
              <a:rPr lang="en-US" b="1" dirty="0" smtClean="0"/>
              <a:t>strongly</a:t>
            </a:r>
            <a:r>
              <a:rPr lang="en-US" dirty="0" smtClean="0"/>
              <a:t> recommended for HS in 2015-16; req’d for all grade levels in 2016-17) </a:t>
            </a:r>
          </a:p>
          <a:p>
            <a:r>
              <a:rPr lang="en-US" dirty="0"/>
              <a:t>Schools </a:t>
            </a:r>
            <a:r>
              <a:rPr lang="en-US" dirty="0" smtClean="0"/>
              <a:t>adhere </a:t>
            </a:r>
            <a:r>
              <a:rPr lang="en-US" dirty="0"/>
              <a:t>to </a:t>
            </a:r>
            <a:r>
              <a:rPr lang="en-US" dirty="0" smtClean="0"/>
              <a:t>time-lines </a:t>
            </a:r>
            <a:r>
              <a:rPr lang="en-US" dirty="0"/>
              <a:t>for administering </a:t>
            </a:r>
            <a:r>
              <a:rPr lang="en-US" u="sng" dirty="0" smtClean="0"/>
              <a:t>universal screener and progress monitoring assessments</a:t>
            </a:r>
          </a:p>
          <a:p>
            <a:pPr lvl="1"/>
            <a:r>
              <a:rPr lang="en-US" dirty="0" smtClean="0"/>
              <a:t>Ensure staff are trained and technology scheduled, as appropriate</a:t>
            </a:r>
            <a:endParaRPr lang="en-US" dirty="0"/>
          </a:p>
          <a:p>
            <a:r>
              <a:rPr lang="en-US" dirty="0" smtClean="0"/>
              <a:t>Each school develops a </a:t>
            </a:r>
            <a:r>
              <a:rPr lang="en-US" u="sng" dirty="0" smtClean="0"/>
              <a:t>data team </a:t>
            </a:r>
            <a:r>
              <a:rPr lang="en-US" dirty="0" smtClean="0"/>
              <a:t>(may leverage an existing team, but must provide explicit attention to RTI² implementation)</a:t>
            </a:r>
          </a:p>
          <a:p>
            <a:pPr lvl="1"/>
            <a:r>
              <a:rPr lang="en-US" dirty="0" smtClean="0"/>
              <a:t>Ensure frequency of meetings and </a:t>
            </a:r>
            <a:r>
              <a:rPr lang="en-US" u="sng" dirty="0" smtClean="0"/>
              <a:t>regular review of data</a:t>
            </a:r>
            <a:r>
              <a:rPr lang="en-US" dirty="0" smtClean="0"/>
              <a:t>, including timely </a:t>
            </a:r>
            <a:r>
              <a:rPr lang="en-US" u="sng" dirty="0" smtClean="0"/>
              <a:t>identification of students </a:t>
            </a:r>
            <a:r>
              <a:rPr lang="en-US" dirty="0" smtClean="0"/>
              <a:t>for targeted (Tier II and III) support </a:t>
            </a:r>
          </a:p>
          <a:p>
            <a:pPr lvl="1"/>
            <a:r>
              <a:rPr lang="en-US" dirty="0" smtClean="0"/>
              <a:t>Ensure </a:t>
            </a:r>
            <a:r>
              <a:rPr lang="en-US" u="sng" dirty="0" smtClean="0"/>
              <a:t>identified students receive support </a:t>
            </a:r>
            <a:r>
              <a:rPr lang="en-US" dirty="0" smtClean="0"/>
              <a:t>(aligned to improvement goals/needs), progress monitored and recorded, and adjustments made as appropriate</a:t>
            </a:r>
          </a:p>
          <a:p>
            <a:r>
              <a:rPr lang="en-US" dirty="0" smtClean="0"/>
              <a:t>School level administrators will develop a </a:t>
            </a:r>
            <a:r>
              <a:rPr lang="en-US" u="sng" dirty="0" smtClean="0"/>
              <a:t>school based protocol for conducting fidelity checks </a:t>
            </a:r>
            <a:r>
              <a:rPr lang="en-US" dirty="0" smtClean="0"/>
              <a:t>(additional resources/training available)</a:t>
            </a:r>
          </a:p>
          <a:p>
            <a:pPr marL="0" indent="0">
              <a:buNone/>
            </a:pPr>
            <a:endParaRPr lang="en-US" dirty="0" smtClean="0"/>
          </a:p>
          <a:p>
            <a:endParaRPr lang="en-US" dirty="0"/>
          </a:p>
        </p:txBody>
      </p:sp>
    </p:spTree>
    <p:extLst>
      <p:ext uri="{BB962C8B-B14F-4D97-AF65-F5344CB8AC3E}">
        <p14:creationId xmlns:p14="http://schemas.microsoft.com/office/powerpoint/2010/main" val="3528296437"/>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5799"/>
            <a:ext cx="8229600" cy="526569"/>
          </a:xfrm>
        </p:spPr>
        <p:txBody>
          <a:bodyPr>
            <a:noAutofit/>
          </a:bodyPr>
          <a:lstStyle/>
          <a:p>
            <a:r>
              <a:rPr lang="en-US" sz="3200" dirty="0" smtClean="0"/>
              <a:t>RTI² Implementation Responsibilities and </a:t>
            </a:r>
            <a:br>
              <a:rPr lang="en-US" sz="3200" dirty="0" smtClean="0"/>
            </a:br>
            <a:r>
              <a:rPr lang="en-US" sz="3200" dirty="0" smtClean="0"/>
              <a:t>Data Team Composition</a:t>
            </a:r>
            <a:endParaRPr lang="en-US" sz="3200" dirty="0"/>
          </a:p>
        </p:txBody>
      </p:sp>
      <p:graphicFrame>
        <p:nvGraphicFramePr>
          <p:cNvPr id="3" name="Object 2"/>
          <p:cNvGraphicFramePr>
            <a:graphicFrameLocks noChangeAspect="1"/>
          </p:cNvGraphicFramePr>
          <p:nvPr>
            <p:extLst>
              <p:ext uri="{D42A27DB-BD31-4B8C-83A1-F6EECF244321}">
                <p14:modId xmlns:p14="http://schemas.microsoft.com/office/powerpoint/2010/main" val="3001249074"/>
              </p:ext>
            </p:extLst>
          </p:nvPr>
        </p:nvGraphicFramePr>
        <p:xfrm>
          <a:off x="1067531" y="925552"/>
          <a:ext cx="7732513" cy="5932448"/>
        </p:xfrm>
        <a:graphic>
          <a:graphicData uri="http://schemas.openxmlformats.org/presentationml/2006/ole">
            <mc:AlternateContent xmlns:mc="http://schemas.openxmlformats.org/markup-compatibility/2006">
              <mc:Choice xmlns:v="urn:schemas-microsoft-com:vml" Requires="v">
                <p:oleObj spid="_x0000_s1056" name="Document" r:id="rId4" imgW="6083300" imgH="6705600" progId="Word.Document.12">
                  <p:embed/>
                </p:oleObj>
              </mc:Choice>
              <mc:Fallback>
                <p:oleObj name="Document" r:id="rId4" imgW="6083300" imgH="6705600" progId="Word.Document.12">
                  <p:embed/>
                  <p:pic>
                    <p:nvPicPr>
                      <p:cNvPr id="0" name=""/>
                      <p:cNvPicPr/>
                      <p:nvPr/>
                    </p:nvPicPr>
                    <p:blipFill>
                      <a:blip r:embed="rId5"/>
                      <a:stretch>
                        <a:fillRect/>
                      </a:stretch>
                    </p:blipFill>
                    <p:spPr>
                      <a:xfrm>
                        <a:off x="1067531" y="925552"/>
                        <a:ext cx="7732513" cy="5932448"/>
                      </a:xfrm>
                      <a:prstGeom prst="rect">
                        <a:avLst/>
                      </a:prstGeom>
                    </p:spPr>
                  </p:pic>
                </p:oleObj>
              </mc:Fallback>
            </mc:AlternateContent>
          </a:graphicData>
        </a:graphic>
      </p:graphicFrame>
    </p:spTree>
    <p:extLst>
      <p:ext uri="{BB962C8B-B14F-4D97-AF65-F5344CB8AC3E}">
        <p14:creationId xmlns:p14="http://schemas.microsoft.com/office/powerpoint/2010/main" val="379815045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4040" y="457200"/>
            <a:ext cx="6964159" cy="1143000"/>
          </a:xfrm>
        </p:spPr>
        <p:txBody>
          <a:bodyPr>
            <a:normAutofit fontScale="90000"/>
          </a:bodyPr>
          <a:lstStyle/>
          <a:p>
            <a:r>
              <a:rPr lang="en-US" dirty="0"/>
              <a:t>The goal of the RTI process is to identify students with special, cognitive, needs</a:t>
            </a:r>
            <a:r>
              <a:rPr lang="en-US" i="0" dirty="0"/>
              <a:t>.</a:t>
            </a:r>
            <a:endParaRPr lang="en-US" dirty="0"/>
          </a:p>
        </p:txBody>
      </p:sp>
    </p:spTree>
    <p:extLst>
      <p:ext uri="{BB962C8B-B14F-4D97-AF65-F5344CB8AC3E}">
        <p14:creationId xmlns:p14="http://schemas.microsoft.com/office/powerpoint/2010/main" val="3083681524"/>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46608"/>
            <a:ext cx="8229600" cy="1325351"/>
          </a:xfrm>
        </p:spPr>
        <p:txBody>
          <a:bodyPr/>
          <a:lstStyle/>
          <a:p>
            <a:r>
              <a:rPr lang="en-US" dirty="0" smtClean="0"/>
              <a:t>Questions???????</a:t>
            </a:r>
            <a:endParaRPr lang="en-US" dirty="0"/>
          </a:p>
        </p:txBody>
      </p:sp>
      <p:pic>
        <p:nvPicPr>
          <p:cNvPr id="3" name="Picture 2"/>
          <p:cNvPicPr>
            <a:picLocks noChangeAspect="1" noChangeArrowheads="1"/>
          </p:cNvPicPr>
          <p:nvPr/>
        </p:nvPicPr>
        <p:blipFill>
          <a:blip r:embed="rId3" cstate="print"/>
          <a:srcRect/>
          <a:stretch>
            <a:fillRect/>
          </a:stretch>
        </p:blipFill>
        <p:spPr bwMode="auto">
          <a:xfrm rot="1419025">
            <a:off x="6974722" y="353563"/>
            <a:ext cx="1504941" cy="1347788"/>
          </a:xfrm>
          <a:prstGeom prst="rect">
            <a:avLst/>
          </a:prstGeom>
          <a:noFill/>
          <a:ln w="9525">
            <a:noFill/>
            <a:miter lim="800000"/>
            <a:headEnd/>
            <a:tailEnd/>
          </a:ln>
        </p:spPr>
      </p:pic>
    </p:spTree>
    <p:extLst>
      <p:ext uri="{BB962C8B-B14F-4D97-AF65-F5344CB8AC3E}">
        <p14:creationId xmlns:p14="http://schemas.microsoft.com/office/powerpoint/2010/main" val="680589590"/>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0025" y="0"/>
            <a:ext cx="7376984" cy="868362"/>
          </a:xfrm>
        </p:spPr>
        <p:txBody>
          <a:bodyPr>
            <a:normAutofit/>
          </a:bodyPr>
          <a:lstStyle/>
          <a:p>
            <a:r>
              <a:rPr lang="en-US" sz="3600" dirty="0" smtClean="0"/>
              <a:t>KUDo’s</a:t>
            </a:r>
            <a:endParaRPr lang="en-US" sz="3600" dirty="0"/>
          </a:p>
        </p:txBody>
      </p:sp>
      <p:sp>
        <p:nvSpPr>
          <p:cNvPr id="3" name="Content Placeholder 2"/>
          <p:cNvSpPr>
            <a:spLocks noGrp="1"/>
          </p:cNvSpPr>
          <p:nvPr>
            <p:ph idx="1"/>
          </p:nvPr>
        </p:nvSpPr>
        <p:spPr>
          <a:xfrm>
            <a:off x="1213936" y="797231"/>
            <a:ext cx="7849161" cy="4615360"/>
          </a:xfrm>
        </p:spPr>
        <p:txBody>
          <a:bodyPr>
            <a:noAutofit/>
          </a:bodyPr>
          <a:lstStyle/>
          <a:p>
            <a:pPr lvl="0"/>
            <a:r>
              <a:rPr lang="en-US" sz="2400" b="1" dirty="0" smtClean="0"/>
              <a:t>Know </a:t>
            </a:r>
            <a:r>
              <a:rPr lang="en-US" sz="2400" dirty="0" smtClean="0"/>
              <a:t>the goals, priorities and strategies of </a:t>
            </a:r>
            <a:r>
              <a:rPr lang="en-US" sz="2400" i="1" dirty="0" smtClean="0"/>
              <a:t>Destination 2025</a:t>
            </a:r>
            <a:r>
              <a:rPr lang="en-US" sz="2400" dirty="0" smtClean="0"/>
              <a:t> and how the Response to Instruction and  Intervention (RTI</a:t>
            </a:r>
            <a:r>
              <a:rPr lang="en-US" sz="2400" baseline="30000" dirty="0" smtClean="0"/>
              <a:t>2</a:t>
            </a:r>
            <a:r>
              <a:rPr lang="en-US" sz="2400" dirty="0" smtClean="0"/>
              <a:t>) framework supports the work</a:t>
            </a:r>
          </a:p>
          <a:p>
            <a:pPr lvl="0"/>
            <a:r>
              <a:rPr lang="en-US" sz="2400" b="1" dirty="0" smtClean="0"/>
              <a:t>Understand</a:t>
            </a:r>
            <a:r>
              <a:rPr lang="en-US" sz="2400" dirty="0" smtClean="0"/>
              <a:t> how RTI</a:t>
            </a:r>
            <a:r>
              <a:rPr lang="en-US" sz="2400" baseline="30000" dirty="0" smtClean="0"/>
              <a:t>2</a:t>
            </a:r>
            <a:r>
              <a:rPr lang="en-US" sz="2400" dirty="0" smtClean="0"/>
              <a:t> can be leveraged to support progress towards district, school, and student specific improvement goals</a:t>
            </a:r>
          </a:p>
          <a:p>
            <a:pPr lvl="0"/>
            <a:r>
              <a:rPr lang="en-US" sz="2400" b="1" dirty="0" smtClean="0"/>
              <a:t>Be able to Do </a:t>
            </a:r>
            <a:endParaRPr lang="en-US" sz="2400" dirty="0"/>
          </a:p>
          <a:p>
            <a:pPr lvl="1"/>
            <a:r>
              <a:rPr lang="en-US" sz="2000" dirty="0" smtClean="0"/>
              <a:t>Explain the RTI</a:t>
            </a:r>
            <a:r>
              <a:rPr lang="en-US" sz="2000" baseline="30000" dirty="0" smtClean="0"/>
              <a:t>2</a:t>
            </a:r>
            <a:r>
              <a:rPr lang="en-US" sz="2000" dirty="0" smtClean="0"/>
              <a:t> pyramid for tiered support and the expectations (e.g., time, focus, data) for core/Tier 1 and Tier 2 intervention associated with each grade band</a:t>
            </a:r>
          </a:p>
          <a:p>
            <a:pPr lvl="1"/>
            <a:r>
              <a:rPr lang="en-US" sz="2000" dirty="0" smtClean="0"/>
              <a:t>Identify individual students, by name and need, that qualify to receive additional instruction through </a:t>
            </a:r>
            <a:r>
              <a:rPr lang="en-US" sz="2000" dirty="0"/>
              <a:t>the RTI</a:t>
            </a:r>
            <a:r>
              <a:rPr lang="en-US" sz="2000" baseline="30000" dirty="0"/>
              <a:t>2</a:t>
            </a:r>
            <a:r>
              <a:rPr lang="en-US" sz="2000" dirty="0" smtClean="0"/>
              <a:t> process</a:t>
            </a:r>
          </a:p>
          <a:p>
            <a:pPr lvl="1"/>
            <a:r>
              <a:rPr lang="en-US" sz="2000" dirty="0" smtClean="0"/>
              <a:t>Leverage </a:t>
            </a:r>
            <a:r>
              <a:rPr lang="en-US" sz="2000" dirty="0"/>
              <a:t>RTI</a:t>
            </a:r>
            <a:r>
              <a:rPr lang="en-US" sz="2000" baseline="30000" dirty="0"/>
              <a:t>2</a:t>
            </a:r>
            <a:r>
              <a:rPr lang="en-US" sz="2000" dirty="0" smtClean="0"/>
              <a:t> resources, documents and trainings</a:t>
            </a:r>
          </a:p>
          <a:p>
            <a:pPr lvl="1"/>
            <a:r>
              <a:rPr lang="en-US" sz="2000" dirty="0" smtClean="0"/>
              <a:t>Establish school-based expectations, teams, and procedures for implementation fidelity and accountability to ensure students get the support they need</a:t>
            </a:r>
            <a:endParaRPr lang="en-US" sz="2000" dirty="0"/>
          </a:p>
        </p:txBody>
      </p:sp>
    </p:spTree>
    <p:extLst>
      <p:ext uri="{BB962C8B-B14F-4D97-AF65-F5344CB8AC3E}">
        <p14:creationId xmlns:p14="http://schemas.microsoft.com/office/powerpoint/2010/main" val="1995887953"/>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6152" y="47157"/>
            <a:ext cx="7364627" cy="804678"/>
          </a:xfrm>
        </p:spPr>
        <p:txBody>
          <a:bodyPr>
            <a:normAutofit/>
          </a:bodyPr>
          <a:lstStyle/>
          <a:p>
            <a:r>
              <a:rPr lang="en-US" sz="3200" b="1" dirty="0" smtClean="0"/>
              <a:t>Reflection </a:t>
            </a:r>
            <a:endParaRPr lang="en-US" sz="3200" b="1" dirty="0"/>
          </a:p>
        </p:txBody>
      </p:sp>
      <p:sp>
        <p:nvSpPr>
          <p:cNvPr id="3" name="Content Placeholder 2"/>
          <p:cNvSpPr>
            <a:spLocks noGrp="1"/>
          </p:cNvSpPr>
          <p:nvPr>
            <p:ph idx="1"/>
          </p:nvPr>
        </p:nvSpPr>
        <p:spPr>
          <a:xfrm>
            <a:off x="1301261" y="919365"/>
            <a:ext cx="7842739" cy="3881605"/>
          </a:xfrm>
        </p:spPr>
        <p:txBody>
          <a:bodyPr>
            <a:noAutofit/>
          </a:bodyPr>
          <a:lstStyle/>
          <a:p>
            <a:r>
              <a:rPr lang="en-US" sz="2800" dirty="0" smtClean="0"/>
              <a:t>Return to your session notes:</a:t>
            </a:r>
          </a:p>
          <a:p>
            <a:pPr lvl="1"/>
            <a:r>
              <a:rPr lang="en-US" dirty="0"/>
              <a:t>Which  </a:t>
            </a:r>
            <a:r>
              <a:rPr lang="en-US" dirty="0" smtClean="0"/>
              <a:t>part  of the presentation </a:t>
            </a:r>
            <a:r>
              <a:rPr lang="en-US" u="sng" dirty="0" smtClean="0"/>
              <a:t>most  resonated </a:t>
            </a:r>
            <a:r>
              <a:rPr lang="en-US" dirty="0"/>
              <a:t>with </a:t>
            </a:r>
            <a:r>
              <a:rPr lang="en-US" dirty="0" smtClean="0"/>
              <a:t>you and why?</a:t>
            </a:r>
            <a:endParaRPr lang="en-US" dirty="0"/>
          </a:p>
          <a:p>
            <a:pPr lvl="1"/>
            <a:r>
              <a:rPr lang="en-US" dirty="0"/>
              <a:t>Which </a:t>
            </a:r>
            <a:r>
              <a:rPr lang="en-US" u="sng" dirty="0" smtClean="0"/>
              <a:t>key points should </a:t>
            </a:r>
            <a:r>
              <a:rPr lang="en-US" u="sng" dirty="0"/>
              <a:t>serve as our guide </a:t>
            </a:r>
            <a:r>
              <a:rPr lang="en-US" dirty="0"/>
              <a:t>as we continue this work? In pairs or triads, identify one “take away” phrase for SCS.</a:t>
            </a:r>
          </a:p>
          <a:p>
            <a:r>
              <a:rPr lang="en-US" sz="2800" dirty="0" smtClean="0"/>
              <a:t>What </a:t>
            </a:r>
            <a:r>
              <a:rPr lang="en-US" sz="2800" u="sng" dirty="0" smtClean="0"/>
              <a:t>additional resources and/or training </a:t>
            </a:r>
            <a:r>
              <a:rPr lang="en-US" sz="2800" dirty="0" smtClean="0"/>
              <a:t>do you need to be successful?</a:t>
            </a:r>
          </a:p>
          <a:p>
            <a:r>
              <a:rPr lang="en-US" sz="2800" dirty="0" smtClean="0"/>
              <a:t>What </a:t>
            </a:r>
            <a:r>
              <a:rPr lang="en-US" sz="2800" u="sng" dirty="0" smtClean="0"/>
              <a:t>feedback</a:t>
            </a:r>
            <a:r>
              <a:rPr lang="en-US" sz="2800" dirty="0" smtClean="0"/>
              <a:t> can you provide on topics discussed in this meeting?  (Help us reflect on our own continuous improvement.)</a:t>
            </a:r>
          </a:p>
        </p:txBody>
      </p:sp>
      <p:pic>
        <p:nvPicPr>
          <p:cNvPr id="4" name="Picture 3"/>
          <p:cNvPicPr>
            <a:picLocks noChangeAspect="1" noChangeArrowheads="1"/>
          </p:cNvPicPr>
          <p:nvPr/>
        </p:nvPicPr>
        <p:blipFill>
          <a:blip r:embed="rId3" cstate="print"/>
          <a:srcRect/>
          <a:stretch>
            <a:fillRect/>
          </a:stretch>
        </p:blipFill>
        <p:spPr bwMode="auto">
          <a:xfrm rot="1419025">
            <a:off x="6974722" y="353563"/>
            <a:ext cx="1504941" cy="1347788"/>
          </a:xfrm>
          <a:prstGeom prst="rect">
            <a:avLst/>
          </a:prstGeom>
          <a:noFill/>
          <a:ln w="9525">
            <a:noFill/>
            <a:miter lim="800000"/>
            <a:headEnd/>
            <a:tailEnd/>
          </a:ln>
        </p:spPr>
      </p:pic>
    </p:spTree>
    <p:extLst>
      <p:ext uri="{BB962C8B-B14F-4D97-AF65-F5344CB8AC3E}">
        <p14:creationId xmlns:p14="http://schemas.microsoft.com/office/powerpoint/2010/main" val="2976127976"/>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236617" y="4406900"/>
            <a:ext cx="7410425" cy="1362075"/>
          </a:xfrm>
        </p:spPr>
        <p:txBody>
          <a:bodyPr>
            <a:normAutofit/>
          </a:bodyPr>
          <a:lstStyle/>
          <a:p>
            <a:r>
              <a:rPr lang="en-US" dirty="0" smtClean="0"/>
              <a:t>next steps and activities for follow up</a:t>
            </a:r>
            <a:endParaRPr lang="en-US" dirty="0"/>
          </a:p>
        </p:txBody>
      </p:sp>
    </p:spTree>
    <p:extLst>
      <p:ext uri="{BB962C8B-B14F-4D97-AF65-F5344CB8AC3E}">
        <p14:creationId xmlns:p14="http://schemas.microsoft.com/office/powerpoint/2010/main" val="31120792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2759" y="66615"/>
            <a:ext cx="7364627" cy="808893"/>
          </a:xfrm>
        </p:spPr>
        <p:txBody>
          <a:bodyPr>
            <a:normAutofit/>
          </a:bodyPr>
          <a:lstStyle/>
          <a:p>
            <a:r>
              <a:rPr lang="en-US" sz="3200" b="1" dirty="0" smtClean="0"/>
              <a:t>Next Steps and Follow-up Section </a:t>
            </a:r>
            <a:endParaRPr lang="en-US" sz="3200" b="1" dirty="0"/>
          </a:p>
        </p:txBody>
      </p:sp>
      <p:sp>
        <p:nvSpPr>
          <p:cNvPr id="3" name="Content Placeholder 2"/>
          <p:cNvSpPr>
            <a:spLocks noGrp="1"/>
          </p:cNvSpPr>
          <p:nvPr>
            <p:ph idx="1"/>
          </p:nvPr>
        </p:nvSpPr>
        <p:spPr>
          <a:xfrm>
            <a:off x="1068704" y="1043574"/>
            <a:ext cx="7783491" cy="4811477"/>
          </a:xfrm>
        </p:spPr>
        <p:txBody>
          <a:bodyPr>
            <a:noAutofit/>
          </a:bodyPr>
          <a:lstStyle/>
          <a:p>
            <a:r>
              <a:rPr lang="en-US" sz="2800" dirty="0" smtClean="0"/>
              <a:t>Visit the TN Department of Education Website.  Download the materials and resources that you will use to </a:t>
            </a:r>
            <a:r>
              <a:rPr lang="en-US" sz="2800" dirty="0"/>
              <a:t>implement </a:t>
            </a:r>
            <a:r>
              <a:rPr lang="en-US" sz="2800" dirty="0" smtClean="0"/>
              <a:t>RTI</a:t>
            </a:r>
            <a:r>
              <a:rPr lang="en-US" sz="2800" baseline="30000" dirty="0" smtClean="0"/>
              <a:t>2</a:t>
            </a:r>
            <a:r>
              <a:rPr lang="en-US" sz="2800" dirty="0" smtClean="0"/>
              <a:t> in your school building</a:t>
            </a:r>
            <a:r>
              <a:rPr lang="en-US" sz="2800" dirty="0" smtClean="0"/>
              <a:t>.</a:t>
            </a:r>
          </a:p>
          <a:p>
            <a:pPr marL="0" indent="0" algn="ctr">
              <a:buNone/>
            </a:pPr>
            <a:r>
              <a:rPr lang="en-US" sz="2800" dirty="0">
                <a:solidFill>
                  <a:srgbClr val="0000FF"/>
                </a:solidFill>
                <a:hlinkClick r:id="rId3"/>
              </a:rPr>
              <a:t>http://tncore.org/sites/www/Uploads/RTI_templates/RTI2_Manual_revision_1_15%</a:t>
            </a:r>
            <a:r>
              <a:rPr lang="en-US" sz="2800" dirty="0" smtClean="0">
                <a:solidFill>
                  <a:srgbClr val="0000FF"/>
                </a:solidFill>
                <a:hlinkClick r:id="rId3"/>
              </a:rPr>
              <a:t>20final.pdf</a:t>
            </a:r>
            <a:endParaRPr lang="en-US" sz="2800" dirty="0" smtClean="0"/>
          </a:p>
          <a:p>
            <a:r>
              <a:rPr lang="en-US" sz="2800" dirty="0" smtClean="0"/>
              <a:t>Download the RTI</a:t>
            </a:r>
            <a:r>
              <a:rPr lang="en-US" sz="2800" baseline="30000" dirty="0" smtClean="0"/>
              <a:t>2 </a:t>
            </a:r>
            <a:r>
              <a:rPr lang="en-US" sz="2800" dirty="0" smtClean="0"/>
              <a:t>District Implementation Guide from the Shelby County School’s </a:t>
            </a:r>
            <a:r>
              <a:rPr lang="en-US" sz="2800" dirty="0" smtClean="0"/>
              <a:t>Website </a:t>
            </a:r>
            <a:r>
              <a:rPr lang="en-US" sz="2800" i="1" dirty="0" smtClean="0"/>
              <a:t>(Coming Soon).</a:t>
            </a:r>
          </a:p>
          <a:p>
            <a:pPr marL="0" indent="0">
              <a:buNone/>
            </a:pPr>
            <a:endParaRPr lang="en-US" sz="2800" dirty="0" smtClean="0"/>
          </a:p>
        </p:txBody>
      </p:sp>
    </p:spTree>
    <p:extLst>
      <p:ext uri="{BB962C8B-B14F-4D97-AF65-F5344CB8AC3E}">
        <p14:creationId xmlns:p14="http://schemas.microsoft.com/office/powerpoint/2010/main" val="356808870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4769" y="457200"/>
            <a:ext cx="7227425" cy="1298149"/>
          </a:xfrm>
        </p:spPr>
        <p:txBody>
          <a:bodyPr>
            <a:noAutofit/>
          </a:bodyPr>
          <a:lstStyle/>
          <a:p>
            <a:r>
              <a:rPr lang="en-US" sz="3600" dirty="0" smtClean="0"/>
              <a:t>A student in Tier II should receive a minimum of 225 minutes of intervention each week.</a:t>
            </a:r>
            <a:endParaRPr lang="en-US" sz="3600" dirty="0"/>
          </a:p>
        </p:txBody>
      </p:sp>
    </p:spTree>
    <p:extLst>
      <p:ext uri="{BB962C8B-B14F-4D97-AF65-F5344CB8AC3E}">
        <p14:creationId xmlns:p14="http://schemas.microsoft.com/office/powerpoint/2010/main" val="323731332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1392" y="457200"/>
            <a:ext cx="6926808" cy="1143000"/>
          </a:xfrm>
        </p:spPr>
        <p:txBody>
          <a:bodyPr>
            <a:normAutofit fontScale="90000"/>
          </a:bodyPr>
          <a:lstStyle/>
          <a:p>
            <a:r>
              <a:rPr lang="en-US" dirty="0" smtClean="0"/>
              <a:t>The CLIP process is a part of </a:t>
            </a:r>
            <a:r>
              <a:rPr lang="en-US" dirty="0" smtClean="0"/>
              <a:t/>
            </a:r>
            <a:br>
              <a:rPr lang="en-US" dirty="0" smtClean="0"/>
            </a:br>
            <a:r>
              <a:rPr lang="en-US" dirty="0" smtClean="0"/>
              <a:t>Tier </a:t>
            </a:r>
            <a:r>
              <a:rPr lang="en-US" dirty="0" smtClean="0"/>
              <a:t>I </a:t>
            </a:r>
            <a:r>
              <a:rPr lang="en-US" dirty="0" smtClean="0"/>
              <a:t>Instruction</a:t>
            </a:r>
            <a:r>
              <a:rPr lang="en-US" dirty="0" smtClean="0"/>
              <a:t>.</a:t>
            </a:r>
            <a:endParaRPr lang="en-US" dirty="0"/>
          </a:p>
        </p:txBody>
      </p:sp>
    </p:spTree>
    <p:extLst>
      <p:ext uri="{BB962C8B-B14F-4D97-AF65-F5344CB8AC3E}">
        <p14:creationId xmlns:p14="http://schemas.microsoft.com/office/powerpoint/2010/main" val="258118943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2130425"/>
            <a:ext cx="7239000" cy="1470025"/>
          </a:xfrm>
        </p:spPr>
        <p:txBody>
          <a:bodyPr>
            <a:normAutofit fontScale="90000"/>
          </a:bodyPr>
          <a:lstStyle/>
          <a:p>
            <a:r>
              <a:rPr lang="en-US" dirty="0" smtClean="0"/>
              <a:t>Response to Instruction and Intervention (RTI</a:t>
            </a:r>
            <a:r>
              <a:rPr lang="en-US" baseline="30000" dirty="0" smtClean="0"/>
              <a:t>2</a:t>
            </a:r>
            <a:r>
              <a:rPr lang="en-US" dirty="0" smtClean="0"/>
              <a:t>): Ensuring Children get the Targeted Support they Need For Success</a:t>
            </a:r>
            <a:endParaRPr lang="en-US" dirty="0"/>
          </a:p>
        </p:txBody>
      </p:sp>
      <p:sp>
        <p:nvSpPr>
          <p:cNvPr id="3" name="Text Placeholder 2"/>
          <p:cNvSpPr>
            <a:spLocks noGrp="1"/>
          </p:cNvSpPr>
          <p:nvPr>
            <p:ph type="subTitle" idx="1"/>
          </p:nvPr>
        </p:nvSpPr>
        <p:spPr>
          <a:xfrm>
            <a:off x="1638300" y="4892568"/>
            <a:ext cx="6400800" cy="746231"/>
          </a:xfrm>
        </p:spPr>
        <p:txBody>
          <a:bodyPr>
            <a:normAutofit fontScale="77500" lnSpcReduction="20000"/>
          </a:bodyPr>
          <a:lstStyle/>
          <a:p>
            <a:r>
              <a:rPr lang="en-US" sz="2800" dirty="0" smtClean="0"/>
              <a:t>RTI</a:t>
            </a:r>
            <a:r>
              <a:rPr lang="en-US" sz="2800" baseline="30000" dirty="0" smtClean="0"/>
              <a:t>2</a:t>
            </a:r>
          </a:p>
          <a:p>
            <a:r>
              <a:rPr lang="en-US" sz="2800" dirty="0" smtClean="0"/>
              <a:t>September 18, 2015</a:t>
            </a:r>
          </a:p>
        </p:txBody>
      </p:sp>
    </p:spTree>
    <p:extLst>
      <p:ext uri="{BB962C8B-B14F-4D97-AF65-F5344CB8AC3E}">
        <p14:creationId xmlns:p14="http://schemas.microsoft.com/office/powerpoint/2010/main" val="16005253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0025" y="0"/>
            <a:ext cx="7376984" cy="868362"/>
          </a:xfrm>
        </p:spPr>
        <p:txBody>
          <a:bodyPr>
            <a:normAutofit/>
          </a:bodyPr>
          <a:lstStyle/>
          <a:p>
            <a:r>
              <a:rPr lang="en-US" sz="3600" dirty="0" smtClean="0"/>
              <a:t>KUDo’s</a:t>
            </a:r>
            <a:endParaRPr lang="en-US" sz="3600" dirty="0"/>
          </a:p>
        </p:txBody>
      </p:sp>
      <p:sp>
        <p:nvSpPr>
          <p:cNvPr id="3" name="Content Placeholder 2"/>
          <p:cNvSpPr>
            <a:spLocks noGrp="1"/>
          </p:cNvSpPr>
          <p:nvPr>
            <p:ph idx="1"/>
          </p:nvPr>
        </p:nvSpPr>
        <p:spPr>
          <a:xfrm>
            <a:off x="1213936" y="553391"/>
            <a:ext cx="7849161" cy="4615360"/>
          </a:xfrm>
        </p:spPr>
        <p:txBody>
          <a:bodyPr>
            <a:noAutofit/>
          </a:bodyPr>
          <a:lstStyle/>
          <a:p>
            <a:pPr lvl="0"/>
            <a:r>
              <a:rPr lang="en-US" sz="2400" b="1" dirty="0" smtClean="0"/>
              <a:t>Know </a:t>
            </a:r>
            <a:r>
              <a:rPr lang="en-US" sz="2400" dirty="0" smtClean="0"/>
              <a:t>the goals, priorities and strategies of </a:t>
            </a:r>
            <a:r>
              <a:rPr lang="en-US" sz="2400" i="1" dirty="0" smtClean="0"/>
              <a:t>Destination 2025</a:t>
            </a:r>
            <a:r>
              <a:rPr lang="en-US" sz="2400" dirty="0" smtClean="0"/>
              <a:t> and how the Response to Instruction and  Intervention (RTI</a:t>
            </a:r>
            <a:r>
              <a:rPr lang="en-US" sz="2400" baseline="30000" dirty="0" smtClean="0"/>
              <a:t>2</a:t>
            </a:r>
            <a:r>
              <a:rPr lang="en-US" sz="2400" dirty="0" smtClean="0"/>
              <a:t>) framework supports the work</a:t>
            </a:r>
          </a:p>
          <a:p>
            <a:pPr lvl="0"/>
            <a:r>
              <a:rPr lang="en-US" sz="2400" b="1" dirty="0" smtClean="0"/>
              <a:t>Understand</a:t>
            </a:r>
            <a:r>
              <a:rPr lang="en-US" sz="2400" dirty="0" smtClean="0"/>
              <a:t> how RTI</a:t>
            </a:r>
            <a:r>
              <a:rPr lang="en-US" sz="2400" baseline="30000" dirty="0" smtClean="0"/>
              <a:t>2</a:t>
            </a:r>
            <a:r>
              <a:rPr lang="en-US" sz="2400" dirty="0" smtClean="0"/>
              <a:t> can be leveraged to support progress towards district, school, and student specific improvement goals</a:t>
            </a:r>
          </a:p>
          <a:p>
            <a:pPr lvl="0"/>
            <a:r>
              <a:rPr lang="en-US" sz="2400" b="1" dirty="0" smtClean="0"/>
              <a:t>Be able to Do </a:t>
            </a:r>
            <a:endParaRPr lang="en-US" sz="2400" dirty="0"/>
          </a:p>
          <a:p>
            <a:pPr lvl="1"/>
            <a:r>
              <a:rPr lang="en-US" sz="2000" dirty="0" smtClean="0"/>
              <a:t>Explain the RTI</a:t>
            </a:r>
            <a:r>
              <a:rPr lang="en-US" sz="2000" baseline="30000" dirty="0" smtClean="0"/>
              <a:t>2</a:t>
            </a:r>
            <a:r>
              <a:rPr lang="en-US" sz="2000" dirty="0" smtClean="0"/>
              <a:t> pyramid for tiered support and the expectations (e.g., time, focus, data) for core/Tier 1 and Tier 2 intervention associated with each grade band</a:t>
            </a:r>
          </a:p>
          <a:p>
            <a:pPr lvl="1"/>
            <a:r>
              <a:rPr lang="en-US" sz="2000" dirty="0" smtClean="0"/>
              <a:t>Identify individual students, by name and need, that qualify to receive additional instruction through </a:t>
            </a:r>
            <a:r>
              <a:rPr lang="en-US" sz="2000" dirty="0"/>
              <a:t>the RTI</a:t>
            </a:r>
            <a:r>
              <a:rPr lang="en-US" sz="2000" baseline="30000" dirty="0"/>
              <a:t>2</a:t>
            </a:r>
            <a:r>
              <a:rPr lang="en-US" sz="2000" dirty="0" smtClean="0"/>
              <a:t> process</a:t>
            </a:r>
          </a:p>
          <a:p>
            <a:pPr lvl="1"/>
            <a:r>
              <a:rPr lang="en-US" sz="2000" dirty="0" smtClean="0"/>
              <a:t>Leverage </a:t>
            </a:r>
            <a:r>
              <a:rPr lang="en-US" sz="2000" dirty="0"/>
              <a:t>RTI</a:t>
            </a:r>
            <a:r>
              <a:rPr lang="en-US" sz="2000" baseline="30000" dirty="0"/>
              <a:t>2</a:t>
            </a:r>
            <a:r>
              <a:rPr lang="en-US" sz="2000" dirty="0" smtClean="0"/>
              <a:t> resources, documents and trainings</a:t>
            </a:r>
          </a:p>
          <a:p>
            <a:pPr lvl="1"/>
            <a:r>
              <a:rPr lang="en-US" sz="2000" dirty="0" smtClean="0"/>
              <a:t>Establish school-based expectations, teams, and procedures for implementation fidelity and accountability to ensure students get the support they need</a:t>
            </a:r>
            <a:endParaRPr lang="en-US" sz="2000" dirty="0"/>
          </a:p>
        </p:txBody>
      </p:sp>
    </p:spTree>
    <p:extLst>
      <p:ext uri="{BB962C8B-B14F-4D97-AF65-F5344CB8AC3E}">
        <p14:creationId xmlns:p14="http://schemas.microsoft.com/office/powerpoint/2010/main" val="203570688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356463"/>
            <a:ext cx="8229600" cy="482989"/>
          </a:xfrm>
        </p:spPr>
        <p:txBody>
          <a:bodyPr>
            <a:normAutofit fontScale="90000"/>
          </a:bodyPr>
          <a:lstStyle/>
          <a:p>
            <a:r>
              <a:rPr lang="en-US" b="1" dirty="0" smtClean="0"/>
              <a:t>Norms</a:t>
            </a:r>
            <a:endParaRPr lang="en-US" b="1" dirty="0"/>
          </a:p>
        </p:txBody>
      </p:sp>
      <p:sp>
        <p:nvSpPr>
          <p:cNvPr id="3" name="Content Placeholder 2"/>
          <p:cNvSpPr>
            <a:spLocks noGrp="1"/>
          </p:cNvSpPr>
          <p:nvPr>
            <p:ph idx="1"/>
          </p:nvPr>
        </p:nvSpPr>
        <p:spPr>
          <a:xfrm>
            <a:off x="1219200" y="1112991"/>
            <a:ext cx="7612185" cy="4908155"/>
          </a:xfrm>
        </p:spPr>
        <p:txBody>
          <a:bodyPr>
            <a:normAutofit/>
          </a:bodyPr>
          <a:lstStyle/>
          <a:p>
            <a:r>
              <a:rPr lang="en-US" dirty="0" smtClean="0"/>
              <a:t>Be present and engaged</a:t>
            </a:r>
          </a:p>
          <a:p>
            <a:pPr marL="0" indent="0">
              <a:buNone/>
            </a:pPr>
            <a:endParaRPr lang="en-US" sz="800" dirty="0" smtClean="0"/>
          </a:p>
          <a:p>
            <a:r>
              <a:rPr lang="en-US" dirty="0" smtClean="0"/>
              <a:t>Be respectful</a:t>
            </a:r>
          </a:p>
          <a:p>
            <a:endParaRPr lang="en-US" sz="800" dirty="0" smtClean="0"/>
          </a:p>
          <a:p>
            <a:r>
              <a:rPr lang="en-US" dirty="0" smtClean="0"/>
              <a:t>Monitor “air time”</a:t>
            </a:r>
          </a:p>
          <a:p>
            <a:endParaRPr lang="en-US" sz="800" dirty="0" smtClean="0"/>
          </a:p>
          <a:p>
            <a:r>
              <a:rPr lang="en-US" dirty="0" smtClean="0"/>
              <a:t>Stay focused on students</a:t>
            </a:r>
          </a:p>
          <a:p>
            <a:endParaRPr lang="en-US" sz="800" dirty="0"/>
          </a:p>
          <a:p>
            <a:r>
              <a:rPr lang="en-US" dirty="0" smtClean="0"/>
              <a:t>Honor the trust</a:t>
            </a:r>
            <a:r>
              <a:rPr lang="en-US" dirty="0"/>
              <a:t>-</a:t>
            </a:r>
            <a:r>
              <a:rPr lang="en-US" dirty="0" smtClean="0"/>
              <a:t> Ideas are being shared for feedback and improvement, not for sharing outside the group</a:t>
            </a:r>
            <a:endParaRPr lang="en-US" dirty="0"/>
          </a:p>
        </p:txBody>
      </p:sp>
    </p:spTree>
    <p:extLst>
      <p:ext uri="{BB962C8B-B14F-4D97-AF65-F5344CB8AC3E}">
        <p14:creationId xmlns:p14="http://schemas.microsoft.com/office/powerpoint/2010/main" val="1970009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SCS 2">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SCS 2.thmx</Template>
  <TotalTime>1994</TotalTime>
  <Words>8460</Words>
  <Application>Microsoft Macintosh PowerPoint</Application>
  <PresentationFormat>On-screen Show (4:3)</PresentationFormat>
  <Paragraphs>521</Paragraphs>
  <Slides>44</Slides>
  <Notes>44</Notes>
  <HiddenSlides>2</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44</vt:i4>
      </vt:variant>
    </vt:vector>
  </HeadingPairs>
  <TitlesOfParts>
    <vt:vector size="46" baseType="lpstr">
      <vt:lpstr>SCS 2</vt:lpstr>
      <vt:lpstr>Document</vt:lpstr>
      <vt:lpstr>Do Now </vt:lpstr>
      <vt:lpstr>Show What You Know About RTI Game Show</vt:lpstr>
      <vt:lpstr>RTI2 stands for Response to Instruction and Intervention.</vt:lpstr>
      <vt:lpstr>The goal of the RTI process is to identify students with special, cognitive, needs.</vt:lpstr>
      <vt:lpstr>A student in Tier II should receive a minimum of 225 minutes of intervention each week.</vt:lpstr>
      <vt:lpstr>The CLIP process is a part of  Tier I Instruction.</vt:lpstr>
      <vt:lpstr>Response to Instruction and Intervention (RTI2): Ensuring Children get the Targeted Support they Need For Success</vt:lpstr>
      <vt:lpstr>KUDo’s</vt:lpstr>
      <vt:lpstr>Norms</vt:lpstr>
      <vt:lpstr>PowerPoint Presentation</vt:lpstr>
      <vt:lpstr>RTI2</vt:lpstr>
      <vt:lpstr>Purpose of RTI2</vt:lpstr>
      <vt:lpstr>3 Tier model</vt:lpstr>
      <vt:lpstr>PowerPoint Presentation</vt:lpstr>
      <vt:lpstr>Response to Intervention (RtI2)</vt:lpstr>
      <vt:lpstr>Attributes of  Literacy Instruction for Tier I </vt:lpstr>
      <vt:lpstr>RTI² Implementation</vt:lpstr>
      <vt:lpstr>RTI² Implementation</vt:lpstr>
      <vt:lpstr>PowerPoint Presentation</vt:lpstr>
      <vt:lpstr>Universal Screening</vt:lpstr>
      <vt:lpstr>Tier 1- A Closer Look</vt:lpstr>
      <vt:lpstr>Fidelity of Implementation: SCS Expectations for Tier I Instructional Minutes</vt:lpstr>
      <vt:lpstr>PowerPoint Presentation</vt:lpstr>
      <vt:lpstr>I-Station Classroom Summary Report</vt:lpstr>
      <vt:lpstr>Pair Share: Why Tier II?</vt:lpstr>
      <vt:lpstr>Tier II Intervention Overview</vt:lpstr>
      <vt:lpstr>Fidelity of Implementation:  Tier II Intervention</vt:lpstr>
      <vt:lpstr>PowerPoint Presentation</vt:lpstr>
      <vt:lpstr>Fidelity of Implementation: SCS Expectations for Tier II Instructional Minutes</vt:lpstr>
      <vt:lpstr>Progress Monitoring</vt:lpstr>
      <vt:lpstr>Tier II Intervention Overview</vt:lpstr>
      <vt:lpstr>Tier III Overview</vt:lpstr>
      <vt:lpstr>Fidelity of Implementation:  Tier III Intervention</vt:lpstr>
      <vt:lpstr>Tier 3- A Closer Look</vt:lpstr>
      <vt:lpstr>Fidelity of Implementation: SCS Expectations for Tier III Instructional Minutes</vt:lpstr>
      <vt:lpstr>Sample Intervention Block</vt:lpstr>
      <vt:lpstr>RTI2 in SCS</vt:lpstr>
      <vt:lpstr>Fidelity of Implementation:  Specific Expectations for School Sites</vt:lpstr>
      <vt:lpstr>RTI² Implementation Responsibilities and  Data Team Composition</vt:lpstr>
      <vt:lpstr>Questions???????</vt:lpstr>
      <vt:lpstr>KUDo’s</vt:lpstr>
      <vt:lpstr>Reflection </vt:lpstr>
      <vt:lpstr>next steps and activities for follow up</vt:lpstr>
      <vt:lpstr>Next Steps and Follow-up Section </vt:lpstr>
    </vt:vector>
  </TitlesOfParts>
  <Company>Shelby County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Staci Hendrix</dc:creator>
  <cp:lastModifiedBy>Staci Hendrix</cp:lastModifiedBy>
  <cp:revision>72</cp:revision>
  <cp:lastPrinted>2015-09-08T15:39:40Z</cp:lastPrinted>
  <dcterms:created xsi:type="dcterms:W3CDTF">2015-09-05T14:04:01Z</dcterms:created>
  <dcterms:modified xsi:type="dcterms:W3CDTF">2015-09-08T17:26:27Z</dcterms:modified>
</cp:coreProperties>
</file>