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Questrial" panose="020B0604020202020204" charset="0"/>
      <p:regular r:id="rId3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927" autoAdjust="0"/>
  </p:normalViewPr>
  <p:slideViewPr>
    <p:cSldViewPr>
      <p:cViewPr>
        <p:scale>
          <a:sx n="94" d="100"/>
          <a:sy n="94" d="100"/>
        </p:scale>
        <p:origin x="-2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3196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chievethecore.org/page/282/common-core-state-standards-for-mathematics-detail-p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achievethecore.org/page/774/focus-by-grade-leve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Total Time for Presentation: 141 minutes </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1 minute</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Materials needed:  </a:t>
            </a:r>
            <a:r>
              <a:rPr lang="en-US" dirty="0"/>
              <a:t>Handouts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“Most of our colleagues are in literacy PD today, and we all understand that the CLIP work is important district wide—across grades, content areas, and schools.  But we also know that the new standards require major shifts for students, teachers, coaches, and leaders in math as well—and that we still have a long way to go to get all of our students to math proficiency and true college and career readiness.</a:t>
            </a: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You may be wondering, just how are we going to get there.  It must first start with building capacity within our teachers.  You are the single m</a:t>
            </a:r>
            <a:r>
              <a:rPr lang="en-US" dirty="0"/>
              <a:t>o</a:t>
            </a:r>
            <a:r>
              <a:rPr lang="en-US" sz="1200" b="0" i="0" u="none" strike="noStrike" cap="none" baseline="0" dirty="0">
                <a:solidFill>
                  <a:schemeClr val="dk1"/>
                </a:solidFill>
                <a:latin typeface="Calibri"/>
                <a:ea typeface="Calibri"/>
                <a:cs typeface="Calibri"/>
                <a:sym typeface="Calibri"/>
              </a:rPr>
              <a:t>st important driver of student success.  Therefore, the district is making it a priority to develop teachers to drive student success.  Today we will begin by looking at a deep understanding of the mathematical content embedded in the TN State Standards.</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 2 -3 minutes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Say:   At August DLD we took an in-depth look at the instructional maps and highlighted the standards</a:t>
            </a:r>
            <a:r>
              <a:rPr lang="en-US" dirty="0"/>
              <a:t>, </a:t>
            </a:r>
            <a:r>
              <a:rPr lang="en-US" sz="1200" b="0" i="0" u="none" strike="noStrike" cap="none" baseline="0" dirty="0">
                <a:solidFill>
                  <a:schemeClr val="dk1"/>
                </a:solidFill>
                <a:latin typeface="Calibri"/>
                <a:ea typeface="Calibri"/>
                <a:cs typeface="Calibri"/>
                <a:sym typeface="Calibri"/>
              </a:rPr>
              <a:t>major work of the grade, and resources that teachers can use to help implement effective teaching practices and plan rigorous lessons to help students master grade-level/course content.  </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a:t>
            </a:r>
            <a:r>
              <a:rPr lang="en-US" dirty="0"/>
              <a:t>10</a:t>
            </a:r>
            <a:r>
              <a:rPr lang="en-US" sz="1200" b="0" i="0" u="none" strike="noStrike" cap="none" baseline="0" dirty="0">
                <a:solidFill>
                  <a:schemeClr val="dk1"/>
                </a:solidFill>
                <a:latin typeface="Calibri"/>
                <a:ea typeface="Calibri"/>
                <a:cs typeface="Calibri"/>
                <a:sym typeface="Calibri"/>
              </a:rPr>
              <a:t> minutes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Materials needed: Effective Mathematics Teaching Practices handout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 Effective teaching is the non-negotiable core that ensures that all students learn mathematics at high levels.” Principles to Actions – NCTM</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effective Mathematics teaching practices are as follows: </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Establish mathematics goals to focus learning</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Implement tasks that promote reasoning and problem solving</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Use and connect mathematical representations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Facilitate meaningful mathematical discourse</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Pose purposeful questions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Build procedural fluency from conceptual understanding</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Support productive struggle in learning mathematics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Elicit and use evidence of student thinking</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Calibri"/>
                <a:ea typeface="Calibri"/>
                <a:cs typeface="Calibri"/>
                <a:sym typeface="Calibri"/>
              </a:rPr>
              <a:t>Say: While all of these practices are essential today we are going to focus on the first practice: establish mathematics goals to focus learning.  Effective teachers of mathematics establish clear goals for mathematics that students are learning, situates goals within learning progressions, and uses the goals to guide instructional decisions.  </a:t>
            </a:r>
            <a:r>
              <a:rPr lang="en-US" sz="1200" b="1" i="0" u="sng" strike="noStrike" cap="none" baseline="0" dirty="0">
                <a:solidFill>
                  <a:schemeClr val="dk1"/>
                </a:solidFill>
                <a:latin typeface="Calibri"/>
                <a:ea typeface="Calibri"/>
                <a:cs typeface="Calibri"/>
                <a:sym typeface="Calibri"/>
              </a:rPr>
              <a:t>Please note that the teaching practices are different from the math practice standards.</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Calibri"/>
                <a:ea typeface="Calibri"/>
                <a:cs typeface="Calibri"/>
                <a:sym typeface="Calibri"/>
              </a:rPr>
              <a:t>“This research informed framework of teaching and learning reflects the knowledge that has accumulated over the last two decades.  It represents what we see as a core set of practices and essential teaching skills necessary to promote deep learning of mathematics” – NCTM – Principles to Actions</a:t>
            </a:r>
          </a:p>
          <a:p>
            <a:pPr marL="171450" marR="0" lvl="0" indent="-95250" algn="l" rtl="0">
              <a:spcBef>
                <a:spcPts val="0"/>
              </a:spcBef>
              <a:buClr>
                <a:schemeClr val="dk1"/>
              </a:buClr>
              <a:buFont typeface="Arial"/>
              <a:buNone/>
            </a:pPr>
            <a:endParaRPr dirty="0"/>
          </a:p>
          <a:p>
            <a:pPr marL="171450" marR="0" lvl="0" indent="-95250" algn="l" rtl="0">
              <a:spcBef>
                <a:spcPts val="0"/>
              </a:spcBef>
              <a:buClr>
                <a:schemeClr val="dk1"/>
              </a:buClr>
              <a:buSzPct val="100000"/>
              <a:buFont typeface="Arial"/>
              <a:buNone/>
            </a:pPr>
            <a:r>
              <a:rPr lang="en-US" dirty="0"/>
              <a:t>Facilitator:  You may want make a connection between these practices and the TEM rubric.  Let teachers talk about the math practices and what they might look like. However, the main focus for today is on the first practice:  </a:t>
            </a:r>
            <a:r>
              <a:rPr lang="en-US" b="1" dirty="0"/>
              <a:t>Establish mathematics goals to focus learning</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Time: 2 min</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Only 26% of college professors think that their kids are prepped for college-level math while 89% of high school teachers report they are prepped.  In addition, our curriculum has been incoherent when compared to other countries</a:t>
            </a:r>
          </a:p>
          <a:p>
            <a:pPr marL="0" marR="0" lvl="0" indent="0" algn="l" rtl="0">
              <a:spcBef>
                <a:spcPts val="0"/>
              </a:spcBef>
              <a:buNone/>
            </a:pPr>
            <a:endParaRPr dirty="0" smtClean="0"/>
          </a:p>
          <a:p>
            <a:pPr marL="0" marR="0" lvl="0" indent="0" algn="l" rtl="0">
              <a:spcBef>
                <a:spcPts val="0"/>
              </a:spcBef>
              <a:buSzPct val="25000"/>
              <a:buNone/>
            </a:pPr>
            <a:r>
              <a:rPr lang="en-US" dirty="0" smtClean="0"/>
              <a:t>Say: </a:t>
            </a:r>
          </a:p>
          <a:p>
            <a:pPr marL="0" marR="0" lvl="0" indent="0" algn="l" rtl="0">
              <a:lnSpc>
                <a:spcPct val="114000"/>
              </a:lnSpc>
              <a:spcBef>
                <a:spcPts val="1168"/>
              </a:spcBef>
              <a:buSzPct val="25000"/>
              <a:buNone/>
            </a:pPr>
            <a:r>
              <a:rPr lang="en-US" sz="1400" b="1" i="0" u="sng" strike="noStrike" cap="none" baseline="0" dirty="0" smtClean="0">
                <a:solidFill>
                  <a:schemeClr val="dk1"/>
                </a:solidFill>
                <a:latin typeface="Calibri"/>
                <a:ea typeface="Calibri"/>
                <a:cs typeface="Calibri"/>
                <a:sym typeface="Calibri"/>
              </a:rPr>
              <a:t>Focus Shift</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rgbClr val="0C0C0C"/>
                </a:solidFill>
                <a:latin typeface="Calibri"/>
                <a:ea typeface="Calibri"/>
                <a:cs typeface="Calibri"/>
                <a:sym typeface="Calibri"/>
              </a:rPr>
              <a:t>Significantly narrow the scope of content and deepen how time and energy is spent in the math classroom.</a:t>
            </a:r>
            <a:r>
              <a:rPr lang="en-US" dirty="0" smtClean="0"/>
              <a:t>  </a:t>
            </a:r>
            <a:r>
              <a:rPr lang="en-US" sz="1200" b="0" i="0" u="none" strike="noStrike" cap="none" baseline="0" dirty="0" smtClean="0">
                <a:solidFill>
                  <a:srgbClr val="0C0C0C"/>
                </a:solidFill>
                <a:latin typeface="Calibri"/>
                <a:ea typeface="Calibri"/>
                <a:cs typeface="Calibri"/>
                <a:sym typeface="Calibri"/>
              </a:rPr>
              <a:t>Focus deeply on what is emphasized in the standards, so that students gain strong foundations.</a:t>
            </a:r>
            <a:r>
              <a:rPr lang="en-US" dirty="0" smtClean="0">
                <a:solidFill>
                  <a:srgbClr val="0C0C0C"/>
                </a:solidFill>
              </a:rPr>
              <a:t>  </a:t>
            </a:r>
            <a:r>
              <a:rPr lang="en-US" sz="1200" b="0" i="0" u="none" strike="noStrike" cap="none" baseline="0" dirty="0" smtClean="0">
                <a:solidFill>
                  <a:srgbClr val="0D0D0D"/>
                </a:solidFill>
                <a:latin typeface="Calibri"/>
                <a:ea typeface="Calibri"/>
                <a:cs typeface="Calibri"/>
                <a:sym typeface="Calibri"/>
              </a:rPr>
              <a:t>Move away from </a:t>
            </a:r>
            <a:r>
              <a:rPr lang="en-US" sz="1200" b="1" i="0" u="none" strike="noStrike" cap="none" baseline="0" dirty="0" smtClean="0">
                <a:solidFill>
                  <a:srgbClr val="0D0D0D"/>
                </a:solidFill>
                <a:latin typeface="Calibri"/>
                <a:ea typeface="Calibri"/>
                <a:cs typeface="Calibri"/>
                <a:sym typeface="Calibri"/>
              </a:rPr>
              <a:t>"mile wide, inch deep"</a:t>
            </a:r>
            <a:r>
              <a:rPr lang="en-US" sz="1200" b="0" i="0" u="none" strike="noStrike" cap="none" baseline="0" dirty="0" smtClean="0">
                <a:solidFill>
                  <a:srgbClr val="0D0D0D"/>
                </a:solidFill>
                <a:latin typeface="Calibri"/>
                <a:ea typeface="Calibri"/>
                <a:cs typeface="Calibri"/>
                <a:sym typeface="Calibri"/>
              </a:rPr>
              <a:t> curricula identified in TIMSS and </a:t>
            </a:r>
            <a:r>
              <a:rPr lang="en-US" dirty="0" smtClean="0">
                <a:solidFill>
                  <a:srgbClr val="0D0D0D"/>
                </a:solidFill>
              </a:rPr>
              <a:t>learn from international comparisons</a:t>
            </a:r>
            <a:r>
              <a:rPr lang="en-US" sz="1200" b="0" i="0" u="none" strike="noStrike" cap="none" baseline="0" dirty="0" smtClean="0">
                <a:solidFill>
                  <a:srgbClr val="0D0D0D"/>
                </a:solidFill>
                <a:latin typeface="Calibri"/>
                <a:ea typeface="Calibri"/>
                <a:cs typeface="Calibri"/>
                <a:sym typeface="Calibri"/>
              </a:rPr>
              <a:t>.</a:t>
            </a:r>
            <a:r>
              <a:rPr lang="en-US" dirty="0" smtClean="0"/>
              <a:t>  </a:t>
            </a:r>
            <a:r>
              <a:rPr lang="en-US" sz="1200" b="0" i="0" u="none" strike="noStrike" cap="none" baseline="0" dirty="0" smtClean="0">
                <a:solidFill>
                  <a:srgbClr val="0D0D0D"/>
                </a:solidFill>
                <a:latin typeface="Calibri"/>
                <a:ea typeface="Calibri"/>
                <a:cs typeface="Calibri"/>
                <a:sym typeface="Calibri"/>
              </a:rPr>
              <a:t>Less topic coverage can be associated with higher scores on those topics covered because students have more time to master the content that is taught.</a:t>
            </a:r>
          </a:p>
          <a:p>
            <a:pPr marR="0" algn="l" rtl="0">
              <a:lnSpc>
                <a:spcPct val="114000"/>
              </a:lnSpc>
              <a:spcBef>
                <a:spcPts val="1168"/>
              </a:spcBef>
              <a:buNone/>
            </a:pPr>
            <a:r>
              <a:rPr lang="en-US" sz="1400" b="1" i="0" u="sng" strike="noStrike" cap="none" baseline="0" dirty="0" smtClean="0">
                <a:solidFill>
                  <a:schemeClr val="dk1"/>
                </a:solidFill>
                <a:latin typeface="Calibri"/>
                <a:ea typeface="Calibri"/>
                <a:cs typeface="Calibri"/>
                <a:sym typeface="Calibri"/>
              </a:rPr>
              <a:t>Coherence </a:t>
            </a:r>
            <a:r>
              <a:rPr lang="en-US" sz="1400" b="1" i="0" u="sng" strike="noStrike" cap="none" baseline="0" dirty="0">
                <a:solidFill>
                  <a:schemeClr val="dk1"/>
                </a:solidFill>
                <a:latin typeface="Calibri"/>
                <a:ea typeface="Calibri"/>
                <a:cs typeface="Calibri"/>
                <a:sym typeface="Calibri"/>
              </a:rPr>
              <a:t>Shift</a:t>
            </a:r>
            <a:r>
              <a:rPr lang="en-US" sz="1200" b="0" i="0" u="none" strike="noStrike" cap="none" baseline="0" dirty="0">
                <a:solidFill>
                  <a:schemeClr val="dk1"/>
                </a:solidFill>
                <a:latin typeface="Calibri"/>
                <a:ea typeface="Calibri"/>
                <a:cs typeface="Calibri"/>
                <a:sym typeface="Calibri"/>
              </a:rPr>
              <a:t>: </a:t>
            </a:r>
            <a:r>
              <a:rPr lang="en-US" sz="1100" b="1" dirty="0">
                <a:latin typeface="Arial"/>
                <a:ea typeface="Arial"/>
                <a:cs typeface="Arial"/>
                <a:sym typeface="Arial"/>
              </a:rPr>
              <a:t>think</a:t>
            </a:r>
            <a:r>
              <a:rPr lang="en-US" sz="1100" dirty="0">
                <a:latin typeface="Arial"/>
                <a:ea typeface="Arial"/>
                <a:cs typeface="Arial"/>
                <a:sym typeface="Arial"/>
              </a:rPr>
              <a:t> across grades, and link to major topics within grades </a:t>
            </a:r>
          </a:p>
          <a:p>
            <a:pPr marR="0" lvl="0" algn="l" rtl="0">
              <a:lnSpc>
                <a:spcPct val="114000"/>
              </a:lnSpc>
              <a:spcBef>
                <a:spcPts val="1168"/>
              </a:spcBef>
              <a:buNone/>
            </a:pPr>
            <a:r>
              <a:rPr lang="en-US" sz="1100" b="1" dirty="0">
                <a:latin typeface="Arial"/>
                <a:ea typeface="Arial"/>
                <a:cs typeface="Arial"/>
                <a:sym typeface="Arial"/>
              </a:rPr>
              <a:t>Thinking across grades:</a:t>
            </a:r>
            <a:r>
              <a:rPr lang="en-US" sz="1100" dirty="0">
                <a:latin typeface="Arial"/>
                <a:ea typeface="Arial"/>
                <a:cs typeface="Arial"/>
                <a:sym typeface="Arial"/>
              </a:rPr>
              <a:t> The Standards are designed around coherent progressions from grade to grade. Principals and teachers carefully connect the learning across grades so that students can build new understanding onto foundations built in previous years. Teachers can begin to count on deep conceptual understanding of core content and build on it. Each standard is not a new event, but an extension of previous learning.</a:t>
            </a:r>
          </a:p>
          <a:p>
            <a:pPr marR="0" lvl="0" algn="l" rtl="0">
              <a:lnSpc>
                <a:spcPct val="114000"/>
              </a:lnSpc>
              <a:spcBef>
                <a:spcPts val="1168"/>
              </a:spcBef>
              <a:buNone/>
            </a:pPr>
            <a:r>
              <a:rPr lang="en-US" sz="1100" b="1" dirty="0">
                <a:latin typeface="Arial"/>
                <a:ea typeface="Arial"/>
                <a:cs typeface="Arial"/>
                <a:sym typeface="Arial"/>
              </a:rPr>
              <a:t>Linking to major topics:</a:t>
            </a:r>
            <a:r>
              <a:rPr lang="en-US" sz="1100" dirty="0">
                <a:latin typeface="Arial"/>
                <a:ea typeface="Arial"/>
                <a:cs typeface="Arial"/>
                <a:sym typeface="Arial"/>
              </a:rPr>
              <a:t> Instead of allowing additional or supporting topics to detract from the focus of the grade, these topics can serve the grade level focus. For example, instead of data displays as an end in themselves, they support grade-level word problems.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400" b="1" i="0" u="sng" strike="noStrike" cap="none" baseline="0" dirty="0">
                <a:solidFill>
                  <a:schemeClr val="dk1"/>
                </a:solidFill>
                <a:latin typeface="Calibri"/>
                <a:ea typeface="Calibri"/>
                <a:cs typeface="Calibri"/>
                <a:sym typeface="Calibri"/>
              </a:rPr>
              <a:t>Rigor Shift</a:t>
            </a:r>
            <a:r>
              <a:rPr lang="en-US" sz="1200" b="0" i="0" u="none" strike="noStrike" cap="none" baseline="0" dirty="0">
                <a:solidFill>
                  <a:schemeClr val="dk1"/>
                </a:solidFill>
                <a:latin typeface="Calibri"/>
                <a:ea typeface="Calibri"/>
                <a:cs typeface="Calibri"/>
                <a:sym typeface="Calibri"/>
              </a:rPr>
              <a:t>: </a:t>
            </a:r>
            <a:r>
              <a:rPr lang="en-US" sz="1100" dirty="0">
                <a:latin typeface="Arial"/>
                <a:ea typeface="Arial"/>
                <a:cs typeface="Arial"/>
                <a:sym typeface="Arial"/>
              </a:rPr>
              <a:t>in major topics pursue </a:t>
            </a:r>
            <a:r>
              <a:rPr lang="en-US" sz="1100" b="1" dirty="0">
                <a:latin typeface="Arial"/>
                <a:ea typeface="Arial"/>
                <a:cs typeface="Arial"/>
                <a:sym typeface="Arial"/>
              </a:rPr>
              <a:t>conceptual understanding, </a:t>
            </a:r>
            <a:r>
              <a:rPr lang="en-US" sz="1100" dirty="0">
                <a:latin typeface="Arial"/>
                <a:ea typeface="Arial"/>
                <a:cs typeface="Arial"/>
                <a:sym typeface="Arial"/>
              </a:rPr>
              <a:t>procedural skill and</a:t>
            </a:r>
            <a:r>
              <a:rPr lang="en-US" sz="1100" b="1" dirty="0">
                <a:latin typeface="Arial"/>
                <a:ea typeface="Arial"/>
                <a:cs typeface="Arial"/>
                <a:sym typeface="Arial"/>
              </a:rPr>
              <a:t> fluency</a:t>
            </a:r>
            <a:r>
              <a:rPr lang="en-US" sz="1100" dirty="0">
                <a:latin typeface="Arial"/>
                <a:ea typeface="Arial"/>
                <a:cs typeface="Arial"/>
                <a:sym typeface="Arial"/>
              </a:rPr>
              <a:t>, and application with equal intensity</a:t>
            </a:r>
          </a:p>
          <a:p>
            <a:pPr marR="0" lvl="0" algn="l" rtl="0">
              <a:lnSpc>
                <a:spcPct val="114000"/>
              </a:lnSpc>
              <a:spcBef>
                <a:spcPts val="0"/>
              </a:spcBef>
              <a:buNone/>
            </a:pPr>
            <a:endParaRPr sz="1100" b="1" dirty="0">
              <a:latin typeface="Arial"/>
              <a:ea typeface="Arial"/>
              <a:cs typeface="Arial"/>
              <a:sym typeface="Arial"/>
            </a:endParaRPr>
          </a:p>
          <a:p>
            <a:pPr marR="0" lvl="0" algn="l" rtl="0">
              <a:lnSpc>
                <a:spcPct val="114000"/>
              </a:lnSpc>
              <a:spcBef>
                <a:spcPts val="0"/>
              </a:spcBef>
              <a:buClr>
                <a:schemeClr val="dk1"/>
              </a:buClr>
              <a:buSzPct val="100000"/>
              <a:buFont typeface="Arial"/>
              <a:buNone/>
            </a:pPr>
            <a:r>
              <a:rPr lang="en-US" sz="1100" b="1" dirty="0">
                <a:latin typeface="Arial"/>
                <a:ea typeface="Arial"/>
                <a:cs typeface="Arial"/>
                <a:sym typeface="Arial"/>
              </a:rPr>
              <a:t>Conceptual understanding:</a:t>
            </a:r>
            <a:r>
              <a:rPr lang="en-US" sz="1100" dirty="0">
                <a:latin typeface="Arial"/>
                <a:ea typeface="Arial"/>
                <a:cs typeface="Arial"/>
                <a:sym typeface="Arial"/>
              </a:rPr>
              <a:t> The Standards call for conceptual understanding of key concepts, such as place value and ratios. Teachers support students’ ability to access concepts from a number of perspectives so that students are able to see math as more than a set of mnemonics or discrete procedures.</a:t>
            </a:r>
          </a:p>
          <a:p>
            <a:pPr marR="0" lvl="0" algn="l" rtl="0">
              <a:lnSpc>
                <a:spcPct val="114000"/>
              </a:lnSpc>
              <a:spcBef>
                <a:spcPts val="0"/>
              </a:spcBef>
              <a:buClr>
                <a:schemeClr val="dk1"/>
              </a:buClr>
              <a:buSzPct val="100000"/>
              <a:buFont typeface="Arial"/>
              <a:buNone/>
            </a:pPr>
            <a:r>
              <a:rPr lang="en-US" sz="1100" b="1" dirty="0">
                <a:latin typeface="Arial"/>
                <a:ea typeface="Arial"/>
                <a:cs typeface="Arial"/>
                <a:sym typeface="Arial"/>
              </a:rPr>
              <a:t>Procedural skill and fluency:</a:t>
            </a:r>
            <a:r>
              <a:rPr lang="en-US" sz="1100" dirty="0">
                <a:latin typeface="Arial"/>
                <a:ea typeface="Arial"/>
                <a:cs typeface="Arial"/>
                <a:sym typeface="Arial"/>
              </a:rPr>
              <a:t> The Standards call for speed and accuracy in calculation. Teachers structure class time and/or homework time for students to practice core functions such as single-digit multiplication so that students have access to more complex concepts and procedures.</a:t>
            </a:r>
          </a:p>
          <a:p>
            <a:pPr marR="0" lvl="0" algn="l" rtl="0">
              <a:lnSpc>
                <a:spcPct val="114000"/>
              </a:lnSpc>
              <a:spcBef>
                <a:spcPts val="0"/>
              </a:spcBef>
              <a:buNone/>
            </a:pPr>
            <a:r>
              <a:rPr lang="en-US" sz="1100" b="1" dirty="0">
                <a:latin typeface="Arial"/>
                <a:ea typeface="Arial"/>
                <a:cs typeface="Arial"/>
                <a:sym typeface="Arial"/>
              </a:rPr>
              <a:t>Application:</a:t>
            </a:r>
            <a:r>
              <a:rPr lang="en-US" sz="1100" dirty="0">
                <a:latin typeface="Arial"/>
                <a:ea typeface="Arial"/>
                <a:cs typeface="Arial"/>
                <a:sym typeface="Arial"/>
              </a:rPr>
              <a:t> The Standards call for students to use math flexibly for applications. Teachers provide opportunities for students to apply math in context. Teachers in content areas outside of math, particularly science, ensure that students are using math to make meaning of and access content.</a:t>
            </a:r>
          </a:p>
          <a:p>
            <a:pPr marR="0" lvl="0" algn="l" rtl="0">
              <a:lnSpc>
                <a:spcPct val="114000"/>
              </a:lnSpc>
              <a:spcBef>
                <a:spcPts val="1752"/>
              </a:spcBef>
              <a:buNone/>
            </a:pPr>
            <a:r>
              <a:rPr lang="en-US" b="0" i="0" u="none" strike="noStrike" cap="none" baseline="0" dirty="0">
                <a:solidFill>
                  <a:srgbClr val="0C0C0C"/>
                </a:solidFill>
                <a:latin typeface="Calibri"/>
                <a:ea typeface="Calibri"/>
                <a:cs typeface="Calibri"/>
                <a:sym typeface="Calibri"/>
                <a:rtl val="0"/>
              </a:rPr>
              <a:t>As we begin our work today, we are going to spend time looking at </a:t>
            </a:r>
            <a:r>
              <a:rPr lang="en-US" b="1" i="0" u="none" strike="noStrike" cap="none" baseline="0" dirty="0">
                <a:solidFill>
                  <a:srgbClr val="0C0C0C"/>
                </a:solidFill>
                <a:latin typeface="Calibri"/>
                <a:ea typeface="Calibri"/>
                <a:cs typeface="Calibri"/>
                <a:sym typeface="Calibri"/>
                <a:rtl val="0"/>
              </a:rPr>
              <a:t>focus and coherence</a:t>
            </a:r>
            <a:r>
              <a:rPr lang="en-US" dirty="0">
                <a:solidFill>
                  <a:srgbClr val="0C0C0C"/>
                </a:solidFill>
                <a:rtl val="0"/>
              </a:rPr>
              <a:t> and discuss h</a:t>
            </a:r>
            <a:r>
              <a:rPr lang="en-US" b="0" i="0" u="none" strike="noStrike" cap="none" baseline="0" dirty="0">
                <a:solidFill>
                  <a:srgbClr val="0C0C0C"/>
                </a:solidFill>
                <a:latin typeface="Calibri"/>
                <a:ea typeface="Calibri"/>
                <a:cs typeface="Calibri"/>
                <a:sym typeface="Calibri"/>
                <a:rtl val="0"/>
              </a:rPr>
              <a:t>ow </a:t>
            </a:r>
            <a:r>
              <a:rPr lang="en-US" dirty="0">
                <a:solidFill>
                  <a:srgbClr val="0C0C0C"/>
                </a:solidFill>
                <a:rtl val="0"/>
              </a:rPr>
              <a:t>student</a:t>
            </a:r>
            <a:r>
              <a:rPr lang="en-US" b="0" i="0" u="none" strike="noStrike" cap="none" baseline="0" dirty="0">
                <a:solidFill>
                  <a:srgbClr val="0C0C0C"/>
                </a:solidFill>
                <a:latin typeface="Calibri"/>
                <a:ea typeface="Calibri"/>
                <a:cs typeface="Calibri"/>
                <a:sym typeface="Calibri"/>
                <a:rtl val="0"/>
              </a:rPr>
              <a:t> work looks across grades, as well as within the major work of the grade</a:t>
            </a:r>
            <a:r>
              <a:rPr lang="en-US" dirty="0">
                <a:solidFill>
                  <a:srgbClr val="0C0C0C"/>
                </a:solidFill>
                <a:rtl val="0"/>
              </a:rPr>
              <a: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87" name="Shape 187"/>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Calibri"/>
                <a:ea typeface="Calibri"/>
                <a:cs typeface="Calibri"/>
                <a:sym typeface="Calibri"/>
              </a:rPr>
              <a:t>5/29/13</a:t>
            </a:r>
          </a:p>
        </p:txBody>
      </p:sp>
      <p:sp>
        <p:nvSpPr>
          <p:cNvPr id="188" name="Shape 188"/>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 A. Ramirez for Connecticut State Department of Education,  Leadership Summit</a:t>
            </a: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algn="l" rtl="0">
              <a:spcBef>
                <a:spcPts val="0"/>
              </a:spcBef>
              <a:buNone/>
            </a:pPr>
            <a:r>
              <a:rPr lang="en-US" dirty="0"/>
              <a:t>Time 2 min</a:t>
            </a:r>
          </a:p>
          <a:p>
            <a:pPr marR="0" algn="l" rtl="0">
              <a:spcBef>
                <a:spcPts val="0"/>
              </a:spcBef>
              <a:buNone/>
            </a:pPr>
            <a:endParaRPr dirty="0"/>
          </a:p>
          <a:p>
            <a:pPr marR="0" algn="l" rtl="0">
              <a:spcBef>
                <a:spcPts val="0"/>
              </a:spcBef>
              <a:buNone/>
            </a:pPr>
            <a:r>
              <a:rPr lang="en-US" b="1" dirty="0"/>
              <a:t>Facilitator note</a:t>
            </a:r>
            <a:r>
              <a:rPr lang="en-US" dirty="0"/>
              <a:t>:  You may ask the following question to start the discussion:  “How would your teaching be affected if no standards were identified as the major work of the grade/course? </a:t>
            </a:r>
          </a:p>
          <a:p>
            <a:pPr marR="0" algn="l" rtl="0">
              <a:spcBef>
                <a:spcPts val="0"/>
              </a:spcBef>
              <a:buNone/>
            </a:pPr>
            <a:endParaRPr dirty="0"/>
          </a:p>
          <a:p>
            <a:pPr marR="0" lvl="0" algn="l" rtl="0">
              <a:spcBef>
                <a:spcPts val="0"/>
              </a:spcBef>
              <a:buNone/>
            </a:pPr>
            <a:r>
              <a:rPr lang="en-US" dirty="0"/>
              <a:t>Say:  </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There are two levels of focus.  </a:t>
            </a:r>
          </a:p>
          <a:p>
            <a:pPr marL="628650" marR="0" lvl="1"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The first level is the focus of what is in versus what is </a:t>
            </a:r>
            <a:r>
              <a:rPr lang="en-US" sz="1200" b="0" i="0" u="none" strike="noStrike" cap="none" baseline="0" dirty="0">
                <a:solidFill>
                  <a:srgbClr val="FF0000"/>
                </a:solidFill>
                <a:latin typeface="Calibri"/>
                <a:ea typeface="Calibri"/>
                <a:cs typeface="Calibri"/>
                <a:sym typeface="Calibri"/>
              </a:rPr>
              <a:t>out; </a:t>
            </a:r>
            <a:r>
              <a:rPr lang="en-US" sz="1200" b="0" i="0" u="none" strike="noStrike" cap="none" baseline="0" dirty="0">
                <a:solidFill>
                  <a:srgbClr val="0070C0"/>
                </a:solidFill>
                <a:latin typeface="Calibri"/>
                <a:ea typeface="Calibri"/>
                <a:cs typeface="Calibri"/>
                <a:sym typeface="Calibri"/>
              </a:rPr>
              <a:t>what</a:t>
            </a:r>
            <a:r>
              <a:rPr lang="en-US" sz="1200" b="0" i="0" u="none" strike="noStrike" cap="none" baseline="0" dirty="0">
                <a:solidFill>
                  <a:schemeClr val="dk1"/>
                </a:solidFill>
                <a:latin typeface="Calibri"/>
                <a:ea typeface="Calibri"/>
                <a:cs typeface="Calibri"/>
                <a:sym typeface="Calibri"/>
              </a:rPr>
              <a:t> is being taught at each grade level compared to what is not.  It is because of this level of focus that teachers will have the time to go deeper with the math that is most important.   Compared to the typical state standards of the past (which in some cases were literally volumes of standards that would have taken years to “cover,”  even one grade’s worth of math), the Common Core State Standards for Mathematics have fewer standards which are manageable and it is clear what is expected of the teachers and students at each grade level.  That is the 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baseline="0" dirty="0">
                <a:solidFill>
                  <a:schemeClr val="dk1"/>
                </a:solidFill>
                <a:latin typeface="Calibri"/>
                <a:ea typeface="Calibri"/>
                <a:cs typeface="Calibri"/>
                <a:sym typeface="Calibri"/>
              </a:rPr>
              <a:t>  level of focus.</a:t>
            </a:r>
          </a:p>
          <a:p>
            <a:pPr marL="628650" marR="0" lvl="1" indent="-171450" algn="l" rtl="0">
              <a:spcBef>
                <a:spcPts val="0"/>
              </a:spcBef>
              <a:buNone/>
            </a:pPr>
            <a:endParaRPr sz="1200" b="0" i="0" u="none" strike="noStrike" cap="none" baseline="0" dirty="0">
              <a:solidFill>
                <a:schemeClr val="dk1"/>
              </a:solidFill>
              <a:latin typeface="Calibri"/>
              <a:ea typeface="Calibri"/>
              <a:cs typeface="Calibri"/>
              <a:sym typeface="Calibri"/>
            </a:endParaRPr>
          </a:p>
          <a:p>
            <a:pPr marL="628650" marR="0" lvl="1"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The other level of focus is the shape of the content that is in each grade or course.  What that means is that if you look at the “focused” list, say for Kindergarten, you can see the list in terms of shades. There are things that are really sharp and focused in the middle, that are the major content for that grade.  The other topics are there in a supporting way and help to support that major work.  So, even within the list that exists, there is focus.  That is the 2</a:t>
            </a:r>
            <a:r>
              <a:rPr lang="en-US" sz="1200" b="0" i="0" u="none" strike="noStrike" cap="none" baseline="30000" dirty="0">
                <a:solidFill>
                  <a:schemeClr val="dk1"/>
                </a:solidFill>
                <a:latin typeface="Calibri"/>
                <a:ea typeface="Calibri"/>
                <a:cs typeface="Calibri"/>
                <a:sym typeface="Calibri"/>
              </a:rPr>
              <a:t>nd</a:t>
            </a:r>
            <a:r>
              <a:rPr lang="en-US" sz="1200" b="0" i="0" u="none" strike="noStrike" cap="none" baseline="0" dirty="0">
                <a:solidFill>
                  <a:schemeClr val="dk1"/>
                </a:solidFill>
                <a:latin typeface="Calibri"/>
                <a:ea typeface="Calibri"/>
                <a:cs typeface="Calibri"/>
                <a:sym typeface="Calibri"/>
              </a:rPr>
              <a:t> level of focus.</a:t>
            </a:r>
          </a:p>
          <a:p>
            <a:pPr marL="171450" marR="0" lvl="0" indent="-17145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Time: 20 min (5 min group talk about “Why Focus” and “Why limit them” questions ; 10 min to discuss findings from focus activity; 5 min share out )</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Materials:</a:t>
            </a:r>
            <a:r>
              <a:rPr lang="en-US" b="1" dirty="0"/>
              <a:t> Practicing with the Shifts Handout</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You are now going to participate in an activity to identify the major work of each grade Kindergarten through Algebra 2.  </a:t>
            </a:r>
            <a:r>
              <a:rPr lang="en-US" sz="1200" b="1" i="0" u="none" strike="noStrike" cap="none" baseline="0" dirty="0">
                <a:solidFill>
                  <a:schemeClr val="dk1"/>
                </a:solidFill>
                <a:latin typeface="Calibri"/>
                <a:ea typeface="Calibri"/>
                <a:cs typeface="Calibri"/>
                <a:sym typeface="Calibri"/>
              </a:rPr>
              <a:t>Engaging with the shift: What do you think belongs in the major work of each grade? </a:t>
            </a:r>
            <a:r>
              <a:rPr lang="en-US" sz="1200" b="0" i="0" u="none" strike="noStrike" cap="none" baseline="0" dirty="0">
                <a:solidFill>
                  <a:schemeClr val="dk1"/>
                </a:solidFill>
                <a:latin typeface="Calibri"/>
                <a:ea typeface="Calibri"/>
                <a:cs typeface="Calibri"/>
                <a:sym typeface="Calibri"/>
              </a:rPr>
              <a:t>You will examine three topics for grades Kindergarten through Algebra 2 and determine which two of the three given topics are major areas of focus for that grade or course. </a:t>
            </a:r>
            <a:r>
              <a:rPr lang="en-US" dirty="0"/>
              <a:t> </a:t>
            </a:r>
            <a:r>
              <a:rPr lang="en-US" sz="1200" b="0" i="0" u="none" strike="noStrike" cap="none" baseline="0" dirty="0">
                <a:solidFill>
                  <a:schemeClr val="dk1"/>
                </a:solidFill>
                <a:latin typeface="Calibri"/>
                <a:ea typeface="Calibri"/>
                <a:cs typeface="Calibri"/>
                <a:sym typeface="Calibri"/>
              </a:rPr>
              <a:t>Review the table given and answer the question “Which of the following represent areas of major focus for the indicated grade?”</a:t>
            </a:r>
          </a:p>
          <a:p>
            <a:pPr marL="0" marR="0" lvl="0" indent="0" algn="l" rtl="0">
              <a:spcBef>
                <a:spcPts val="0"/>
              </a:spcBef>
              <a:buNone/>
            </a:pPr>
            <a:endParaRPr dirty="0"/>
          </a:p>
          <a:p>
            <a:pPr marL="0" marR="0" lvl="0" indent="0" algn="l" rtl="0">
              <a:spcBef>
                <a:spcPts val="0"/>
              </a:spcBef>
              <a:buSzPct val="25000"/>
              <a:buNone/>
            </a:pPr>
            <a:r>
              <a:rPr lang="en-US" dirty="0"/>
              <a:t>Facilitator note: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It is encouraged that you attempt this activity first </a:t>
            </a:r>
            <a:r>
              <a:rPr lang="en-US" sz="1200" b="0" i="0" u="sng" strike="noStrike" cap="none" baseline="0" dirty="0">
                <a:solidFill>
                  <a:schemeClr val="dk1"/>
                </a:solidFill>
                <a:latin typeface="Calibri"/>
                <a:ea typeface="Calibri"/>
                <a:cs typeface="Calibri"/>
                <a:sym typeface="Calibri"/>
              </a:rPr>
              <a:t>without</a:t>
            </a:r>
            <a:r>
              <a:rPr lang="en-US" sz="1200" b="0" i="0" u="none" strike="noStrike" cap="none" baseline="0" dirty="0">
                <a:solidFill>
                  <a:schemeClr val="dk1"/>
                </a:solidFill>
                <a:latin typeface="Calibri"/>
                <a:ea typeface="Calibri"/>
                <a:cs typeface="Calibri"/>
                <a:sym typeface="Calibri"/>
              </a:rPr>
              <a:t> consulting the </a:t>
            </a:r>
            <a:r>
              <a:rPr lang="en-US" sz="1200" b="0" i="0" u="sng" strike="noStrike" cap="none" baseline="0" dirty="0">
                <a:solidFill>
                  <a:schemeClr val="hlink"/>
                </a:solidFill>
                <a:latin typeface="Calibri"/>
                <a:ea typeface="Calibri"/>
                <a:cs typeface="Calibri"/>
                <a:sym typeface="Calibri"/>
                <a:hlinkClick r:id="rId3"/>
              </a:rPr>
              <a:t>Standards</a:t>
            </a:r>
            <a:r>
              <a:rPr lang="en-US" sz="1200" b="0" i="0" u="none" strike="noStrike" cap="none" baseline="0" dirty="0">
                <a:solidFill>
                  <a:schemeClr val="dk1"/>
                </a:solidFill>
                <a:latin typeface="Calibri"/>
                <a:ea typeface="Calibri"/>
                <a:cs typeface="Calibri"/>
                <a:sym typeface="Calibri"/>
              </a:rPr>
              <a:t> or </a:t>
            </a:r>
            <a:r>
              <a:rPr lang="en-US" sz="1200" b="0" i="0" u="sng" strike="noStrike" cap="none" baseline="0" dirty="0">
                <a:solidFill>
                  <a:schemeClr val="hlink"/>
                </a:solidFill>
                <a:latin typeface="Calibri"/>
                <a:ea typeface="Calibri"/>
                <a:cs typeface="Calibri"/>
                <a:sym typeface="Calibri"/>
                <a:hlinkClick r:id="rId4"/>
              </a:rPr>
              <a:t>Focus by Grade Level</a:t>
            </a:r>
            <a:r>
              <a:rPr lang="en-US" sz="1200" b="0" i="0" u="none" strike="noStrike" cap="none" baseline="0" dirty="0">
                <a:solidFill>
                  <a:schemeClr val="dk1"/>
                </a:solidFill>
                <a:latin typeface="Calibri"/>
                <a:ea typeface="Calibri"/>
                <a:cs typeface="Calibri"/>
                <a:sym typeface="Calibri"/>
              </a:rPr>
              <a:t> documents to allow for thoughtful engagement and discussion. </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Time 10 min for slides 16-19</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Take just a moment to compare the answers in the activity with the answer key provided.</a:t>
            </a:r>
            <a:r>
              <a:rPr lang="en-US" dirty="0"/>
              <a:t>  Discuss how the highlighted areas of focus build from grade to grade.  Review the </a:t>
            </a:r>
            <a:r>
              <a:rPr lang="en-US" dirty="0" err="1"/>
              <a:t>unhighlighted</a:t>
            </a:r>
            <a:r>
              <a:rPr lang="en-US" dirty="0"/>
              <a:t> items and briefly discuss why the topic does not belong with the other two topics.  </a:t>
            </a:r>
          </a:p>
          <a:p>
            <a:pPr marL="0" marR="0" lvl="0" indent="0" algn="l" rtl="0">
              <a:spcBef>
                <a:spcPts val="0"/>
              </a:spcBef>
              <a:buNone/>
            </a:pPr>
            <a:endParaRPr dirty="0"/>
          </a:p>
          <a:p>
            <a:pPr marL="0" marR="0" lvl="0" indent="0" algn="l" rtl="0">
              <a:spcBef>
                <a:spcPts val="0"/>
              </a:spcBef>
              <a:buNone/>
            </a:pPr>
            <a:endParaRPr dirty="0"/>
          </a:p>
        </p:txBody>
      </p:sp>
      <p:sp>
        <p:nvSpPr>
          <p:cNvPr id="217" name="Shape 2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Continued from previous slide</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Continued from previous slide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Continued from previous slide</a:t>
            </a:r>
          </a:p>
          <a:p>
            <a:pPr marL="0" marR="0" lvl="0" indent="0" algn="l" rtl="0">
              <a:spcBef>
                <a:spcPts val="0"/>
              </a:spcBef>
              <a:buSzPct val="25000"/>
              <a:buNone/>
            </a:pPr>
            <a:r>
              <a:rPr lang="en-US"/>
              <a:t> </a:t>
            </a:r>
          </a:p>
          <a:p>
            <a:pPr marL="0" marR="0" lvl="0" indent="0" algn="l" rtl="0">
              <a:spcBef>
                <a:spcPts val="0"/>
              </a:spcBef>
              <a:buNone/>
            </a:pPr>
            <a:endParaRPr/>
          </a:p>
          <a:p>
            <a:pPr marL="0" marR="0" lvl="0" indent="0" algn="l" rtl="0">
              <a:spcBef>
                <a:spcPts val="0"/>
              </a:spcBef>
              <a:buSzPct val="25000"/>
              <a:buNone/>
            </a:pPr>
            <a:r>
              <a:rPr lang="en-US"/>
              <a:t> </a:t>
            </a:r>
          </a:p>
        </p:txBody>
      </p:sp>
      <p:sp>
        <p:nvSpPr>
          <p:cNvPr id="255" name="Shape 2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5 minutes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Let’s take a few minutes and engage in a discussion around the major work of the grade.   Have participants share out with the group.</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Working with a few colleagues at your table, walk through the emphases for your grade/course and reflect on the question that is here.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would you summarize the major work?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Time: 10 minutes</a:t>
            </a:r>
          </a:p>
          <a:p>
            <a:pPr marL="0" marR="0" lvl="0" indent="0" algn="l" rtl="0">
              <a:spcBef>
                <a:spcPts val="0"/>
              </a:spcBef>
              <a:buNone/>
            </a:pPr>
            <a:endParaRPr/>
          </a:p>
          <a:p>
            <a:pPr marL="0" marR="0" lvl="0" indent="0" algn="l" rtl="0">
              <a:spcBef>
                <a:spcPts val="0"/>
              </a:spcBef>
              <a:buSzPct val="25000"/>
              <a:buNone/>
            </a:pPr>
            <a:r>
              <a:rPr lang="en-US"/>
              <a:t>Say: You will now take a 10 minute break.</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2 min</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Coherence is about math making sense.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Just like there are two levels of focus, there are two types of coherence found in the math standards.  One is the coherence of topics across grades and the other is the coherence within a grade.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You will see coherence across grades as the Standards direct us to have students apply learning from a previous grade to learn a new topic. </a:t>
            </a:r>
            <a:r>
              <a:rPr lang="en-US" dirty="0"/>
              <a:t>  Then y</a:t>
            </a:r>
            <a:r>
              <a:rPr lang="en-US" sz="1200" b="0" i="0" u="none" strike="noStrike" cap="none" baseline="0" dirty="0">
                <a:solidFill>
                  <a:schemeClr val="dk1"/>
                </a:solidFill>
                <a:latin typeface="Calibri"/>
                <a:ea typeface="Calibri"/>
                <a:cs typeface="Calibri"/>
                <a:sym typeface="Calibri"/>
              </a:rPr>
              <a:t>ou will see coherence within a grade/course in the Standards as they direct us to have students reinforce a major topic by utilizing a supporting topic.  </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Time: 10 min</a:t>
            </a:r>
          </a:p>
          <a:p>
            <a:pPr marL="0" marR="0" lvl="0" indent="0" algn="l" rtl="0">
              <a:spcBef>
                <a:spcPts val="0"/>
              </a:spcBef>
              <a:buNone/>
            </a:pPr>
            <a:endParaRPr dirty="0"/>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Materials needed</a:t>
            </a:r>
            <a:r>
              <a:rPr lang="en-US" sz="1200" b="0" i="0" u="none" strike="noStrike" cap="none" baseline="0"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Understanding and Using the Instructional Alignment Chart Han</a:t>
            </a:r>
            <a:r>
              <a:rPr lang="en-US" dirty="0"/>
              <a:t>dout</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Instructional Alignment Chart Model </a:t>
            </a:r>
            <a:r>
              <a:rPr lang="en-US" dirty="0"/>
              <a:t>Handout</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Instructional Alignment Chart Template </a:t>
            </a:r>
            <a:r>
              <a:rPr lang="en-US" dirty="0"/>
              <a:t>Handout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dirty="0"/>
              <a:t>Pass out the handout titled  </a:t>
            </a:r>
            <a:r>
              <a:rPr lang="en-US" b="1" dirty="0"/>
              <a:t>Understanding and Using the Instructional Alignment Chart</a:t>
            </a:r>
            <a:r>
              <a:rPr lang="en-US" dirty="0"/>
              <a:t>.</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a:t>
            </a:r>
            <a:r>
              <a:rPr lang="en-US" dirty="0"/>
              <a:t>The information on this handout</a:t>
            </a:r>
            <a:r>
              <a:rPr lang="en-US" sz="1200" b="0" i="0" u="none" strike="noStrike" cap="none" baseline="0" dirty="0">
                <a:solidFill>
                  <a:schemeClr val="dk1"/>
                </a:solidFill>
                <a:latin typeface="Calibri"/>
                <a:ea typeface="Calibri"/>
                <a:cs typeface="Calibri"/>
                <a:sym typeface="Calibri"/>
              </a:rPr>
              <a:t> provides a structure for professional collaborative conversations about the TN State Standards and how they inform teacher decision</a:t>
            </a:r>
            <a:r>
              <a:rPr lang="en-US" dirty="0"/>
              <a:t> </a:t>
            </a:r>
            <a:r>
              <a:rPr lang="en-US" sz="1200" b="0" i="0" u="none" strike="noStrike" cap="none" baseline="0" dirty="0">
                <a:solidFill>
                  <a:schemeClr val="dk1"/>
                </a:solidFill>
                <a:latin typeface="Calibri"/>
                <a:ea typeface="Calibri"/>
                <a:cs typeface="Calibri"/>
                <a:sym typeface="Calibri"/>
              </a:rPr>
              <a:t>making.  The four steps outlined above correspond to the four sections of the Instructional Alignment Chart th</a:t>
            </a:r>
            <a:r>
              <a:rPr lang="en-US" dirty="0"/>
              <a:t>at you will complete in a few minutes</a:t>
            </a:r>
            <a:r>
              <a:rPr lang="en-US" sz="1200" b="0" i="0" u="none" strike="noStrike" cap="none" baseline="0" dirty="0">
                <a:solidFill>
                  <a:schemeClr val="dk1"/>
                </a:solidFill>
                <a:latin typeface="Calibri"/>
                <a:ea typeface="Calibri"/>
                <a:cs typeface="Calibri"/>
                <a:sym typeface="Calibri"/>
              </a:rPr>
              <a:t>.  This collaborative conversation and the accompanying tool capture important findings for the conversation </a:t>
            </a:r>
            <a:r>
              <a:rPr lang="en-US" dirty="0"/>
              <a:t>and </a:t>
            </a:r>
            <a:r>
              <a:rPr lang="en-US" sz="1200" b="0" i="0" u="none" strike="noStrike" cap="none" baseline="0" dirty="0">
                <a:solidFill>
                  <a:schemeClr val="dk1"/>
                </a:solidFill>
                <a:latin typeface="Calibri"/>
                <a:ea typeface="Calibri"/>
                <a:cs typeface="Calibri"/>
                <a:sym typeface="Calibri"/>
              </a:rPr>
              <a:t>can help guide and focus teams of teachers and instructional leaders as they study the standards.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facilitator will read  information under each step</a:t>
            </a:r>
            <a:r>
              <a:rPr lang="en-US" dirty="0"/>
              <a:t> or</a:t>
            </a:r>
            <a:r>
              <a:rPr lang="en-US" sz="1200" b="0" i="0" u="none" strike="noStrike" cap="none" baseline="0" dirty="0">
                <a:solidFill>
                  <a:schemeClr val="dk1"/>
                </a:solidFill>
                <a:latin typeface="Calibri"/>
                <a:ea typeface="Calibri"/>
                <a:cs typeface="Calibri"/>
                <a:sym typeface="Calibri"/>
              </a:rPr>
              <a:t> call on participants to read the information as well.</a:t>
            </a: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Time: 20 min</a:t>
            </a:r>
          </a:p>
          <a:p>
            <a:pPr marL="0" marR="0" lvl="0" indent="0" algn="l" rtl="0">
              <a:spcBef>
                <a:spcPts val="0"/>
              </a:spcBef>
              <a:buNone/>
            </a:pPr>
            <a:endParaRPr dirty="0"/>
          </a:p>
          <a:p>
            <a:pPr marL="0" marR="0" lvl="0" indent="0" algn="l" rtl="0">
              <a:spcBef>
                <a:spcPts val="0"/>
              </a:spcBef>
              <a:buSzPct val="25000"/>
              <a:buNone/>
            </a:pPr>
            <a:r>
              <a:rPr lang="en-US" dirty="0"/>
              <a:t>Pass out the handout titled </a:t>
            </a:r>
            <a:r>
              <a:rPr lang="en-US" b="1" dirty="0"/>
              <a:t>Instructional Alignment Chart</a:t>
            </a:r>
            <a:r>
              <a:rPr lang="en-US" dirty="0"/>
              <a:t>.  (The chart that is completely filled in)</a:t>
            </a:r>
          </a:p>
          <a:p>
            <a:pPr marL="0" marR="0" lvl="0" indent="0" algn="l" rtl="0">
              <a:spcBef>
                <a:spcPts val="0"/>
              </a:spcBef>
              <a:buNone/>
            </a:pPr>
            <a:endParaRPr dirty="0"/>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Facilitator will read the information on the slide.  </a:t>
            </a:r>
            <a:r>
              <a:rPr lang="en-US" dirty="0"/>
              <a:t>In groups, have participants review the model, highlight common language and discuss the other components in the alignment.  You may need to explain that the changes from grade 3 to 4 are listed in the first “changes” box and the changes from grade 4 to 5 are listed in the second “changes” box.</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dirty="0"/>
              <a:t>Time: 20-30 min</a:t>
            </a:r>
          </a:p>
          <a:p>
            <a:pPr marL="0" marR="0" lvl="0" indent="0" algn="l" rtl="0">
              <a:lnSpc>
                <a:spcPct val="100000"/>
              </a:lnSpc>
              <a:spcBef>
                <a:spcPts val="0"/>
              </a:spcBef>
              <a:spcAft>
                <a:spcPts val="0"/>
              </a:spcAft>
              <a:buClr>
                <a:schemeClr val="dk1"/>
              </a:buClr>
              <a:buSzPct val="25000"/>
              <a:buFont typeface="Calibri"/>
              <a:buNone/>
            </a:pPr>
            <a:r>
              <a:rPr lang="en-US" dirty="0"/>
              <a:t>Pass out the handout titled </a:t>
            </a:r>
            <a:r>
              <a:rPr lang="en-US" b="1" dirty="0"/>
              <a:t> Instructional Alignment Chart</a:t>
            </a:r>
            <a:r>
              <a:rPr lang="en-US" dirty="0"/>
              <a:t> with the </a:t>
            </a:r>
            <a:r>
              <a:rPr lang="en-US" sz="1200" b="0" i="0" u="none" strike="noStrike" cap="none" baseline="0" dirty="0">
                <a:solidFill>
                  <a:schemeClr val="dk1"/>
                </a:solidFill>
                <a:latin typeface="Calibri"/>
                <a:ea typeface="Calibri"/>
                <a:cs typeface="Calibri"/>
                <a:sym typeface="Calibri"/>
              </a:rPr>
              <a:t>6,7, and 8</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standards filled in at the top.</a:t>
            </a:r>
          </a:p>
          <a:p>
            <a:pPr marL="0" marR="0" lvl="0" indent="0" algn="l" rtl="0">
              <a:lnSpc>
                <a:spcPct val="100000"/>
              </a:lnSpc>
              <a:spcBef>
                <a:spcPts val="0"/>
              </a:spcBef>
              <a:spcAft>
                <a:spcPts val="0"/>
              </a:spcAft>
              <a:buClr>
                <a:schemeClr val="dk1"/>
              </a:buClr>
              <a:buFont typeface="Calibri"/>
              <a:buNone/>
            </a:pPr>
            <a:endParaRPr dirty="0"/>
          </a:p>
          <a:p>
            <a:pPr marL="0" marR="0" lvl="0" indent="0" algn="l" rtl="0">
              <a:spcBef>
                <a:spcPts val="0"/>
              </a:spcBef>
              <a:buSzPct val="25000"/>
              <a:buNone/>
            </a:pPr>
            <a:r>
              <a:rPr lang="en-US" b="1" dirty="0"/>
              <a:t>Facilitator note:</a:t>
            </a:r>
          </a:p>
          <a:p>
            <a:pPr marL="0" marR="0" lvl="0" indent="0" algn="l" rtl="0">
              <a:spcBef>
                <a:spcPts val="0"/>
              </a:spcBef>
              <a:buSzPct val="25000"/>
              <a:buNone/>
            </a:pPr>
            <a:r>
              <a:rPr lang="en-US" dirty="0"/>
              <a:t>Have participants complete the chart and discuss their answers with a partner and then share out with whole group.  There are no right or wrong responses.  This exercise should generate rich discussions about how important it is for teachers to make sure to deliver instruction, for their grade, that helps students make sense of what they are learning and build conceptual understanding.  If not, that will affect the outcomes for the next grade.  In addition, it is important to know what students learned in the previous grade and how the standards in the current grade tie in to the next grade level.</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5 minutes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What new information did you learn from the alignment activity?</a:t>
            </a:r>
            <a:r>
              <a:rPr lang="en-US" dirty="0"/>
              <a:t> </a:t>
            </a:r>
            <a:r>
              <a:rPr lang="en-US" sz="1200" b="0" i="0" u="none" strike="noStrike" cap="none" baseline="0" dirty="0">
                <a:solidFill>
                  <a:schemeClr val="dk1"/>
                </a:solidFill>
                <a:latin typeface="Calibri"/>
                <a:ea typeface="Calibri"/>
                <a:cs typeface="Calibri"/>
                <a:sym typeface="Calibri"/>
              </a:rPr>
              <a:t>How will this information guide your future practice?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Have participants share with their group.</a:t>
            </a:r>
          </a:p>
        </p:txBody>
      </p:sp>
      <p:sp>
        <p:nvSpPr>
          <p:cNvPr id="297" name="Shape 2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a:t>
            </a:r>
            <a:r>
              <a:rPr lang="en-US" dirty="0"/>
              <a:t>1 </a:t>
            </a:r>
            <a:r>
              <a:rPr lang="en-US" sz="1200" b="0" i="0" u="none" strike="noStrike" cap="none" baseline="0" dirty="0">
                <a:solidFill>
                  <a:schemeClr val="dk1"/>
                </a:solidFill>
                <a:latin typeface="Calibri"/>
                <a:ea typeface="Calibri"/>
                <a:cs typeface="Calibri"/>
                <a:sym typeface="Calibri"/>
              </a:rPr>
              <a:t>minutes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a:t>
            </a:r>
            <a:r>
              <a:rPr lang="en-US" dirty="0"/>
              <a:t> Let’s revisit our objectives for the day to make sure that we achieved our goals.</a:t>
            </a: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Time: 2 minutes</a:t>
            </a:r>
          </a:p>
          <a:p>
            <a:pPr marL="0" marR="0" lvl="1"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ct val="25000"/>
              <a:buFont typeface="Calibri"/>
              <a:buNone/>
            </a:pPr>
            <a:r>
              <a:rPr lang="en-US" dirty="0"/>
              <a:t>Say: As a department or PLC our next steps will involve the following:</a:t>
            </a:r>
          </a:p>
          <a:p>
            <a:pPr marL="742950" lvl="1" indent="-197484" rtl="0">
              <a:lnSpc>
                <a:spcPct val="90000"/>
              </a:lnSpc>
              <a:spcBef>
                <a:spcPts val="518"/>
              </a:spcBef>
              <a:buClr>
                <a:schemeClr val="dk1"/>
              </a:buClr>
              <a:buSzPct val="100000"/>
              <a:buChar char="–"/>
            </a:pPr>
            <a:r>
              <a:rPr lang="en-US" dirty="0"/>
              <a:t>Plan a lesson in Q1 or Q2 based on major work of the grade.</a:t>
            </a:r>
          </a:p>
          <a:p>
            <a:pPr marL="742950" lvl="1" indent="-197484" rtl="0">
              <a:lnSpc>
                <a:spcPct val="90000"/>
              </a:lnSpc>
              <a:spcBef>
                <a:spcPts val="518"/>
              </a:spcBef>
              <a:buClr>
                <a:schemeClr val="dk1"/>
              </a:buClr>
              <a:buSzPct val="100000"/>
              <a:buChar char="–"/>
            </a:pPr>
            <a:r>
              <a:rPr lang="en-US" dirty="0"/>
              <a:t>Set goals that are clear and aligned to the standard</a:t>
            </a:r>
          </a:p>
          <a:p>
            <a:pPr marL="742950" lvl="1" indent="-197484" rtl="0">
              <a:lnSpc>
                <a:spcPct val="90000"/>
              </a:lnSpc>
              <a:spcBef>
                <a:spcPts val="518"/>
              </a:spcBef>
              <a:buClr>
                <a:schemeClr val="dk1"/>
              </a:buClr>
              <a:buSzPct val="100000"/>
              <a:buChar char="–"/>
            </a:pPr>
            <a:r>
              <a:rPr lang="en-US" dirty="0"/>
              <a:t>Implement instruction</a:t>
            </a:r>
          </a:p>
          <a:p>
            <a:pPr marL="742950" lvl="1" indent="-197484" rtl="0">
              <a:lnSpc>
                <a:spcPct val="90000"/>
              </a:lnSpc>
              <a:spcBef>
                <a:spcPts val="518"/>
              </a:spcBef>
              <a:buClr>
                <a:schemeClr val="dk1"/>
              </a:buClr>
              <a:buSzPct val="100000"/>
              <a:buChar char="–"/>
            </a:pPr>
            <a:r>
              <a:rPr lang="en-US" dirty="0"/>
              <a:t>Review student work to determine effectiveness of planning, instruction and student learning</a:t>
            </a:r>
          </a:p>
          <a:p>
            <a:pPr rtl="0">
              <a:lnSpc>
                <a:spcPct val="90000"/>
              </a:lnSpc>
              <a:spcBef>
                <a:spcPts val="518"/>
              </a:spcBef>
              <a:buNone/>
            </a:pPr>
            <a:endParaRPr dirty="0"/>
          </a:p>
          <a:p>
            <a:pPr lvl="0" rtl="0">
              <a:lnSpc>
                <a:spcPct val="90000"/>
              </a:lnSpc>
              <a:spcBef>
                <a:spcPts val="518"/>
              </a:spcBef>
              <a:buNone/>
            </a:pPr>
            <a:r>
              <a:rPr lang="en-US" dirty="0"/>
              <a:t>Reviewing student work is a vital piece to the teaching and learning cycle.  It helps us to determine if students really learned the desired concepts or skills and if our lesson plan, instructional delivery and instructional tasks/assignments were rigorous and designed to help students achieve mastery.  </a:t>
            </a: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Say:  Thank you so much for your dedication to the students we serve.  Should you have any questions our Math Instructional Advisors information is on the screen.  Please feel free to contact them with your questions.</a:t>
            </a: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Let’s take just a moment to review the norms for our session today.  In order for us to get the most from our time today it is imperative that we focus on the work at hand. In order to do this we must put distracts aside and refrain from multitasking during our session.  We may encounter some differing views during our our work today and that is okay.  We need to be able to treat our differences with respect and challenge each other so that our work can contribute to the success of our students.  Let’s stay focused on our students, and make the most of our time together.</a:t>
            </a: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Let’s take a moment to review our agenda for the day.  We have a lot to cover in just a short amount of time so let’s get started.</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Time: 2 minutes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Say: In August we learned how to find the TN State Standards and how they are embedded in our District Curriculum Maps.  Our objectives for today are:</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The Participants will</a:t>
            </a:r>
          </a:p>
          <a:p>
            <a:pPr marL="0" marR="0" lvl="0" indent="0" algn="ctr"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Know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mathematical teaching practices that promote effective mathematics instruction and deepen understanding of mathematics concepts and procedures.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how mathematical shifts guide instruction through learning progressions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ctr"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Understand</a:t>
            </a:r>
          </a:p>
          <a:p>
            <a:pPr marL="0" marR="0" lvl="0" indent="0" algn="l" rtl="0">
              <a:spcBef>
                <a:spcPts val="0"/>
              </a:spcBef>
              <a:buSzPct val="25000"/>
              <a:buNone/>
            </a:pPr>
            <a:r>
              <a:rPr lang="en-US" sz="1200" b="0" i="0" u="none" strike="noStrike" cap="none" baseline="0" dirty="0">
                <a:solidFill>
                  <a:srgbClr val="000000"/>
                </a:solidFill>
                <a:latin typeface="Calibri"/>
                <a:ea typeface="Calibri"/>
                <a:cs typeface="Calibri"/>
                <a:sym typeface="Calibri"/>
              </a:rPr>
              <a:t>connection between the major work of the grade and the  learning progressions so that teachers can engage in focused effective planning utilizing curricula resources</a:t>
            </a:r>
          </a:p>
          <a:p>
            <a:pPr marL="0" marR="0" lvl="0" indent="0" algn="ctr" rtl="0">
              <a:spcBef>
                <a:spcPts val="0"/>
              </a:spcBef>
              <a:buNone/>
            </a:pPr>
            <a:endParaRPr sz="1200" b="1" i="0" u="none" strike="noStrike" cap="none" baseline="0" dirty="0">
              <a:solidFill>
                <a:schemeClr val="dk1"/>
              </a:solidFill>
              <a:latin typeface="Calibri"/>
              <a:ea typeface="Calibri"/>
              <a:cs typeface="Calibri"/>
              <a:sym typeface="Calibri"/>
            </a:endParaRPr>
          </a:p>
          <a:p>
            <a:pPr marL="0" marR="0" lvl="0" indent="0" algn="ctr" rtl="0">
              <a:spcBef>
                <a:spcPts val="0"/>
              </a:spcBef>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Do</a:t>
            </a:r>
          </a:p>
          <a:p>
            <a:pPr marL="0" marR="0" lvl="0" indent="0"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determine the major focus of each grade so that teachers can make connections from Kindergarten through Algebra II</a:t>
            </a:r>
            <a:r>
              <a:rPr lang="en-US" b="1" dirty="0"/>
              <a:t> </a:t>
            </a:r>
            <a:r>
              <a:rPr lang="en-US" sz="1200" b="0" i="0" u="none" strike="noStrike" cap="none" baseline="0" dirty="0">
                <a:solidFill>
                  <a:schemeClr val="dk1"/>
                </a:solidFill>
                <a:latin typeface="Calibri"/>
                <a:ea typeface="Calibri"/>
                <a:cs typeface="Calibri"/>
                <a:sym typeface="Calibri"/>
              </a:rPr>
              <a:t>collaborate with peers to complete the instructional alignment chart on the provided strand</a:t>
            </a:r>
          </a:p>
          <a:p>
            <a:pPr marL="0" marR="0" lvl="0" indent="0" algn="l" rtl="0">
              <a:spcBef>
                <a:spcPts val="0"/>
              </a:spcBef>
              <a:buClr>
                <a:schemeClr val="dk1"/>
              </a:buClr>
              <a:buFont typeface="Calibri"/>
              <a:buNone/>
            </a:pPr>
            <a:endParaRPr sz="1200" b="1" i="0" u="none" strike="noStrike" cap="none" baseline="0" dirty="0">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a:t>
            </a:r>
            <a:r>
              <a:rPr lang="en-US"/>
              <a:t>2</a:t>
            </a:r>
            <a:r>
              <a:rPr lang="en-US" sz="1200" b="0" i="0" u="none" strike="noStrike" cap="none" baseline="0">
                <a:solidFill>
                  <a:schemeClr val="dk1"/>
                </a:solidFill>
                <a:latin typeface="Calibri"/>
                <a:ea typeface="Calibri"/>
                <a:cs typeface="Calibri"/>
                <a:sym typeface="Calibri"/>
              </a:rPr>
              <a:t> minute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(Teachers have not seen this)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Let’s take just a few minutes to celebrate our accomplishments this past year.  As you can tell from this graph we have a lot to be proud of.  There has been significant growth in our 3-8 Math students.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While there has been significant growth, less than 50% of our students are proficient in Math.  In fact the data shows that only 40% of our students are proficient in grades 3-8 Mathematics.  In order to meet our goals we need to grow our students so that  80% are proficient by 2025.  If we break that down – our target of P/A students for 2016 will be </a:t>
            </a:r>
            <a:r>
              <a:rPr lang="en-US" sz="1200" b="0" i="0" u="none" strike="noStrike" cap="none" baseline="0">
                <a:solidFill>
                  <a:srgbClr val="FF0000"/>
                </a:solidFill>
                <a:latin typeface="Calibri"/>
                <a:ea typeface="Calibri"/>
                <a:cs typeface="Calibri"/>
                <a:sym typeface="Calibri"/>
              </a:rPr>
              <a:t>42%.</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t>
            </a: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Let’s take just a few minutes to celebrate our accomplishments this past year.  As you can tell from this graph we have a lot to be proud of.  There has been continuous growth in our Algebra 1 students.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While there has been significant growth we still have a long way to go to reach our 80% goal.</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2-3 minute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While we have much to celebrate we must keep our eyes on our District’s Goal: Destination 2025.  Take a minute to remind ourselves of that goal</a:t>
            </a:r>
            <a:r>
              <a:rPr lang="en-US"/>
              <a:t> and</a:t>
            </a:r>
            <a:r>
              <a:rPr lang="en-US" sz="1200" b="0" i="0" u="none" strike="noStrike" cap="none" baseline="0">
                <a:solidFill>
                  <a:schemeClr val="dk1"/>
                </a:solidFill>
                <a:latin typeface="Calibri"/>
                <a:ea typeface="Calibri"/>
                <a:cs typeface="Calibri"/>
                <a:sym typeface="Calibri"/>
              </a:rPr>
              <a:t> to think about what we need to do to accomplish this goal.  Share your thoughts with your partner. </a:t>
            </a:r>
          </a:p>
          <a:p>
            <a:pPr marL="0" marR="0" lvl="0" indent="0" algn="l" rtl="0">
              <a:spcBef>
                <a:spcPts val="0"/>
              </a:spcBef>
              <a:buNone/>
            </a:pPr>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Facilitator will then share information from 2-3 groups.</a:t>
            </a: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Time: 1 minute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Say:  It’s now time to look at our current reality.  Less than 50% of our students are proficient in Math.  In fact the data shows that only 40% of our students are proficient in grades 3-8 Mathematics.  In order to meet our goals we need to grow our students so that  80% are proficient by 2025.  If we break that down – our target of P/A students for 2016 will be </a:t>
            </a:r>
            <a:r>
              <a:rPr lang="en-US" sz="1200" b="0" i="0" u="none" strike="noStrike" cap="none" baseline="0">
                <a:solidFill>
                  <a:srgbClr val="FF0000"/>
                </a:solidFill>
                <a:latin typeface="Calibri"/>
                <a:ea typeface="Calibri"/>
                <a:cs typeface="Calibri"/>
                <a:sym typeface="Calibri"/>
              </a:rPr>
              <a:t>42%.</a:t>
            </a:r>
          </a:p>
          <a:p>
            <a:pPr marL="0" marR="0" lvl="0" indent="0" algn="l" rtl="0">
              <a:spcBef>
                <a:spcPts val="0"/>
              </a:spcBef>
              <a:buNone/>
            </a:pPr>
            <a:endParaRPr sz="1200" b="0" i="0" u="none" strike="noStrike" cap="none" baseline="0">
              <a:solidFill>
                <a:srgbClr val="FF0000"/>
              </a:solidFill>
              <a:latin typeface="Calibri"/>
              <a:ea typeface="Calibri"/>
              <a:cs typeface="Calibri"/>
              <a:sym typeface="Calibri"/>
            </a:endParaRPr>
          </a:p>
          <a:p>
            <a:pPr marL="0" marR="0" lvl="0" indent="0" algn="l" rtl="0">
              <a:spcBef>
                <a:spcPts val="0"/>
              </a:spcBef>
              <a:buNone/>
            </a:pPr>
            <a:endParaRPr sz="1200" b="0" i="0" u="none" strike="noStrike" cap="none" baseline="0">
              <a:solidFill>
                <a:srgbClr val="FF0000"/>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rge Object">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34339" y="1231391"/>
            <a:ext cx="8275320" cy="5093208"/>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6" name="Shape 86"/>
          <p:cNvSpPr txBox="1">
            <a:spLocks noGrp="1"/>
          </p:cNvSpPr>
          <p:nvPr>
            <p:ph type="title"/>
          </p:nvPr>
        </p:nvSpPr>
        <p:spPr>
          <a:xfrm>
            <a:off x="312717" y="228600"/>
            <a:ext cx="8518565" cy="838199"/>
          </a:xfrm>
          <a:prstGeom prst="rect">
            <a:avLst/>
          </a:prstGeom>
          <a:noFill/>
          <a:ln>
            <a:noFill/>
          </a:ln>
        </p:spPr>
        <p:txBody>
          <a:bodyPr lIns="91425" tIns="91425" rIns="91425" b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2"/>
          </p:nvPr>
        </p:nvSpPr>
        <p:spPr>
          <a:xfrm>
            <a:off x="312717" y="6432514"/>
            <a:ext cx="6934199" cy="304799"/>
          </a:xfrm>
          <a:prstGeom prst="rect">
            <a:avLst/>
          </a:prstGeom>
          <a:noFill/>
          <a:ln>
            <a:noFill/>
          </a:ln>
        </p:spPr>
        <p:txBody>
          <a:bodyPr lIns="91425" tIns="91425" rIns="91425" bIns="91425" anchor="b" anchorCtr="0"/>
          <a:lstStyle>
            <a:lvl1pPr marL="0" indent="0" rtl="0">
              <a:spcBef>
                <a:spcPts val="0"/>
              </a:spcBef>
              <a:buFont typeface="Calibri"/>
              <a:buNone/>
              <a:defRPr sz="800" baseline="0"/>
            </a:lvl1pPr>
            <a:lvl2pPr rtl="0">
              <a:spcBef>
                <a:spcPts val="0"/>
              </a:spcBef>
              <a:defRPr sz="2800">
                <a:solidFill>
                  <a:schemeClr val="dk1"/>
                </a:solidFill>
                <a:latin typeface="Calibri"/>
                <a:ea typeface="Calibri"/>
                <a:cs typeface="Calibri"/>
                <a:sym typeface="Calibri"/>
              </a:defRPr>
            </a:lvl2pPr>
            <a:lvl3pPr rtl="0">
              <a:spcBef>
                <a:spcPts val="0"/>
              </a:spcBef>
              <a:defRPr sz="2400">
                <a:solidFill>
                  <a:schemeClr val="dk1"/>
                </a:solidFill>
                <a:latin typeface="Calibri"/>
                <a:ea typeface="Calibri"/>
                <a:cs typeface="Calibri"/>
                <a:sym typeface="Calibri"/>
              </a:defRPr>
            </a:lvl3pPr>
            <a:lvl4pPr rtl="0">
              <a:spcBef>
                <a:spcPts val="0"/>
              </a:spcBef>
              <a:defRPr sz="2000">
                <a:solidFill>
                  <a:schemeClr val="dk1"/>
                </a:solidFill>
                <a:latin typeface="Calibri"/>
                <a:ea typeface="Calibri"/>
                <a:cs typeface="Calibri"/>
                <a:sym typeface="Calibri"/>
              </a:defRPr>
            </a:lvl4pPr>
            <a:lvl5pPr rtl="0">
              <a:spcBef>
                <a:spcPts val="0"/>
              </a:spcBef>
              <a:defRPr sz="2000">
                <a:solidFill>
                  <a:schemeClr val="dk1"/>
                </a:solidFill>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Shape 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6" name="Shape 3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7" name="Shape 3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8" name="Shape 3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5" name="Shape 4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14" name="Shape 14"/>
          <p:cNvPicPr preferRelativeResize="0"/>
          <p:nvPr/>
        </p:nvPicPr>
        <p:blipFill rotWithShape="1">
          <a:blip r:embed="rId15">
            <a:alphaModFix/>
          </a:blip>
          <a:srcRect/>
          <a:stretch/>
        </p:blipFill>
        <p:spPr>
          <a:xfrm>
            <a:off x="0" y="0"/>
            <a:ext cx="9144000" cy="14176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inghamcl@scsk12.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barbeeeb@scsk12.org" TargetMode="External"/><Relationship Id="rId5" Type="http://schemas.openxmlformats.org/officeDocument/2006/relationships/hyperlink" Target="mailto:hortoncs@scsk12.org" TargetMode="External"/><Relationship Id="rId4" Type="http://schemas.openxmlformats.org/officeDocument/2006/relationships/hyperlink" Target="mailto:whiteml@scsk12.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430461"/>
            <a:ext cx="7772400" cy="2503021"/>
          </a:xfrm>
          <a:prstGeom prst="rect">
            <a:avLst/>
          </a:prstGeom>
          <a:noFill/>
          <a:ln>
            <a:noFill/>
          </a:ln>
        </p:spPr>
        <p:txBody>
          <a:bodyPr lIns="91425" tIns="45700" rIns="91425" bIns="45700" anchor="ctr" anchorCtr="0">
            <a:noAutofit/>
          </a:bodyPr>
          <a:lstStyle/>
          <a:p>
            <a:pPr marL="0" marR="0" lvl="0" indent="0" algn="ctr" rtl="0">
              <a:spcBef>
                <a:spcPts val="0"/>
              </a:spcBef>
              <a:buClr>
                <a:srgbClr val="953735"/>
              </a:buClr>
              <a:buSzPct val="25000"/>
              <a:buFont typeface="Calibri"/>
              <a:buNone/>
            </a:pPr>
            <a:r>
              <a:rPr lang="en-US" sz="4400" b="1" i="0" u="none" strike="noStrike" cap="none" baseline="0">
                <a:solidFill>
                  <a:srgbClr val="953735"/>
                </a:solidFill>
                <a:latin typeface="Calibri"/>
                <a:ea typeface="Calibri"/>
                <a:cs typeface="Calibri"/>
                <a:sym typeface="Calibri"/>
              </a:rPr>
              <a:t>Making Sense of Math Learning Progressions</a:t>
            </a:r>
            <a:br>
              <a:rPr lang="en-US" sz="4400" b="1" i="0" u="none" strike="noStrike" cap="none" baseline="0">
                <a:solidFill>
                  <a:srgbClr val="953735"/>
                </a:solidFill>
                <a:latin typeface="Calibri"/>
                <a:ea typeface="Calibri"/>
                <a:cs typeface="Calibri"/>
                <a:sym typeface="Calibri"/>
              </a:rPr>
            </a:br>
            <a:r>
              <a:rPr lang="en-US" sz="4400" b="1" i="0" u="none" strike="noStrike" cap="none" baseline="0">
                <a:solidFill>
                  <a:srgbClr val="953735"/>
                </a:solidFill>
                <a:latin typeface="Calibri"/>
                <a:ea typeface="Calibri"/>
                <a:cs typeface="Calibri"/>
                <a:sym typeface="Calibri"/>
              </a:rPr>
              <a:t>Middle School</a:t>
            </a:r>
          </a:p>
        </p:txBody>
      </p:sp>
      <p:sp>
        <p:nvSpPr>
          <p:cNvPr id="91" name="Shape 91"/>
          <p:cNvSpPr txBox="1">
            <a:spLocks noGrp="1"/>
          </p:cNvSpPr>
          <p:nvPr>
            <p:ph type="subTitle" idx="1"/>
          </p:nvPr>
        </p:nvSpPr>
        <p:spPr>
          <a:xfrm>
            <a:off x="1371600" y="4122621"/>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953734"/>
              </a:buClr>
              <a:buSzPct val="25000"/>
              <a:buFont typeface="Arial"/>
              <a:buNone/>
            </a:pPr>
            <a:r>
              <a:rPr lang="en-US" sz="3200" b="0" i="0" u="none" strike="noStrike" cap="none" baseline="0">
                <a:solidFill>
                  <a:srgbClr val="953734"/>
                </a:solidFill>
                <a:latin typeface="Calibri"/>
                <a:ea typeface="Calibri"/>
                <a:cs typeface="Calibri"/>
                <a:sym typeface="Calibri"/>
              </a:rPr>
              <a:t>  District Learning Day</a:t>
            </a:r>
          </a:p>
          <a:p>
            <a:pPr marL="0" marR="0" lvl="0" indent="0" algn="ctr" rtl="0">
              <a:spcBef>
                <a:spcPts val="640"/>
              </a:spcBef>
              <a:buClr>
                <a:srgbClr val="953734"/>
              </a:buClr>
              <a:buSzPct val="25000"/>
              <a:buFont typeface="Arial"/>
              <a:buNone/>
            </a:pPr>
            <a:r>
              <a:rPr lang="en-US" sz="3200" b="0" i="0" u="none" strike="noStrike" cap="none" baseline="0">
                <a:solidFill>
                  <a:srgbClr val="953734"/>
                </a:solidFill>
                <a:latin typeface="Calibri"/>
                <a:ea typeface="Calibri"/>
                <a:cs typeface="Calibri"/>
                <a:sym typeface="Calibri"/>
              </a:rPr>
              <a:t>Friday, September 18, 2015</a:t>
            </a:r>
          </a:p>
          <a:p>
            <a:pPr marL="0" marR="0" lvl="0" indent="0" algn="ctr" rtl="0">
              <a:spcBef>
                <a:spcPts val="640"/>
              </a:spcBef>
              <a:buClr>
                <a:srgbClr val="888888"/>
              </a:buClr>
              <a:buFont typeface="Arial"/>
              <a:buNone/>
            </a:pPr>
            <a:endParaRPr sz="3200" b="0" i="0" u="none" strike="noStrike" cap="none" baseline="0">
              <a:solidFill>
                <a:srgbClr val="953734"/>
              </a:solidFill>
              <a:latin typeface="Calibri"/>
              <a:ea typeface="Calibri"/>
              <a:cs typeface="Calibri"/>
              <a:sym typeface="Calibri"/>
            </a:endParaRPr>
          </a:p>
          <a:p>
            <a:pPr marL="0" marR="0" lvl="0" indent="0" algn="ctr" rtl="0">
              <a:spcBef>
                <a:spcPts val="640"/>
              </a:spcBef>
              <a:buClr>
                <a:srgbClr val="888888"/>
              </a:buClr>
              <a:buFont typeface="Arial"/>
              <a:buNone/>
            </a:pPr>
            <a:endParaRPr sz="3200" b="0" i="0" u="none" strike="noStrike" cap="none" baseline="0">
              <a:solidFill>
                <a:srgbClr val="953734"/>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a:picLocks noGrp="1"/>
          </p:cNvPicPr>
          <p:nvPr>
            <p:ph type="body" idx="1"/>
          </p:nvPr>
        </p:nvPicPr>
        <p:blipFill rotWithShape="1">
          <a:blip r:embed="rId3">
            <a:alphaModFix/>
          </a:blip>
          <a:srcRect l="-40823" r="-40823"/>
          <a:stretch/>
        </p:blipFill>
        <p:spPr>
          <a:xfrm>
            <a:off x="-1371450" y="1218046"/>
            <a:ext cx="10835912" cy="609024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MATHEMATICS TEACHING </a:t>
            </a:r>
            <a:br>
              <a:rPr lang="en-US" sz="3600" b="1" i="0" u="none" strike="noStrike" cap="none" baseline="0">
                <a:solidFill>
                  <a:schemeClr val="dk1"/>
                </a:solidFill>
                <a:latin typeface="Calibri"/>
                <a:ea typeface="Calibri"/>
                <a:cs typeface="Calibri"/>
                <a:sym typeface="Calibri"/>
              </a:rPr>
            </a:br>
            <a:r>
              <a:rPr lang="en-US" sz="3600" b="1" i="0" u="none" strike="noStrike" cap="none" baseline="0">
                <a:solidFill>
                  <a:schemeClr val="dk1"/>
                </a:solidFill>
                <a:latin typeface="Calibri"/>
                <a:ea typeface="Calibri"/>
                <a:cs typeface="Calibri"/>
                <a:sym typeface="Calibri"/>
              </a:rPr>
              <a:t>PRACTICES AND SHIFTS</a:t>
            </a:r>
            <a:br>
              <a:rPr lang="en-US" sz="3600" b="1" i="0" u="none" strike="noStrike" cap="none" baseline="0">
                <a:solidFill>
                  <a:schemeClr val="dk1"/>
                </a:solidFill>
                <a:latin typeface="Calibri"/>
                <a:ea typeface="Calibri"/>
                <a:cs typeface="Calibri"/>
                <a:sym typeface="Calibri"/>
              </a:rPr>
            </a:br>
            <a:endParaRPr lang="en-US" sz="3600" b="1" i="0" u="none" strike="noStrike" cap="none" baseline="0">
              <a:solidFill>
                <a:schemeClr val="dk1"/>
              </a:solidFill>
              <a:latin typeface="Calibri"/>
              <a:ea typeface="Calibri"/>
              <a:cs typeface="Calibri"/>
              <a:sym typeface="Calibri"/>
            </a:endParaRPr>
          </a:p>
        </p:txBody>
      </p:sp>
      <p:sp>
        <p:nvSpPr>
          <p:cNvPr id="166" name="Shape 166"/>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Font typeface="Arial"/>
              <a:buNone/>
            </a:pPr>
            <a:endParaRPr sz="20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147874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i="0" u="none" strike="noStrike" cap="none" baseline="0">
                <a:solidFill>
                  <a:schemeClr val="dk1"/>
                </a:solidFill>
                <a:latin typeface="Calibri"/>
                <a:ea typeface="Calibri"/>
                <a:cs typeface="Calibri"/>
                <a:sym typeface="Calibri"/>
              </a:rPr>
              <a:t>Effective Mathematics Teaching Practices</a:t>
            </a:r>
            <a:r>
              <a:rPr lang="en-US" sz="3600" b="0" i="1" u="none" strike="noStrike" cap="none" baseline="0">
                <a:solidFill>
                  <a:schemeClr val="dk1"/>
                </a:solidFill>
                <a:latin typeface="Calibri"/>
                <a:ea typeface="Calibri"/>
                <a:cs typeface="Calibri"/>
                <a:sym typeface="Calibri"/>
              </a:rPr>
              <a:t/>
            </a:r>
            <a:br>
              <a:rPr lang="en-US" sz="3600" b="0" i="1" u="none" strike="noStrike" cap="none" baseline="0">
                <a:solidFill>
                  <a:schemeClr val="dk1"/>
                </a:solidFill>
                <a:latin typeface="Calibri"/>
                <a:ea typeface="Calibri"/>
                <a:cs typeface="Calibri"/>
                <a:sym typeface="Calibri"/>
              </a:rPr>
            </a:br>
            <a:endParaRPr lang="en-US" sz="3600" b="0" i="1" u="none" strike="noStrike" cap="none" baseline="0">
              <a:solidFill>
                <a:schemeClr val="dk1"/>
              </a:solidFill>
              <a:latin typeface="Calibri"/>
              <a:ea typeface="Calibri"/>
              <a:cs typeface="Calibri"/>
              <a:sym typeface="Calibri"/>
            </a:endParaRPr>
          </a:p>
        </p:txBody>
      </p:sp>
      <p:sp>
        <p:nvSpPr>
          <p:cNvPr id="173" name="Shape 173"/>
          <p:cNvSpPr txBox="1">
            <a:spLocks noGrp="1"/>
          </p:cNvSpPr>
          <p:nvPr>
            <p:ph type="body" idx="1"/>
          </p:nvPr>
        </p:nvSpPr>
        <p:spPr>
          <a:xfrm>
            <a:off x="457200" y="2427610"/>
            <a:ext cx="8229600" cy="373478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Establish mathematics goals to focus learning</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Implement tasks that promote reasoning and problem solving</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Use and connect mathematical representations</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Facilitate meaningful mathematical discourse</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Pose purposeful questions</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Build procedural fluency from conceptual understanding</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Support productive struggle in learning mathematics</a:t>
            </a:r>
          </a:p>
          <a:p>
            <a:pPr marL="342900" marR="0" lvl="0" indent="-342900" algn="l" rtl="0">
              <a:lnSpc>
                <a:spcPct val="80000"/>
              </a:lnSpc>
              <a:spcBef>
                <a:spcPts val="496"/>
              </a:spcBef>
              <a:buClr>
                <a:schemeClr val="dk1"/>
              </a:buClr>
              <a:buSzPct val="99200"/>
              <a:buFont typeface="Arial"/>
              <a:buChar char="•"/>
            </a:pPr>
            <a:r>
              <a:rPr lang="en-US" sz="2480" b="0" i="0" u="none" strike="noStrike" cap="none" baseline="0">
                <a:solidFill>
                  <a:schemeClr val="dk1"/>
                </a:solidFill>
                <a:latin typeface="Calibri"/>
                <a:ea typeface="Calibri"/>
                <a:cs typeface="Calibri"/>
                <a:sym typeface="Calibri"/>
              </a:rPr>
              <a:t>Elicit and use evidence of student thinking</a:t>
            </a:r>
          </a:p>
          <a:p>
            <a:pPr marL="342900" marR="0" lvl="0" indent="-185420" algn="l" rtl="0">
              <a:lnSpc>
                <a:spcPct val="80000"/>
              </a:lnSpc>
              <a:spcBef>
                <a:spcPts val="496"/>
              </a:spcBef>
              <a:buClr>
                <a:schemeClr val="dk1"/>
              </a:buClr>
              <a:buFont typeface="Arial"/>
              <a:buNone/>
            </a:pPr>
            <a:endParaRPr sz="2480" b="0" i="0" u="none" strike="noStrike" cap="none" baseline="0">
              <a:solidFill>
                <a:schemeClr val="dk1"/>
              </a:solidFill>
              <a:latin typeface="Calibri"/>
              <a:ea typeface="Calibri"/>
              <a:cs typeface="Calibri"/>
              <a:sym typeface="Calibri"/>
            </a:endParaRPr>
          </a:p>
          <a:p>
            <a:pPr marL="342900" marR="0" lvl="0" indent="-185420" algn="l" rtl="0">
              <a:lnSpc>
                <a:spcPct val="80000"/>
              </a:lnSpc>
              <a:spcBef>
                <a:spcPts val="496"/>
              </a:spcBef>
              <a:buClr>
                <a:schemeClr val="dk1"/>
              </a:buClr>
              <a:buFont typeface="Arial"/>
              <a:buNone/>
            </a:pPr>
            <a:endParaRPr sz="248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5413375" y="1312682"/>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Pr>
              <a:t>Shifts</a:t>
            </a:r>
          </a:p>
        </p:txBody>
      </p:sp>
      <p:sp>
        <p:nvSpPr>
          <p:cNvPr id="180" name="Shape 180"/>
          <p:cNvSpPr txBox="1">
            <a:spLocks noGrp="1"/>
          </p:cNvSpPr>
          <p:nvPr>
            <p:ph type="body" idx="2"/>
          </p:nvPr>
        </p:nvSpPr>
        <p:spPr>
          <a:xfrm>
            <a:off x="219187" y="1340304"/>
            <a:ext cx="40417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Pr>
              <a:t>Mathematics Standards</a:t>
            </a:r>
          </a:p>
        </p:txBody>
      </p:sp>
      <p:sp>
        <p:nvSpPr>
          <p:cNvPr id="181" name="Shape 181"/>
          <p:cNvSpPr txBox="1">
            <a:spLocks noGrp="1"/>
          </p:cNvSpPr>
          <p:nvPr>
            <p:ph type="body" idx="3"/>
          </p:nvPr>
        </p:nvSpPr>
        <p:spPr>
          <a:xfrm>
            <a:off x="86833" y="1918523"/>
            <a:ext cx="4306482" cy="454864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a:t>
            </a:r>
          </a:p>
          <a:p>
            <a:pPr marL="742950" marR="0" lvl="1" indent="-28575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Mathematical Practice</a:t>
            </a:r>
          </a:p>
          <a:p>
            <a:pPr marL="742950" marR="0" lvl="1" indent="-28575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Mathematics Content</a:t>
            </a:r>
          </a:p>
          <a:p>
            <a:pPr marL="342900" marR="0" lvl="0" indent="-3429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For: </a:t>
            </a:r>
          </a:p>
          <a:p>
            <a:pPr marL="742950" marR="0" lvl="1" indent="-28575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Grades K-8</a:t>
            </a:r>
          </a:p>
          <a:p>
            <a:pPr marL="742950" marR="0" lvl="1" indent="-28575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first three HS courses (Algebra 1, Geometry, Algebra 2, and Core Math 1, 2, and 3), and</a:t>
            </a:r>
          </a:p>
          <a:p>
            <a:pPr marL="742950" marR="0" lvl="1" indent="-28575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 2014, new standards for the further HS math courses</a:t>
            </a:r>
          </a:p>
          <a:p>
            <a:pPr marL="342900" marR="0" lvl="0" indent="-190500" algn="l" rtl="0">
              <a:spcBef>
                <a:spcPts val="480"/>
              </a:spcBef>
              <a:buClr>
                <a:schemeClr val="dk1"/>
              </a:buClr>
              <a:buFont typeface="Arial"/>
              <a:buNone/>
            </a:pPr>
            <a:endParaRPr sz="2400" b="1" i="0" u="none" strike="noStrike" cap="none" baseline="0">
              <a:solidFill>
                <a:schemeClr val="dk1"/>
              </a:solidFill>
              <a:latin typeface="Calibri"/>
              <a:ea typeface="Calibri"/>
              <a:cs typeface="Calibri"/>
              <a:sym typeface="Calibri"/>
            </a:endParaRPr>
          </a:p>
          <a:p>
            <a:pPr marL="0" marR="0" lvl="0" indent="0" algn="l" rtl="0">
              <a:spcBef>
                <a:spcPts val="480"/>
              </a:spcBef>
              <a:buClr>
                <a:schemeClr val="dk1"/>
              </a:buClr>
              <a:buFont typeface="Noto Symbol"/>
              <a:buNone/>
            </a:pPr>
            <a:endParaRPr sz="2400" b="1" i="0" u="none" strike="noStrike" cap="none" baseline="0">
              <a:solidFill>
                <a:schemeClr val="dk1"/>
              </a:solidFill>
              <a:latin typeface="Calibri"/>
              <a:ea typeface="Calibri"/>
              <a:cs typeface="Calibri"/>
              <a:sym typeface="Calibri"/>
            </a:endParaRPr>
          </a:p>
          <a:p>
            <a:pPr marL="0" marR="0" lvl="0" indent="0" algn="l" rtl="0">
              <a:spcBef>
                <a:spcPts val="480"/>
              </a:spcBef>
              <a:buClr>
                <a:schemeClr val="dk1"/>
              </a:buClr>
              <a:buFont typeface="Noto Symbol"/>
              <a:buNone/>
            </a:pPr>
            <a:endParaRPr sz="2400" b="1" i="0" u="none" strike="noStrike" cap="none" baseline="0">
              <a:solidFill>
                <a:schemeClr val="dk1"/>
              </a:solidFill>
              <a:latin typeface="Calibri"/>
              <a:ea typeface="Calibri"/>
              <a:cs typeface="Calibri"/>
              <a:sym typeface="Calibri"/>
            </a:endParaRPr>
          </a:p>
          <a:p>
            <a:pPr marL="0" marR="0" lvl="0" indent="0" algn="l" rtl="0">
              <a:spcBef>
                <a:spcPts val="480"/>
              </a:spcBef>
              <a:buClr>
                <a:schemeClr val="dk1"/>
              </a:buClr>
              <a:buFont typeface="Noto Symbol"/>
              <a:buNone/>
            </a:pPr>
            <a:endParaRPr sz="2400" b="1" i="0" u="none" strike="noStrike" cap="none" baseline="0">
              <a:solidFill>
                <a:schemeClr val="dk1"/>
              </a:solidFill>
              <a:latin typeface="Calibri"/>
              <a:ea typeface="Calibri"/>
              <a:cs typeface="Calibri"/>
              <a:sym typeface="Calibri"/>
            </a:endParaRPr>
          </a:p>
          <a:p>
            <a:pPr marL="0" marR="0" lvl="0" indent="0" algn="l" rtl="0">
              <a:spcBef>
                <a:spcPts val="480"/>
              </a:spcBef>
              <a:buClr>
                <a:schemeClr val="dk1"/>
              </a:buClr>
              <a:buFont typeface="Noto Symbol"/>
              <a:buNone/>
            </a:pPr>
            <a:endParaRPr sz="2400" b="1" i="0" u="none" strike="noStrike" cap="none" baseline="0">
              <a:solidFill>
                <a:schemeClr val="dk1"/>
              </a:solidFill>
              <a:latin typeface="Calibri"/>
              <a:ea typeface="Calibri"/>
              <a:cs typeface="Calibri"/>
              <a:sym typeface="Calibri"/>
            </a:endParaRPr>
          </a:p>
        </p:txBody>
      </p:sp>
      <p:pic>
        <p:nvPicPr>
          <p:cNvPr id="182" name="Shape 182"/>
          <p:cNvPicPr preferRelativeResize="0"/>
          <p:nvPr/>
        </p:nvPicPr>
        <p:blipFill rotWithShape="1">
          <a:blip r:embed="rId3">
            <a:alphaModFix/>
          </a:blip>
          <a:srcRect/>
          <a:stretch/>
        </p:blipFill>
        <p:spPr>
          <a:xfrm>
            <a:off x="3730625" y="2728239"/>
            <a:ext cx="1682749" cy="2165350"/>
          </a:xfrm>
          <a:prstGeom prst="rect">
            <a:avLst/>
          </a:prstGeom>
          <a:noFill/>
          <a:ln w="9525" cap="flat" cmpd="sng">
            <a:solidFill>
              <a:schemeClr val="accent2"/>
            </a:solidFill>
            <a:prstDash val="solid"/>
            <a:round/>
            <a:headEnd type="none" w="med" len="med"/>
            <a:tailEnd type="none" w="med" len="med"/>
          </a:ln>
        </p:spPr>
      </p:pic>
      <p:sp>
        <p:nvSpPr>
          <p:cNvPr id="183" name="Shape 183"/>
          <p:cNvSpPr txBox="1">
            <a:spLocks noGrp="1"/>
          </p:cNvSpPr>
          <p:nvPr>
            <p:ph type="body" idx="4"/>
          </p:nvPr>
        </p:nvSpPr>
        <p:spPr>
          <a:xfrm>
            <a:off x="5413375" y="2019696"/>
            <a:ext cx="4040187" cy="447247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Focus </a:t>
            </a:r>
            <a:r>
              <a:rPr lang="en-US" sz="2400" b="0" i="0" u="none" strike="noStrike" cap="none" baseline="0">
                <a:solidFill>
                  <a:schemeClr val="dk1"/>
                </a:solidFill>
                <a:latin typeface="Calibri"/>
                <a:ea typeface="Calibri"/>
                <a:cs typeface="Calibri"/>
                <a:sym typeface="Calibri"/>
              </a:rPr>
              <a:t>strongly where the standards focus </a:t>
            </a:r>
          </a:p>
          <a:p>
            <a:pPr marL="342900" marR="0" lvl="0" indent="-342900" algn="l" rtl="0">
              <a:spcBef>
                <a:spcPts val="48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Coherence</a:t>
            </a:r>
            <a:r>
              <a:rPr lang="en-US" sz="2400" b="0" i="0" u="none" strike="noStrike" cap="none" baseline="0">
                <a:solidFill>
                  <a:schemeClr val="dk1"/>
                </a:solidFill>
                <a:latin typeface="Calibri"/>
                <a:ea typeface="Calibri"/>
                <a:cs typeface="Calibri"/>
                <a:sym typeface="Calibri"/>
              </a:rPr>
              <a:t>: Think </a:t>
            </a:r>
            <a:r>
              <a:rPr lang="en-US" sz="2400" b="0" i="0" u="sng" strike="noStrike" cap="none" baseline="0">
                <a:solidFill>
                  <a:schemeClr val="dk1"/>
                </a:solidFill>
                <a:latin typeface="Calibri"/>
                <a:ea typeface="Calibri"/>
                <a:cs typeface="Calibri"/>
                <a:sym typeface="Calibri"/>
              </a:rPr>
              <a:t>across grades</a:t>
            </a:r>
            <a:r>
              <a:rPr lang="en-US" sz="2400" b="0" i="0" u="none" strike="noStrike" cap="none" baseline="0">
                <a:solidFill>
                  <a:schemeClr val="dk1"/>
                </a:solidFill>
                <a:latin typeface="Calibri"/>
                <a:ea typeface="Calibri"/>
                <a:cs typeface="Calibri"/>
                <a:sym typeface="Calibri"/>
              </a:rPr>
              <a:t>, and link to </a:t>
            </a:r>
            <a:r>
              <a:rPr lang="en-US" sz="2400" b="0" i="0" u="sng" strike="noStrike" cap="none" baseline="0">
                <a:solidFill>
                  <a:schemeClr val="dk1"/>
                </a:solidFill>
                <a:latin typeface="Calibri"/>
                <a:ea typeface="Calibri"/>
                <a:cs typeface="Calibri"/>
                <a:sym typeface="Calibri"/>
              </a:rPr>
              <a:t>major topics </a:t>
            </a:r>
            <a:r>
              <a:rPr lang="en-US" sz="2400" b="0" i="0" u="none" strike="noStrike" cap="none" baseline="0">
                <a:solidFill>
                  <a:schemeClr val="dk1"/>
                </a:solidFill>
                <a:latin typeface="Calibri"/>
                <a:ea typeface="Calibri"/>
                <a:cs typeface="Calibri"/>
                <a:sym typeface="Calibri"/>
              </a:rPr>
              <a:t>within grades </a:t>
            </a:r>
          </a:p>
          <a:p>
            <a:pPr marL="342900" marR="0" lvl="0" indent="-342900" algn="l" rtl="0">
              <a:spcBef>
                <a:spcPts val="48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Rigor</a:t>
            </a:r>
            <a:r>
              <a:rPr lang="en-US" sz="2400" b="0" i="0" u="none" strike="noStrike" cap="none" baseline="0">
                <a:solidFill>
                  <a:schemeClr val="dk1"/>
                </a:solidFill>
                <a:latin typeface="Calibri"/>
                <a:ea typeface="Calibri"/>
                <a:cs typeface="Calibri"/>
                <a:sym typeface="Calibri"/>
              </a:rPr>
              <a:t>: In major topics, pursue conceptual understanding, procedural skill and </a:t>
            </a:r>
            <a:r>
              <a:rPr lang="en-US" sz="2400" b="0" i="0" u="sng" strike="noStrike" cap="none" baseline="0">
                <a:solidFill>
                  <a:schemeClr val="dk1"/>
                </a:solidFill>
                <a:latin typeface="Calibri"/>
                <a:ea typeface="Calibri"/>
                <a:cs typeface="Calibri"/>
                <a:sym typeface="Calibri"/>
              </a:rPr>
              <a:t>fluency</a:t>
            </a:r>
            <a:r>
              <a:rPr lang="en-US" sz="2400" b="0" i="0" u="none" strike="noStrike" cap="none" baseline="0">
                <a:solidFill>
                  <a:schemeClr val="dk1"/>
                </a:solidFill>
                <a:latin typeface="Calibri"/>
                <a:ea typeface="Calibri"/>
                <a:cs typeface="Calibri"/>
                <a:sym typeface="Calibri"/>
              </a:rPr>
              <a:t>, and application </a:t>
            </a:r>
          </a:p>
          <a:p>
            <a:pPr marL="342900" marR="0" lvl="0" indent="-190500" algn="l" rtl="0">
              <a:spcBef>
                <a:spcPts val="48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51769" y="872204"/>
            <a:ext cx="8229600" cy="3306762"/>
          </a:xfrm>
          <a:prstGeom prst="rect">
            <a:avLst/>
          </a:prstGeom>
          <a:noFill/>
          <a:ln>
            <a:noFill/>
          </a:ln>
        </p:spPr>
        <p:txBody>
          <a:bodyPr lIns="91425" tIns="45700" rIns="91425" bIns="45700" anchor="ctr" anchorCtr="0">
            <a:noAutofit/>
          </a:bodyPr>
          <a:lstStyle/>
          <a:p>
            <a:pPr marL="0" marR="0" lvl="0" indent="0" algn="ctr" rtl="0">
              <a:spcBef>
                <a:spcPts val="0"/>
              </a:spcBef>
              <a:buClr>
                <a:srgbClr val="9A0606"/>
              </a:buClr>
              <a:buSzPct val="25000"/>
              <a:buFont typeface="Questrial"/>
              <a:buNone/>
            </a:pPr>
            <a:r>
              <a:rPr lang="en-US" sz="6000" b="0" i="0" u="none" strike="noStrike" cap="none" baseline="0">
                <a:solidFill>
                  <a:srgbClr val="9A0606"/>
                </a:solidFill>
                <a:latin typeface="Questrial"/>
                <a:ea typeface="Questrial"/>
                <a:cs typeface="Questrial"/>
                <a:sym typeface="Questrial"/>
              </a:rPr>
              <a:t>Focus</a:t>
            </a:r>
            <a:r>
              <a:rPr lang="en-US" sz="6000" b="0" i="0" u="none" strike="noStrike" cap="none" baseline="0">
                <a:solidFill>
                  <a:srgbClr val="17375E"/>
                </a:solidFill>
                <a:latin typeface="Questrial"/>
                <a:ea typeface="Questrial"/>
                <a:cs typeface="Questrial"/>
                <a:sym typeface="Questrial"/>
              </a:rPr>
              <a:t> on the Major Work of the Grade</a:t>
            </a:r>
          </a:p>
        </p:txBody>
      </p:sp>
      <p:sp>
        <p:nvSpPr>
          <p:cNvPr id="192" name="Shape 192"/>
          <p:cNvSpPr txBox="1">
            <a:spLocks noGrp="1"/>
          </p:cNvSpPr>
          <p:nvPr>
            <p:ph type="body" idx="1"/>
          </p:nvPr>
        </p:nvSpPr>
        <p:spPr>
          <a:xfrm>
            <a:off x="457200" y="3962400"/>
            <a:ext cx="8229600" cy="21637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262626"/>
              </a:buClr>
              <a:buSzPct val="100000"/>
              <a:buFont typeface="Arial"/>
              <a:buChar char="•"/>
            </a:pPr>
            <a:r>
              <a:rPr lang="en-US" sz="3200" b="0" i="0" u="none" strike="noStrike" cap="none" baseline="0">
                <a:solidFill>
                  <a:srgbClr val="262626"/>
                </a:solidFill>
                <a:latin typeface="Calibri"/>
                <a:ea typeface="Calibri"/>
                <a:cs typeface="Calibri"/>
                <a:sym typeface="Calibri"/>
              </a:rPr>
              <a:t>Two levels of focus</a:t>
            </a:r>
            <a:r>
              <a:rPr lang="en-US" sz="3200" b="0" i="0" u="none" strike="noStrike" cap="none" baseline="0">
                <a:solidFill>
                  <a:srgbClr val="FF0000"/>
                </a:solidFill>
                <a:latin typeface="Calibri"/>
                <a:ea typeface="Calibri"/>
                <a:cs typeface="Calibri"/>
                <a:sym typeface="Calibri"/>
              </a:rPr>
              <a:t>:</a:t>
            </a:r>
          </a:p>
          <a:p>
            <a:pPr marL="742950" marR="0" lvl="1" indent="-285750" algn="l" rtl="0">
              <a:spcBef>
                <a:spcPts val="560"/>
              </a:spcBef>
              <a:buClr>
                <a:srgbClr val="262626"/>
              </a:buClr>
              <a:buSzPct val="100000"/>
              <a:buFont typeface="Arial"/>
              <a:buChar char="•"/>
            </a:pPr>
            <a:r>
              <a:rPr lang="en-US" sz="2800" b="0" i="0" u="none" strike="noStrike" cap="none" baseline="0">
                <a:solidFill>
                  <a:srgbClr val="262626"/>
                </a:solidFill>
                <a:latin typeface="Calibri"/>
                <a:ea typeface="Calibri"/>
                <a:cs typeface="Calibri"/>
                <a:sym typeface="Calibri"/>
              </a:rPr>
              <a:t>What’s in/What’s out</a:t>
            </a:r>
          </a:p>
          <a:p>
            <a:pPr marL="742950" marR="0" lvl="1" indent="-285750" algn="l" rtl="0">
              <a:spcBef>
                <a:spcPts val="560"/>
              </a:spcBef>
              <a:buClr>
                <a:srgbClr val="262626"/>
              </a:buClr>
              <a:buSzPct val="100000"/>
              <a:buFont typeface="Arial"/>
              <a:buChar char="•"/>
            </a:pPr>
            <a:r>
              <a:rPr lang="en-US" sz="2800" b="0" i="0" u="none" strike="noStrike" cap="none" baseline="0">
                <a:solidFill>
                  <a:srgbClr val="262626"/>
                </a:solidFill>
                <a:latin typeface="Calibri"/>
                <a:ea typeface="Calibri"/>
                <a:cs typeface="Calibri"/>
                <a:sym typeface="Calibri"/>
              </a:rPr>
              <a:t>The shape of the content that is 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376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Focus Activity</a:t>
            </a:r>
          </a:p>
        </p:txBody>
      </p:sp>
      <p:sp>
        <p:nvSpPr>
          <p:cNvPr id="199" name="Shape 199"/>
          <p:cNvSpPr txBox="1">
            <a:spLocks noGrp="1"/>
          </p:cNvSpPr>
          <p:nvPr>
            <p:ph type="body" idx="1"/>
          </p:nvPr>
        </p:nvSpPr>
        <p:spPr>
          <a:xfrm>
            <a:off x="457200" y="2519400"/>
            <a:ext cx="8229600" cy="37923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1818"/>
              <a:buFont typeface="Arial"/>
              <a:buChar char="•"/>
            </a:pPr>
            <a:r>
              <a:rPr lang="en-US" sz="2240" b="1" i="0" u="none" strike="noStrike" cap="none" baseline="0">
                <a:solidFill>
                  <a:schemeClr val="dk1"/>
                </a:solidFill>
                <a:latin typeface="Calibri"/>
                <a:ea typeface="Calibri"/>
                <a:cs typeface="Calibri"/>
                <a:sym typeface="Calibri"/>
              </a:rPr>
              <a:t>Engaging with the shift: What do you think belongs in the major work of each grade?</a:t>
            </a:r>
          </a:p>
          <a:p>
            <a:pPr marL="342900" marR="0" lvl="0" indent="-342900" algn="l" rtl="0">
              <a:lnSpc>
                <a:spcPct val="80000"/>
              </a:lnSpc>
              <a:spcBef>
                <a:spcPts val="448"/>
              </a:spcBef>
              <a:buClr>
                <a:schemeClr val="dk1"/>
              </a:buClr>
              <a:buSzPct val="101818"/>
              <a:buFont typeface="Arial"/>
              <a:buChar char="•"/>
            </a:pPr>
            <a:r>
              <a:rPr lang="en-US" sz="2240" b="0" i="0" u="none" strike="noStrike" cap="none" baseline="0">
                <a:solidFill>
                  <a:schemeClr val="dk1"/>
                </a:solidFill>
                <a:latin typeface="Calibri"/>
                <a:ea typeface="Calibri"/>
                <a:cs typeface="Calibri"/>
                <a:sym typeface="Calibri"/>
              </a:rPr>
              <a:t>In your groups, discuss ways you could respond if someone asks you the following questions,  “Why focus?  There’s so much much math that students could be learning.  Why limit them?”</a:t>
            </a:r>
          </a:p>
          <a:p>
            <a:pPr marL="342900" marR="0" lvl="0" indent="-342900" algn="l" rtl="0">
              <a:lnSpc>
                <a:spcPct val="80000"/>
              </a:lnSpc>
              <a:spcBef>
                <a:spcPts val="448"/>
              </a:spcBef>
              <a:buClr>
                <a:schemeClr val="dk1"/>
              </a:buClr>
              <a:buSzPct val="101818"/>
              <a:buFont typeface="Arial"/>
              <a:buChar char="•"/>
            </a:pPr>
            <a:r>
              <a:rPr lang="en-US" sz="2240" b="0" i="0" u="none" strike="noStrike" cap="none" baseline="0">
                <a:solidFill>
                  <a:schemeClr val="dk1"/>
                </a:solidFill>
                <a:latin typeface="Calibri"/>
                <a:ea typeface="Calibri"/>
                <a:cs typeface="Calibri"/>
                <a:sym typeface="Calibri"/>
              </a:rPr>
              <a:t>You will examine three topics for grades Kindergarten through Algebra 2 and determine which two of the three given topics are major areas of focus for that grade or course. </a:t>
            </a:r>
          </a:p>
          <a:p>
            <a:pPr marL="342900" marR="0" lvl="0" indent="-342900" algn="l" rtl="0">
              <a:lnSpc>
                <a:spcPct val="80000"/>
              </a:lnSpc>
              <a:spcBef>
                <a:spcPts val="448"/>
              </a:spcBef>
              <a:buClr>
                <a:schemeClr val="dk1"/>
              </a:buClr>
              <a:buSzPct val="101818"/>
              <a:buFont typeface="Arial"/>
              <a:buChar char="•"/>
            </a:pPr>
            <a:r>
              <a:rPr lang="en-US" sz="2240" b="0" i="0" u="none" strike="noStrike" cap="none" baseline="0">
                <a:solidFill>
                  <a:schemeClr val="dk1"/>
                </a:solidFill>
                <a:latin typeface="Calibri"/>
                <a:ea typeface="Calibri"/>
                <a:cs typeface="Calibri"/>
                <a:sym typeface="Calibri"/>
              </a:rPr>
              <a:t>Review the table given and answer the question “Which of the following represent areas of major focus for the indicated grade?”</a:t>
            </a:r>
          </a:p>
          <a:p>
            <a:pPr marL="0" marR="0" lvl="0" indent="0" algn="l" rtl="0">
              <a:lnSpc>
                <a:spcPct val="80000"/>
              </a:lnSpc>
              <a:spcBef>
                <a:spcPts val="448"/>
              </a:spcBef>
              <a:buClr>
                <a:schemeClr val="dk1"/>
              </a:buClr>
              <a:buSzPct val="25000"/>
              <a:buFont typeface="Arial"/>
              <a:buNone/>
            </a:pPr>
            <a:r>
              <a:rPr lang="en-US" sz="2240" b="1" i="1" u="none" strike="noStrike" cap="none" baseline="0">
                <a:solidFill>
                  <a:schemeClr val="dk1"/>
                </a:solidFill>
                <a:latin typeface="Calibri"/>
                <a:ea typeface="Calibri"/>
                <a:cs typeface="Calibri"/>
                <a:sym typeface="Calibri"/>
              </a:rPr>
              <a:t>Note: the topic that is not the major work of that grade is also not a topic required by the Standards at all for that grade</a:t>
            </a:r>
            <a:r>
              <a:rPr lang="en-US" sz="2240" b="0" i="1" u="none" strike="noStrike" cap="none" baseline="0">
                <a:solidFill>
                  <a:schemeClr val="dk1"/>
                </a:solidFill>
                <a:latin typeface="Calibri"/>
                <a:ea typeface="Calibri"/>
                <a:cs typeface="Calibri"/>
                <a:sym typeface="Calibri"/>
              </a:rPr>
              <a:t>. </a:t>
            </a:r>
          </a:p>
          <a:p>
            <a:pPr marL="342900" marR="0" lvl="0" indent="-200660" algn="l" rtl="0">
              <a:lnSpc>
                <a:spcPct val="80000"/>
              </a:lnSpc>
              <a:spcBef>
                <a:spcPts val="448"/>
              </a:spcBef>
              <a:buClr>
                <a:schemeClr val="dk1"/>
              </a:buClr>
              <a:buFont typeface="Arial"/>
              <a:buNone/>
            </a:pPr>
            <a:endParaRPr sz="224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1157882" y="2745066"/>
            <a:ext cx="1662120" cy="298782"/>
          </a:xfrm>
          <a:prstGeom prst="ellipse">
            <a:avLst/>
          </a:prstGeom>
          <a:gradFill>
            <a:gsLst>
              <a:gs pos="0">
                <a:srgbClr val="3E7FCE"/>
              </a:gs>
              <a:gs pos="100000">
                <a:srgbClr val="BFDCFF"/>
              </a:gs>
            </a:gsLst>
            <a:lin ang="16200000" scaled="0"/>
          </a:grad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6" name="Shape 206"/>
          <p:cNvSpPr txBox="1">
            <a:spLocks noGrp="1"/>
          </p:cNvSpPr>
          <p:nvPr>
            <p:ph type="title"/>
          </p:nvPr>
        </p:nvSpPr>
        <p:spPr>
          <a:xfrm>
            <a:off x="457200" y="1452675"/>
            <a:ext cx="8229600" cy="90024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Answer Key</a:t>
            </a:r>
          </a:p>
        </p:txBody>
      </p:sp>
      <p:pic>
        <p:nvPicPr>
          <p:cNvPr id="207" name="Shape 207"/>
          <p:cNvPicPr preferRelativeResize="0">
            <a:picLocks noGrp="1"/>
          </p:cNvPicPr>
          <p:nvPr>
            <p:ph type="body" idx="1"/>
          </p:nvPr>
        </p:nvPicPr>
        <p:blipFill rotWithShape="1">
          <a:blip r:embed="rId3">
            <a:alphaModFix/>
          </a:blip>
          <a:srcRect t="-30661" b="-30660"/>
          <a:stretch/>
        </p:blipFill>
        <p:spPr>
          <a:xfrm>
            <a:off x="457200" y="1600200"/>
            <a:ext cx="8229600" cy="4525963"/>
          </a:xfrm>
          <a:prstGeom prst="rect">
            <a:avLst/>
          </a:prstGeom>
          <a:noFill/>
          <a:ln>
            <a:noFill/>
          </a:ln>
        </p:spPr>
      </p:pic>
      <p:sp>
        <p:nvSpPr>
          <p:cNvPr id="208" name="Shape 208"/>
          <p:cNvSpPr txBox="1"/>
          <p:nvPr/>
        </p:nvSpPr>
        <p:spPr>
          <a:xfrm>
            <a:off x="1157880" y="2745066"/>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09" name="Shape 209"/>
          <p:cNvSpPr txBox="1"/>
          <p:nvPr/>
        </p:nvSpPr>
        <p:spPr>
          <a:xfrm>
            <a:off x="6163646" y="2745066"/>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10" name="Shape 210"/>
          <p:cNvSpPr txBox="1"/>
          <p:nvPr/>
        </p:nvSpPr>
        <p:spPr>
          <a:xfrm>
            <a:off x="1157880" y="3571151"/>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11" name="Shape 211"/>
          <p:cNvSpPr txBox="1"/>
          <p:nvPr/>
        </p:nvSpPr>
        <p:spPr>
          <a:xfrm>
            <a:off x="1157882" y="4360355"/>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12" name="Shape 212"/>
          <p:cNvSpPr txBox="1"/>
          <p:nvPr/>
        </p:nvSpPr>
        <p:spPr>
          <a:xfrm>
            <a:off x="3599648" y="4349016"/>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13" name="Shape 213"/>
          <p:cNvSpPr txBox="1"/>
          <p:nvPr/>
        </p:nvSpPr>
        <p:spPr>
          <a:xfrm>
            <a:off x="3599648" y="3571151"/>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316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Answer Key</a:t>
            </a:r>
          </a:p>
        </p:txBody>
      </p:sp>
      <p:pic>
        <p:nvPicPr>
          <p:cNvPr id="220" name="Shape 220"/>
          <p:cNvPicPr preferRelativeResize="0">
            <a:picLocks noGrp="1"/>
          </p:cNvPicPr>
          <p:nvPr>
            <p:ph type="body" idx="1"/>
          </p:nvPr>
        </p:nvPicPr>
        <p:blipFill rotWithShape="1">
          <a:blip r:embed="rId3">
            <a:alphaModFix/>
          </a:blip>
          <a:srcRect t="-29169" b="-29169"/>
          <a:stretch/>
        </p:blipFill>
        <p:spPr>
          <a:xfrm>
            <a:off x="457200" y="1600200"/>
            <a:ext cx="8229600" cy="4525963"/>
          </a:xfrm>
          <a:prstGeom prst="rect">
            <a:avLst/>
          </a:prstGeom>
          <a:noFill/>
          <a:ln>
            <a:noFill/>
          </a:ln>
        </p:spPr>
      </p:pic>
      <p:sp>
        <p:nvSpPr>
          <p:cNvPr id="221" name="Shape 221"/>
          <p:cNvSpPr txBox="1"/>
          <p:nvPr/>
        </p:nvSpPr>
        <p:spPr>
          <a:xfrm>
            <a:off x="1157880" y="2459000"/>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22" name="Shape 222"/>
          <p:cNvSpPr txBox="1"/>
          <p:nvPr/>
        </p:nvSpPr>
        <p:spPr>
          <a:xfrm>
            <a:off x="6192680" y="249631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23" name="Shape 223"/>
          <p:cNvSpPr txBox="1"/>
          <p:nvPr/>
        </p:nvSpPr>
        <p:spPr>
          <a:xfrm>
            <a:off x="3561883" y="3211110"/>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24" name="Shape 224"/>
          <p:cNvSpPr txBox="1"/>
          <p:nvPr/>
        </p:nvSpPr>
        <p:spPr>
          <a:xfrm>
            <a:off x="6192680" y="3211110"/>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25" name="Shape 225"/>
          <p:cNvSpPr txBox="1"/>
          <p:nvPr/>
        </p:nvSpPr>
        <p:spPr>
          <a:xfrm>
            <a:off x="3561883" y="4139914"/>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26" name="Shape 226"/>
          <p:cNvSpPr txBox="1"/>
          <p:nvPr/>
        </p:nvSpPr>
        <p:spPr>
          <a:xfrm>
            <a:off x="6192680" y="4139914"/>
            <a:ext cx="2312047" cy="1107995"/>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66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65844" y="105711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Answer Key</a:t>
            </a:r>
          </a:p>
        </p:txBody>
      </p:sp>
      <p:pic>
        <p:nvPicPr>
          <p:cNvPr id="233" name="Shape 233"/>
          <p:cNvPicPr preferRelativeResize="0">
            <a:picLocks noGrp="1"/>
          </p:cNvPicPr>
          <p:nvPr>
            <p:ph type="body" idx="1"/>
          </p:nvPr>
        </p:nvPicPr>
        <p:blipFill rotWithShape="1">
          <a:blip r:embed="rId3">
            <a:alphaModFix/>
          </a:blip>
          <a:srcRect t="-55749" b="-55749"/>
          <a:stretch/>
        </p:blipFill>
        <p:spPr>
          <a:xfrm>
            <a:off x="457200" y="817724"/>
            <a:ext cx="8229600" cy="4525963"/>
          </a:xfrm>
          <a:prstGeom prst="rect">
            <a:avLst/>
          </a:prstGeom>
          <a:noFill/>
          <a:ln>
            <a:noFill/>
          </a:ln>
        </p:spPr>
      </p:pic>
      <p:pic>
        <p:nvPicPr>
          <p:cNvPr id="234" name="Shape 234"/>
          <p:cNvPicPr preferRelativeResize="0"/>
          <p:nvPr/>
        </p:nvPicPr>
        <p:blipFill rotWithShape="1">
          <a:blip r:embed="rId4">
            <a:alphaModFix/>
          </a:blip>
          <a:srcRect/>
          <a:stretch/>
        </p:blipFill>
        <p:spPr>
          <a:xfrm>
            <a:off x="536577" y="4022551"/>
            <a:ext cx="8058867" cy="1169218"/>
          </a:xfrm>
          <a:prstGeom prst="rect">
            <a:avLst/>
          </a:prstGeom>
          <a:noFill/>
          <a:ln>
            <a:noFill/>
          </a:ln>
        </p:spPr>
      </p:pic>
      <p:sp>
        <p:nvSpPr>
          <p:cNvPr id="235" name="Shape 235"/>
          <p:cNvSpPr txBox="1"/>
          <p:nvPr/>
        </p:nvSpPr>
        <p:spPr>
          <a:xfrm>
            <a:off x="1157880" y="210489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6" name="Shape 236"/>
          <p:cNvSpPr txBox="1"/>
          <p:nvPr/>
        </p:nvSpPr>
        <p:spPr>
          <a:xfrm>
            <a:off x="6147321" y="210489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7" name="Shape 237"/>
          <p:cNvSpPr txBox="1"/>
          <p:nvPr/>
        </p:nvSpPr>
        <p:spPr>
          <a:xfrm>
            <a:off x="3584564" y="2983211"/>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8" name="Shape 238"/>
          <p:cNvSpPr txBox="1"/>
          <p:nvPr/>
        </p:nvSpPr>
        <p:spPr>
          <a:xfrm>
            <a:off x="1227157" y="3017230"/>
            <a:ext cx="2312047" cy="1477328"/>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9000" b="0" i="0" u="none" strike="noStrike" cap="none" baseline="0">
              <a:solidFill>
                <a:schemeClr val="dk1"/>
              </a:solidFill>
              <a:latin typeface="Calibri"/>
              <a:ea typeface="Calibri"/>
              <a:cs typeface="Calibri"/>
              <a:sym typeface="Calibri"/>
            </a:endParaRPr>
          </a:p>
        </p:txBody>
      </p:sp>
      <p:sp>
        <p:nvSpPr>
          <p:cNvPr id="239" name="Shape 239"/>
          <p:cNvSpPr txBox="1"/>
          <p:nvPr/>
        </p:nvSpPr>
        <p:spPr>
          <a:xfrm>
            <a:off x="3469928" y="4484289"/>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0" name="Shape 240"/>
          <p:cNvSpPr txBox="1"/>
          <p:nvPr/>
        </p:nvSpPr>
        <p:spPr>
          <a:xfrm>
            <a:off x="6147321" y="450770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54504" y="1600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Answer Key</a:t>
            </a:r>
          </a:p>
        </p:txBody>
      </p:sp>
      <p:pic>
        <p:nvPicPr>
          <p:cNvPr id="247" name="Shape 247"/>
          <p:cNvPicPr preferRelativeResize="0">
            <a:picLocks noGrp="1"/>
          </p:cNvPicPr>
          <p:nvPr>
            <p:ph type="body" idx="1"/>
          </p:nvPr>
        </p:nvPicPr>
        <p:blipFill rotWithShape="1">
          <a:blip r:embed="rId3">
            <a:alphaModFix/>
          </a:blip>
          <a:srcRect t="-72347" b="-72346"/>
          <a:stretch/>
        </p:blipFill>
        <p:spPr>
          <a:xfrm>
            <a:off x="457200" y="1600200"/>
            <a:ext cx="8229600" cy="4525963"/>
          </a:xfrm>
          <a:prstGeom prst="rect">
            <a:avLst/>
          </a:prstGeom>
          <a:noFill/>
          <a:ln>
            <a:noFill/>
          </a:ln>
        </p:spPr>
      </p:pic>
      <p:sp>
        <p:nvSpPr>
          <p:cNvPr id="248" name="Shape 248"/>
          <p:cNvSpPr txBox="1"/>
          <p:nvPr/>
        </p:nvSpPr>
        <p:spPr>
          <a:xfrm>
            <a:off x="3594667" y="3008450"/>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9" name="Shape 249"/>
          <p:cNvSpPr txBox="1"/>
          <p:nvPr/>
        </p:nvSpPr>
        <p:spPr>
          <a:xfrm>
            <a:off x="6272057" y="3000400"/>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50" name="Shape 250"/>
          <p:cNvSpPr txBox="1"/>
          <p:nvPr/>
        </p:nvSpPr>
        <p:spPr>
          <a:xfrm>
            <a:off x="6192680" y="364862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51" name="Shape 251"/>
          <p:cNvSpPr txBox="1"/>
          <p:nvPr/>
        </p:nvSpPr>
        <p:spPr>
          <a:xfrm>
            <a:off x="1157880" y="3648623"/>
            <a:ext cx="2312047" cy="640173"/>
          </a:xfrm>
          <a:prstGeom prst="rect">
            <a:avLst/>
          </a:prstGeom>
          <a:solidFill>
            <a:srgbClr val="FFFF00">
              <a:alpha val="15686"/>
            </a:srgb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120451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Do Now</a:t>
            </a:r>
          </a:p>
        </p:txBody>
      </p:sp>
      <p:sp>
        <p:nvSpPr>
          <p:cNvPr id="98" name="Shape 98"/>
          <p:cNvSpPr txBox="1">
            <a:spLocks noGrp="1"/>
          </p:cNvSpPr>
          <p:nvPr>
            <p:ph type="body" idx="1"/>
          </p:nvPr>
        </p:nvSpPr>
        <p:spPr>
          <a:xfrm>
            <a:off x="149403" y="2552931"/>
            <a:ext cx="8852195" cy="4537764"/>
          </a:xfrm>
          <a:prstGeom prst="rect">
            <a:avLst/>
          </a:prstGeom>
          <a:noFill/>
          <a:ln>
            <a:noFill/>
          </a:ln>
        </p:spPr>
        <p:txBody>
          <a:bodyPr lIns="91425" tIns="45700" rIns="91425" bIns="45700" anchor="t" anchorCtr="0">
            <a:noAutofit/>
          </a:bodyPr>
          <a:lstStyle/>
          <a:p>
            <a:pPr marL="342900" marR="0" lvl="0" indent="-342900" algn="l" rtl="0">
              <a:spcBef>
                <a:spcPts val="0"/>
              </a:spcBef>
              <a:buClr>
                <a:srgbClr val="262626"/>
              </a:buClr>
              <a:buSzPct val="100000"/>
              <a:buFont typeface="Arial"/>
              <a:buChar char="•"/>
            </a:pPr>
            <a:r>
              <a:rPr lang="en-US" sz="3200" b="0" i="0" u="none" strike="noStrike" cap="none" baseline="0">
                <a:solidFill>
                  <a:srgbClr val="262626"/>
                </a:solidFill>
                <a:latin typeface="Calibri"/>
                <a:ea typeface="Calibri"/>
                <a:cs typeface="Calibri"/>
                <a:sym typeface="Calibri"/>
              </a:rPr>
              <a:t>How would you summarize the major work of your grade/course?</a:t>
            </a:r>
          </a:p>
          <a:p>
            <a:pPr marL="342900" marR="0" lvl="0" indent="-342900" algn="l" rtl="0">
              <a:spcBef>
                <a:spcPts val="640"/>
              </a:spcBef>
              <a:buClr>
                <a:srgbClr val="262626"/>
              </a:buClr>
              <a:buSzPct val="100000"/>
              <a:buFont typeface="Arial"/>
              <a:buChar char="•"/>
            </a:pPr>
            <a:r>
              <a:rPr lang="en-US" sz="3200" b="0" i="0" u="none" strike="noStrike" cap="none" baseline="0">
                <a:solidFill>
                  <a:srgbClr val="262626"/>
                </a:solidFill>
                <a:latin typeface="Calibri"/>
                <a:ea typeface="Calibri"/>
                <a:cs typeface="Calibri"/>
                <a:sym typeface="Calibri"/>
              </a:rPr>
              <a:t>What would you have expected to be a part of the major work that is not?</a:t>
            </a:r>
          </a:p>
          <a:p>
            <a:pPr marL="0" marR="0" lvl="0" indent="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163394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Break Time</a:t>
            </a:r>
          </a:p>
        </p:txBody>
      </p:sp>
      <p:sp>
        <p:nvSpPr>
          <p:cNvPr id="258" name="Shape 258"/>
          <p:cNvSpPr txBox="1">
            <a:spLocks noGrp="1"/>
          </p:cNvSpPr>
          <p:nvPr>
            <p:ph type="body" idx="1"/>
          </p:nvPr>
        </p:nvSpPr>
        <p:spPr>
          <a:xfrm>
            <a:off x="457200" y="2782415"/>
            <a:ext cx="8229600" cy="334374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10 minute Break</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14418" y="1096291"/>
            <a:ext cx="8229600" cy="3306762"/>
          </a:xfrm>
          <a:prstGeom prst="rect">
            <a:avLst/>
          </a:prstGeom>
          <a:noFill/>
          <a:ln>
            <a:noFill/>
          </a:ln>
        </p:spPr>
        <p:txBody>
          <a:bodyPr lIns="91425" tIns="45700" rIns="91425" bIns="45700" anchor="ctr" anchorCtr="0">
            <a:noAutofit/>
          </a:bodyPr>
          <a:lstStyle/>
          <a:p>
            <a:pPr marL="0" marR="0" lvl="0" indent="0" algn="ctr" rtl="0">
              <a:spcBef>
                <a:spcPts val="0"/>
              </a:spcBef>
              <a:buClr>
                <a:srgbClr val="9A0606"/>
              </a:buClr>
              <a:buSzPct val="25000"/>
              <a:buFont typeface="Questrial"/>
              <a:buNone/>
            </a:pPr>
            <a:r>
              <a:rPr lang="en-US" sz="6000" b="0" i="0" u="none" strike="noStrike" cap="none" baseline="0">
                <a:solidFill>
                  <a:srgbClr val="9A0606"/>
                </a:solidFill>
                <a:latin typeface="Questrial"/>
                <a:ea typeface="Questrial"/>
                <a:cs typeface="Questrial"/>
                <a:sym typeface="Questrial"/>
              </a:rPr>
              <a:t>Coherence </a:t>
            </a:r>
            <a:r>
              <a:rPr lang="en-US" sz="6000" b="0" i="0" u="none" strike="noStrike" cap="none" baseline="0">
                <a:solidFill>
                  <a:srgbClr val="17375E"/>
                </a:solidFill>
                <a:latin typeface="Questrial"/>
                <a:ea typeface="Questrial"/>
                <a:cs typeface="Questrial"/>
                <a:sym typeface="Questrial"/>
              </a:rPr>
              <a:t>Across and Within Grades</a:t>
            </a:r>
          </a:p>
        </p:txBody>
      </p:sp>
      <p:sp>
        <p:nvSpPr>
          <p:cNvPr id="265" name="Shape 265"/>
          <p:cNvSpPr txBox="1">
            <a:spLocks noGrp="1"/>
          </p:cNvSpPr>
          <p:nvPr>
            <p:ph type="body" idx="1"/>
          </p:nvPr>
        </p:nvSpPr>
        <p:spPr>
          <a:xfrm>
            <a:off x="457200" y="3962400"/>
            <a:ext cx="8229600" cy="21637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262626"/>
              </a:buClr>
              <a:buSzPct val="100000"/>
              <a:buFont typeface="Arial"/>
              <a:buChar char="•"/>
            </a:pPr>
            <a:r>
              <a:rPr lang="en-US" sz="3200" b="0" i="0" u="none" strike="noStrike" cap="none" baseline="0">
                <a:solidFill>
                  <a:srgbClr val="262626"/>
                </a:solidFill>
                <a:latin typeface="Calibri"/>
                <a:ea typeface="Calibri"/>
                <a:cs typeface="Calibri"/>
                <a:sym typeface="Calibri"/>
              </a:rPr>
              <a:t>It’s about math making sense.</a:t>
            </a:r>
          </a:p>
          <a:p>
            <a:pPr marL="342900" marR="0" lvl="0" indent="-342900" algn="l" rtl="0">
              <a:spcBef>
                <a:spcPts val="640"/>
              </a:spcBef>
              <a:buClr>
                <a:srgbClr val="262626"/>
              </a:buClr>
              <a:buSzPct val="100000"/>
              <a:buFont typeface="Arial"/>
              <a:buChar char="•"/>
            </a:pPr>
            <a:r>
              <a:rPr lang="en-US" sz="3200" b="0" i="0" u="none" strike="noStrike" cap="none" baseline="0">
                <a:solidFill>
                  <a:srgbClr val="262626"/>
                </a:solidFill>
                <a:latin typeface="Calibri"/>
                <a:ea typeface="Calibri"/>
                <a:cs typeface="Calibri"/>
                <a:sym typeface="Calibri"/>
              </a:rPr>
              <a:t>The power and elegance of math comes out through carefully laid progressions and connections within grades.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160206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baseline="0">
                <a:solidFill>
                  <a:schemeClr val="dk1"/>
                </a:solidFill>
                <a:latin typeface="Calibri"/>
                <a:ea typeface="Calibri"/>
                <a:cs typeface="Calibri"/>
                <a:sym typeface="Calibri"/>
              </a:rPr>
              <a:t>Understanding and Using the Instructional Alignment Chart</a:t>
            </a:r>
          </a:p>
        </p:txBody>
      </p:sp>
      <p:sp>
        <p:nvSpPr>
          <p:cNvPr id="272" name="Shape 272"/>
          <p:cNvSpPr txBox="1">
            <a:spLocks noGrp="1"/>
          </p:cNvSpPr>
          <p:nvPr>
            <p:ph type="body" idx="1"/>
          </p:nvPr>
        </p:nvSpPr>
        <p:spPr>
          <a:xfrm>
            <a:off x="457200" y="2745066"/>
            <a:ext cx="8229600" cy="3381096"/>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Step 1: Standards for grade/course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Step 2: Changes</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Step 3: Levels of Instruction</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Step 4: Implications for Instruction and Assessment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143084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Instructional Alignment Chart</a:t>
            </a:r>
          </a:p>
        </p:txBody>
      </p:sp>
      <p:sp>
        <p:nvSpPr>
          <p:cNvPr id="279" name="Shape 279"/>
          <p:cNvSpPr txBox="1">
            <a:spLocks noGrp="1"/>
          </p:cNvSpPr>
          <p:nvPr>
            <p:ph type="body" idx="1"/>
          </p:nvPr>
        </p:nvSpPr>
        <p:spPr>
          <a:xfrm>
            <a:off x="457200" y="2573841"/>
            <a:ext cx="8229600" cy="428415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Review the model instructional alignment chart</a:t>
            </a:r>
          </a:p>
          <a:p>
            <a:pPr marL="342900" marR="0" lvl="0" indent="-342900" algn="l" rtl="0">
              <a:spcBef>
                <a:spcPts val="592"/>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Highlight common language in the standard</a:t>
            </a:r>
          </a:p>
          <a:p>
            <a:pPr marL="342900" marR="0" lvl="0" indent="-342900" algn="l" rtl="0">
              <a:spcBef>
                <a:spcPts val="592"/>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Describe the changes in terms of content and processes</a:t>
            </a:r>
          </a:p>
          <a:p>
            <a:pPr marL="342900" marR="0" lvl="0" indent="-342900" algn="l" rtl="0">
              <a:spcBef>
                <a:spcPts val="592"/>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Analyze the changes document to determine the appropriate level(s) of instruction</a:t>
            </a:r>
          </a:p>
          <a:p>
            <a:pPr marL="342900" marR="0" lvl="0" indent="-342900" algn="l" rtl="0">
              <a:spcBef>
                <a:spcPts val="592"/>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Identify instructional and assessment approaches in the model example</a:t>
            </a:r>
          </a:p>
          <a:p>
            <a:pPr marL="342900" marR="0" lvl="0" indent="-154940" algn="l" rtl="0">
              <a:spcBef>
                <a:spcPts val="592"/>
              </a:spcBef>
              <a:buClr>
                <a:schemeClr val="dk1"/>
              </a:buClr>
              <a:buFont typeface="Arial"/>
              <a:buNone/>
            </a:pPr>
            <a:endParaRPr sz="296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168996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baseline="0">
                <a:solidFill>
                  <a:schemeClr val="dk1"/>
                </a:solidFill>
                <a:latin typeface="Calibri"/>
                <a:ea typeface="Calibri"/>
                <a:cs typeface="Calibri"/>
                <a:sym typeface="Calibri"/>
              </a:rPr>
              <a:t>Activity – Coherence</a:t>
            </a:r>
            <a:br>
              <a:rPr lang="en-US" sz="3959" b="0" i="0" u="none" strike="noStrike" cap="none" baseline="0">
                <a:solidFill>
                  <a:schemeClr val="dk1"/>
                </a:solidFill>
                <a:latin typeface="Calibri"/>
                <a:ea typeface="Calibri"/>
                <a:cs typeface="Calibri"/>
                <a:sym typeface="Calibri"/>
              </a:rPr>
            </a:br>
            <a:r>
              <a:rPr lang="en-US" sz="3959" b="0" i="0" u="none" strike="noStrike" cap="none" baseline="0">
                <a:solidFill>
                  <a:schemeClr val="dk1"/>
                </a:solidFill>
                <a:latin typeface="Calibri"/>
                <a:ea typeface="Calibri"/>
                <a:cs typeface="Calibri"/>
                <a:sym typeface="Calibri"/>
              </a:rPr>
              <a:t>Learning Progressions </a:t>
            </a:r>
          </a:p>
        </p:txBody>
      </p:sp>
      <p:sp>
        <p:nvSpPr>
          <p:cNvPr id="286" name="Shape 286"/>
          <p:cNvSpPr txBox="1">
            <a:spLocks noGrp="1"/>
          </p:cNvSpPr>
          <p:nvPr>
            <p:ph type="body" idx="1"/>
          </p:nvPr>
        </p:nvSpPr>
        <p:spPr>
          <a:xfrm>
            <a:off x="457200" y="2857110"/>
            <a:ext cx="8229600" cy="326905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Group work</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Take the following strand and complete the Instructional Alignment Chart:</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Grade: 7.NS.A – Apply and extend previous understandings of operations with fractions to add, subtract, multiply, and divide rational numbers.</a:t>
            </a:r>
          </a:p>
          <a:p>
            <a:pPr marL="342900" marR="0" lvl="0" indent="-13970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167518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Reflection</a:t>
            </a:r>
          </a:p>
        </p:txBody>
      </p:sp>
      <p:sp>
        <p:nvSpPr>
          <p:cNvPr id="293" name="Shape 293"/>
          <p:cNvSpPr txBox="1">
            <a:spLocks noGrp="1"/>
          </p:cNvSpPr>
          <p:nvPr>
            <p:ph type="body" idx="1"/>
          </p:nvPr>
        </p:nvSpPr>
        <p:spPr>
          <a:xfrm>
            <a:off x="457200" y="2982071"/>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What new information did you learn from the alignment activity?</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How will this information guide your future practice?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114224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Objectives</a:t>
            </a:r>
          </a:p>
        </p:txBody>
      </p:sp>
      <p:sp>
        <p:nvSpPr>
          <p:cNvPr id="300" name="Shape 300"/>
          <p:cNvSpPr txBox="1">
            <a:spLocks noGrp="1"/>
          </p:cNvSpPr>
          <p:nvPr>
            <p:ph type="body" idx="1"/>
          </p:nvPr>
        </p:nvSpPr>
        <p:spPr>
          <a:xfrm>
            <a:off x="457200" y="2074698"/>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The Participants will</a:t>
            </a: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Know </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mathematical teaching practices that promote effective mathematics instruction and deepen understanding of mathematics concepts and procedures.</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how mathematical shifts guide instruction through learning progressions</a:t>
            </a:r>
          </a:p>
          <a:p>
            <a:pPr marL="342900" marR="0" lvl="0" indent="-231140" algn="l" rtl="0">
              <a:lnSpc>
                <a:spcPct val="80000"/>
              </a:lnSpc>
              <a:spcBef>
                <a:spcPts val="352"/>
              </a:spcBef>
              <a:buClr>
                <a:schemeClr val="dk1"/>
              </a:buClr>
              <a:buFont typeface="Arial"/>
              <a:buNone/>
            </a:pPr>
            <a:endParaRPr sz="1760" b="0" i="0" u="none" strike="noStrike" cap="none" baseline="0">
              <a:solidFill>
                <a:schemeClr val="dk1"/>
              </a:solidFill>
              <a:latin typeface="Calibri"/>
              <a:ea typeface="Calibri"/>
              <a:cs typeface="Calibri"/>
              <a:sym typeface="Calibri"/>
            </a:endParaRP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Understand</a:t>
            </a:r>
          </a:p>
          <a:p>
            <a:pPr marL="342900" marR="0" lvl="0" indent="-342900" algn="l" rtl="0">
              <a:lnSpc>
                <a:spcPct val="80000"/>
              </a:lnSpc>
              <a:spcBef>
                <a:spcPts val="352"/>
              </a:spcBef>
              <a:buClr>
                <a:srgbClr val="000000"/>
              </a:buClr>
              <a:buSzPct val="97777"/>
              <a:buFont typeface="Arial"/>
              <a:buChar char="•"/>
            </a:pPr>
            <a:r>
              <a:rPr lang="en-US" sz="1760" b="0" i="0" u="none" strike="noStrike" cap="none" baseline="0">
                <a:solidFill>
                  <a:srgbClr val="000000"/>
                </a:solidFill>
                <a:latin typeface="Calibri"/>
                <a:ea typeface="Calibri"/>
                <a:cs typeface="Calibri"/>
                <a:sym typeface="Calibri"/>
              </a:rPr>
              <a:t>connection between the major work of the grade and the  learning progressions so that teachers can engage in focused effective planning utilizing curricula resources</a:t>
            </a:r>
          </a:p>
          <a:p>
            <a:pPr marL="342900" marR="0" lvl="0" indent="-231140" algn="ctr" rtl="0">
              <a:lnSpc>
                <a:spcPct val="80000"/>
              </a:lnSpc>
              <a:spcBef>
                <a:spcPts val="352"/>
              </a:spcBef>
              <a:buClr>
                <a:schemeClr val="dk1"/>
              </a:buClr>
              <a:buFont typeface="Arial"/>
              <a:buNone/>
            </a:pPr>
            <a:endParaRPr sz="1760" b="1" i="0" u="none" strike="noStrike" cap="none" baseline="0">
              <a:solidFill>
                <a:schemeClr val="dk1"/>
              </a:solidFill>
              <a:latin typeface="Calibri"/>
              <a:ea typeface="Calibri"/>
              <a:cs typeface="Calibri"/>
              <a:sym typeface="Calibri"/>
            </a:endParaRP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Do</a:t>
            </a:r>
          </a:p>
          <a:p>
            <a:pPr marL="0" marR="0" lvl="0" indent="0" algn="l" rtl="0">
              <a:lnSpc>
                <a:spcPct val="80000"/>
              </a:lnSpc>
              <a:spcBef>
                <a:spcPts val="352"/>
              </a:spcBef>
              <a:buClr>
                <a:schemeClr val="dk1"/>
              </a:buClr>
              <a:buSzPct val="25000"/>
              <a:buFont typeface="Arial"/>
              <a:buNone/>
            </a:pPr>
            <a:r>
              <a:rPr lang="en-US" sz="1760" b="0" i="0" u="none" strike="noStrike" cap="none" baseline="0">
                <a:solidFill>
                  <a:schemeClr val="dk1"/>
                </a:solidFill>
                <a:latin typeface="Calibri"/>
                <a:ea typeface="Calibri"/>
                <a:cs typeface="Calibri"/>
                <a:sym typeface="Calibri"/>
              </a:rPr>
              <a:t>•     determine the major focus of each grade so that teachers can make connections        	from Kindergarten through Algebra II</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collaborate with peers to complete the instructional alignment chart on the provided strand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147288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Next Steps</a:t>
            </a:r>
          </a:p>
        </p:txBody>
      </p:sp>
      <p:sp>
        <p:nvSpPr>
          <p:cNvPr id="307" name="Shape 307"/>
          <p:cNvSpPr txBox="1">
            <a:spLocks noGrp="1"/>
          </p:cNvSpPr>
          <p:nvPr>
            <p:ph type="body" idx="1"/>
          </p:nvPr>
        </p:nvSpPr>
        <p:spPr>
          <a:xfrm>
            <a:off x="457200" y="2615909"/>
            <a:ext cx="8229600" cy="32505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666"/>
              <a:buFont typeface="Arial"/>
              <a:buChar char="•"/>
            </a:pPr>
            <a:r>
              <a:rPr lang="en-US" sz="2960" b="0" i="0" u="none" strike="noStrike" cap="none" baseline="0">
                <a:solidFill>
                  <a:schemeClr val="dk1"/>
                </a:solidFill>
                <a:latin typeface="Calibri"/>
                <a:ea typeface="Calibri"/>
                <a:cs typeface="Calibri"/>
                <a:sym typeface="Calibri"/>
              </a:rPr>
              <a:t>Work in your Professional Learning Communities to:</a:t>
            </a:r>
          </a:p>
          <a:p>
            <a:pPr marL="742950" marR="0" lvl="1" indent="-285750" algn="l" rtl="0">
              <a:lnSpc>
                <a:spcPct val="90000"/>
              </a:lnSpc>
              <a:spcBef>
                <a:spcPts val="518"/>
              </a:spcBef>
              <a:buClr>
                <a:schemeClr val="dk1"/>
              </a:buClr>
              <a:buSzPct val="99615"/>
              <a:buFont typeface="Arial"/>
              <a:buChar char="–"/>
            </a:pPr>
            <a:r>
              <a:rPr lang="en-US" sz="2590" b="0" i="0" u="none" strike="noStrike" cap="none" baseline="0">
                <a:solidFill>
                  <a:schemeClr val="dk1"/>
                </a:solidFill>
                <a:latin typeface="Calibri"/>
                <a:ea typeface="Calibri"/>
                <a:cs typeface="Calibri"/>
                <a:sym typeface="Calibri"/>
              </a:rPr>
              <a:t>Plan a lesson in Q1 or Q2 based on major work of the grade.</a:t>
            </a:r>
          </a:p>
          <a:p>
            <a:pPr marL="742950" marR="0" lvl="1" indent="-285750" algn="l" rtl="0">
              <a:lnSpc>
                <a:spcPct val="90000"/>
              </a:lnSpc>
              <a:spcBef>
                <a:spcPts val="518"/>
              </a:spcBef>
              <a:buClr>
                <a:schemeClr val="dk1"/>
              </a:buClr>
              <a:buSzPct val="99615"/>
              <a:buFont typeface="Arial"/>
              <a:buChar char="–"/>
            </a:pPr>
            <a:r>
              <a:rPr lang="en-US" sz="2590" b="0" i="0" u="none" strike="noStrike" cap="none" baseline="0">
                <a:solidFill>
                  <a:schemeClr val="dk1"/>
                </a:solidFill>
                <a:latin typeface="Calibri"/>
                <a:ea typeface="Calibri"/>
                <a:cs typeface="Calibri"/>
                <a:sym typeface="Calibri"/>
              </a:rPr>
              <a:t>Set goals that are clear and aligned to the standard</a:t>
            </a:r>
          </a:p>
          <a:p>
            <a:pPr marL="742950" marR="0" lvl="1" indent="-285750" algn="l" rtl="0">
              <a:lnSpc>
                <a:spcPct val="90000"/>
              </a:lnSpc>
              <a:spcBef>
                <a:spcPts val="518"/>
              </a:spcBef>
              <a:buClr>
                <a:schemeClr val="dk1"/>
              </a:buClr>
              <a:buSzPct val="99615"/>
              <a:buFont typeface="Arial"/>
              <a:buChar char="–"/>
            </a:pPr>
            <a:r>
              <a:rPr lang="en-US" sz="2590" b="0" i="0" u="none" strike="noStrike" cap="none" baseline="0">
                <a:solidFill>
                  <a:schemeClr val="dk1"/>
                </a:solidFill>
                <a:latin typeface="Calibri"/>
                <a:ea typeface="Calibri"/>
                <a:cs typeface="Calibri"/>
                <a:sym typeface="Calibri"/>
              </a:rPr>
              <a:t>Implement instruction</a:t>
            </a:r>
          </a:p>
          <a:p>
            <a:pPr marL="742950" marR="0" lvl="1" indent="-285750" algn="l" rtl="0">
              <a:lnSpc>
                <a:spcPct val="90000"/>
              </a:lnSpc>
              <a:spcBef>
                <a:spcPts val="518"/>
              </a:spcBef>
              <a:buClr>
                <a:schemeClr val="dk1"/>
              </a:buClr>
              <a:buSzPct val="99615"/>
              <a:buFont typeface="Arial"/>
              <a:buChar char="–"/>
            </a:pPr>
            <a:r>
              <a:rPr lang="en-US" sz="2590" b="0" i="0" u="none" strike="noStrike" cap="none" baseline="0">
                <a:solidFill>
                  <a:schemeClr val="dk1"/>
                </a:solidFill>
                <a:latin typeface="Calibri"/>
                <a:ea typeface="Calibri"/>
                <a:cs typeface="Calibri"/>
                <a:sym typeface="Calibri"/>
              </a:rPr>
              <a:t>Review student work to determine effectiveness of planning, instruction and student learning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117098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Your Math Instructional Advisors</a:t>
            </a:r>
          </a:p>
        </p:txBody>
      </p:sp>
      <p:sp>
        <p:nvSpPr>
          <p:cNvPr id="314" name="Shape 314"/>
          <p:cNvSpPr txBox="1"/>
          <p:nvPr/>
        </p:nvSpPr>
        <p:spPr>
          <a:xfrm>
            <a:off x="4938982" y="2140913"/>
            <a:ext cx="3163800" cy="1631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rgbClr val="FF0000"/>
                </a:solidFill>
                <a:latin typeface="Calibri"/>
                <a:ea typeface="Calibri"/>
                <a:cs typeface="Calibri"/>
                <a:sym typeface="Calibri"/>
              </a:rPr>
              <a:t>Christine Bingham</a:t>
            </a:r>
          </a:p>
          <a:p>
            <a:pPr marL="0" marR="0" lvl="0" indent="0" algn="l" rtl="0">
              <a:spcBef>
                <a:spcPts val="0"/>
              </a:spcBef>
              <a:buSzPct val="25000"/>
              <a:buNone/>
            </a:pPr>
            <a:r>
              <a:rPr lang="en-US" sz="1800" b="1" i="0" u="none" strike="noStrike" cap="none" baseline="0" dirty="0">
                <a:solidFill>
                  <a:srgbClr val="FF0000"/>
                </a:solidFill>
                <a:latin typeface="Calibri"/>
                <a:ea typeface="Calibri"/>
                <a:cs typeface="Calibri"/>
                <a:sym typeface="Calibri"/>
              </a:rPr>
              <a:t>Mathematics Instructional Advisor - Elementary</a:t>
            </a:r>
            <a:r>
              <a:rPr lang="en-US" sz="1800" b="0" i="0" u="none" strike="noStrike" cap="none" baseline="0" dirty="0">
                <a:solidFill>
                  <a:srgbClr val="FF0000"/>
                </a:solidFill>
                <a:latin typeface="Calibri"/>
                <a:ea typeface="Calibri"/>
                <a:cs typeface="Calibri"/>
                <a:sym typeface="Calibri"/>
              </a:rPr>
              <a:t>                             </a:t>
            </a:r>
          </a:p>
          <a:p>
            <a:pPr marL="0" marR="0" lvl="0" indent="0" algn="l" rtl="0">
              <a:spcBef>
                <a:spcPts val="0"/>
              </a:spcBef>
              <a:buSzPct val="25000"/>
              <a:buNone/>
            </a:pPr>
            <a:r>
              <a:rPr lang="en-US" sz="2000" b="0" i="0" u="none" strike="noStrike" cap="none" baseline="0" dirty="0">
                <a:solidFill>
                  <a:srgbClr val="FF0000"/>
                </a:solidFill>
                <a:latin typeface="Calibri"/>
                <a:ea typeface="Calibri"/>
                <a:cs typeface="Calibri"/>
                <a:sym typeface="Calibri"/>
              </a:rPr>
              <a:t> </a:t>
            </a:r>
            <a:r>
              <a:rPr lang="en-US" sz="2000" b="0" i="0" u="sng" strike="noStrike" cap="none" baseline="0" dirty="0">
                <a:solidFill>
                  <a:schemeClr val="hlink"/>
                </a:solidFill>
                <a:latin typeface="Calibri"/>
                <a:ea typeface="Calibri"/>
                <a:cs typeface="Calibri"/>
                <a:sym typeface="Calibri"/>
                <a:hlinkClick r:id="rId3"/>
              </a:rPr>
              <a:t>binghamcl@scsk12.org</a:t>
            </a:r>
            <a:r>
              <a:rPr lang="en-US" sz="2000" b="0" i="0" u="none" strike="noStrike" cap="none" baseline="0" dirty="0">
                <a:solidFill>
                  <a:srgbClr val="FF0000"/>
                </a:solidFill>
                <a:latin typeface="Calibri"/>
                <a:ea typeface="Calibri"/>
                <a:cs typeface="Calibri"/>
                <a:sym typeface="Calibri"/>
              </a:rPr>
              <a:t> </a:t>
            </a:r>
            <a:r>
              <a:rPr lang="en-US" sz="1800" b="0" i="0" u="none" strike="noStrike" cap="none" baseline="0" dirty="0">
                <a:solidFill>
                  <a:srgbClr val="FF0000"/>
                </a:solidFill>
                <a:latin typeface="Calibri"/>
                <a:ea typeface="Calibri"/>
                <a:cs typeface="Calibri"/>
                <a:sym typeface="Calibri"/>
              </a:rPr>
              <a:t>901-416-7980</a:t>
            </a:r>
            <a:r>
              <a:rPr lang="en-US" sz="2000" b="0" i="0" u="none" strike="noStrike" cap="none" baseline="0" dirty="0">
                <a:solidFill>
                  <a:srgbClr val="FF0000"/>
                </a:solidFill>
                <a:latin typeface="Calibri"/>
                <a:ea typeface="Calibri"/>
                <a:cs typeface="Calibri"/>
                <a:sym typeface="Calibri"/>
              </a:rPr>
              <a:t>			                        	</a:t>
            </a:r>
          </a:p>
        </p:txBody>
      </p:sp>
      <p:sp>
        <p:nvSpPr>
          <p:cNvPr id="315" name="Shape 315"/>
          <p:cNvSpPr txBox="1"/>
          <p:nvPr/>
        </p:nvSpPr>
        <p:spPr>
          <a:xfrm>
            <a:off x="1197451" y="2140928"/>
            <a:ext cx="2697300" cy="135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rgbClr val="FF0000"/>
                </a:solidFill>
                <a:latin typeface="Calibri"/>
                <a:ea typeface="Calibri"/>
                <a:cs typeface="Calibri"/>
                <a:sym typeface="Calibri"/>
              </a:rPr>
              <a:t>Marcia White</a:t>
            </a:r>
          </a:p>
          <a:p>
            <a:pPr marL="0" marR="0" lvl="0" indent="0" algn="l" rtl="0">
              <a:spcBef>
                <a:spcPts val="0"/>
              </a:spcBef>
              <a:buSzPct val="25000"/>
              <a:buNone/>
            </a:pPr>
            <a:r>
              <a:rPr lang="en-US" sz="1800" b="1" i="0" u="none" strike="noStrike" cap="none" baseline="0" dirty="0">
                <a:solidFill>
                  <a:srgbClr val="FF0000"/>
                </a:solidFill>
                <a:latin typeface="Calibri"/>
                <a:ea typeface="Calibri"/>
                <a:cs typeface="Calibri"/>
                <a:sym typeface="Calibri"/>
              </a:rPr>
              <a:t>Math Advisor</a:t>
            </a:r>
          </a:p>
          <a:p>
            <a:pPr marL="0" marR="0" lvl="0" indent="0" algn="l" rtl="0">
              <a:spcBef>
                <a:spcPts val="0"/>
              </a:spcBef>
              <a:buSzPct val="25000"/>
              <a:buNone/>
            </a:pPr>
            <a:r>
              <a:rPr lang="en-US" sz="2000" b="1" i="0" u="sng" strike="noStrike" cap="none" baseline="0" dirty="0">
                <a:solidFill>
                  <a:schemeClr val="hlink"/>
                </a:solidFill>
                <a:latin typeface="Calibri"/>
                <a:ea typeface="Calibri"/>
                <a:cs typeface="Calibri"/>
                <a:sym typeface="Calibri"/>
                <a:hlinkClick r:id="rId4"/>
              </a:rPr>
              <a:t>whiteml@scsk12.org</a:t>
            </a:r>
          </a:p>
          <a:p>
            <a:pPr marL="0" marR="0" lvl="0" indent="0" algn="l" rtl="0">
              <a:spcBef>
                <a:spcPts val="0"/>
              </a:spcBef>
              <a:buSzPct val="25000"/>
              <a:buNone/>
            </a:pPr>
            <a:r>
              <a:rPr lang="en-US" sz="1800" b="0" i="0" u="none" strike="noStrike" cap="none" baseline="0" dirty="0">
                <a:solidFill>
                  <a:srgbClr val="FF0000"/>
                </a:solidFill>
                <a:latin typeface="Calibri"/>
                <a:ea typeface="Calibri"/>
                <a:cs typeface="Calibri"/>
                <a:sym typeface="Calibri"/>
              </a:rPr>
              <a:t>901-416-0405	</a:t>
            </a:r>
          </a:p>
        </p:txBody>
      </p:sp>
      <p:sp>
        <p:nvSpPr>
          <p:cNvPr id="316" name="Shape 316"/>
          <p:cNvSpPr txBox="1"/>
          <p:nvPr/>
        </p:nvSpPr>
        <p:spPr>
          <a:xfrm>
            <a:off x="1112807" y="3921525"/>
            <a:ext cx="3257067" cy="18466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rgbClr val="FF0000"/>
                </a:solidFill>
                <a:latin typeface="Calibri"/>
                <a:ea typeface="Calibri"/>
                <a:cs typeface="Calibri"/>
                <a:sym typeface="Calibri"/>
              </a:rPr>
              <a:t>Camilla S. Horton, </a:t>
            </a:r>
            <a:r>
              <a:rPr lang="en-US" sz="2400" b="1" i="0" u="none" strike="noStrike" cap="none" baseline="0" dirty="0" err="1">
                <a:solidFill>
                  <a:srgbClr val="FF0000"/>
                </a:solidFill>
                <a:latin typeface="Calibri"/>
                <a:ea typeface="Calibri"/>
                <a:cs typeface="Calibri"/>
                <a:sym typeface="Calibri"/>
              </a:rPr>
              <a:t>Ed.D</a:t>
            </a:r>
            <a:r>
              <a:rPr lang="en-US" sz="2400" b="1" i="0" u="none" strike="noStrike" cap="none" baseline="0" dirty="0">
                <a:solidFill>
                  <a:srgbClr val="FF0000"/>
                </a:solidFill>
                <a:latin typeface="Calibri"/>
                <a:ea typeface="Calibri"/>
                <a:cs typeface="Calibri"/>
                <a:sym typeface="Calibri"/>
              </a:rPr>
              <a:t>.</a:t>
            </a:r>
          </a:p>
          <a:p>
            <a:pPr marL="0" marR="0" lvl="0" indent="0" algn="l" rtl="0">
              <a:spcBef>
                <a:spcPts val="0"/>
              </a:spcBef>
              <a:buSzPct val="25000"/>
              <a:buNone/>
            </a:pPr>
            <a:r>
              <a:rPr lang="en-US" sz="1800" b="0" i="0" u="none" strike="noStrike" cap="none" baseline="0" dirty="0">
                <a:solidFill>
                  <a:srgbClr val="FF0000"/>
                </a:solidFill>
                <a:latin typeface="Calibri"/>
                <a:ea typeface="Calibri"/>
                <a:cs typeface="Calibri"/>
                <a:sym typeface="Calibri"/>
              </a:rPr>
              <a:t>Mathematics Instructional Advisor – Middle School</a:t>
            </a:r>
          </a:p>
          <a:p>
            <a:pPr marL="0" marR="0" lvl="0" indent="0" algn="l" rtl="0">
              <a:spcBef>
                <a:spcPts val="0"/>
              </a:spcBef>
              <a:buSzPct val="25000"/>
              <a:buNone/>
            </a:pPr>
            <a:r>
              <a:rPr lang="en-US" sz="1800" b="0" i="0" u="sng" strike="noStrike" cap="none" baseline="0" dirty="0">
                <a:solidFill>
                  <a:schemeClr val="hlink"/>
                </a:solidFill>
                <a:latin typeface="Calibri"/>
                <a:ea typeface="Calibri"/>
                <a:cs typeface="Calibri"/>
                <a:sym typeface="Calibri"/>
                <a:hlinkClick r:id="rId5"/>
              </a:rPr>
              <a:t>hortoncs@scsk12.org</a:t>
            </a:r>
          </a:p>
          <a:p>
            <a:pPr marL="0" marR="0" lvl="0" indent="0" algn="l" rtl="0">
              <a:spcBef>
                <a:spcPts val="0"/>
              </a:spcBef>
              <a:buSzPct val="25000"/>
              <a:buNone/>
            </a:pPr>
            <a:r>
              <a:rPr lang="en-US" sz="1800" b="0" i="0" u="none" strike="noStrike" cap="none" baseline="0" dirty="0">
                <a:solidFill>
                  <a:srgbClr val="FF0000"/>
                </a:solidFill>
                <a:latin typeface="Calibri"/>
                <a:ea typeface="Calibri"/>
                <a:cs typeface="Calibri"/>
                <a:sym typeface="Calibri"/>
              </a:rPr>
              <a:t>901-416-7988</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317" name="Shape 317"/>
          <p:cNvSpPr txBox="1"/>
          <p:nvPr/>
        </p:nvSpPr>
        <p:spPr>
          <a:xfrm>
            <a:off x="5011301" y="3921525"/>
            <a:ext cx="3019170" cy="184665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a:solidFill>
                  <a:srgbClr val="FF0000"/>
                </a:solidFill>
                <a:latin typeface="Calibri"/>
                <a:ea typeface="Calibri"/>
                <a:cs typeface="Calibri"/>
                <a:sym typeface="Calibri"/>
              </a:rPr>
              <a:t>Emily B. Barbee, </a:t>
            </a:r>
            <a:r>
              <a:rPr lang="en-US" sz="2400" b="1" i="0" u="none" strike="noStrike" cap="none" baseline="0" dirty="0" err="1">
                <a:solidFill>
                  <a:srgbClr val="FF0000"/>
                </a:solidFill>
                <a:latin typeface="Calibri"/>
                <a:ea typeface="Calibri"/>
                <a:cs typeface="Calibri"/>
                <a:sym typeface="Calibri"/>
              </a:rPr>
              <a:t>Ed.D</a:t>
            </a:r>
            <a:r>
              <a:rPr lang="en-US" sz="2400" b="1" i="0" u="none" strike="noStrike" cap="none" baseline="0" dirty="0">
                <a:solidFill>
                  <a:srgbClr val="FF0000"/>
                </a:solidFill>
                <a:latin typeface="Calibri"/>
                <a:ea typeface="Calibri"/>
                <a:cs typeface="Calibri"/>
                <a:sym typeface="Calibri"/>
              </a:rPr>
              <a:t>.</a:t>
            </a:r>
          </a:p>
          <a:p>
            <a:pPr marL="0" marR="0" lvl="0" indent="0" algn="l" rtl="0">
              <a:spcBef>
                <a:spcPts val="0"/>
              </a:spcBef>
              <a:buSzPct val="25000"/>
              <a:buNone/>
            </a:pPr>
            <a:r>
              <a:rPr lang="en-US" sz="1800" b="0" i="0" u="none" strike="noStrike" cap="none" baseline="0" dirty="0">
                <a:solidFill>
                  <a:srgbClr val="FF0000"/>
                </a:solidFill>
                <a:latin typeface="Calibri"/>
                <a:ea typeface="Calibri"/>
                <a:cs typeface="Calibri"/>
                <a:sym typeface="Calibri"/>
              </a:rPr>
              <a:t>Mathematics Instructional Advisor – High School</a:t>
            </a:r>
          </a:p>
          <a:p>
            <a:pPr marL="0" marR="0" lvl="0" indent="0" algn="l" rtl="0">
              <a:spcBef>
                <a:spcPts val="0"/>
              </a:spcBef>
              <a:buSzPct val="25000"/>
              <a:buNone/>
            </a:pPr>
            <a:r>
              <a:rPr lang="en-US" sz="1800" b="0" i="0" u="sng" strike="noStrike" cap="none" baseline="0" dirty="0">
                <a:solidFill>
                  <a:schemeClr val="hlink"/>
                </a:solidFill>
                <a:latin typeface="Calibri"/>
                <a:ea typeface="Calibri"/>
                <a:cs typeface="Calibri"/>
                <a:sym typeface="Calibri"/>
                <a:hlinkClick r:id="rId6"/>
              </a:rPr>
              <a:t>barbeeeb@scsk12.org</a:t>
            </a:r>
          </a:p>
          <a:p>
            <a:pPr marL="0" marR="0" lvl="0" indent="0" algn="l" rtl="0">
              <a:spcBef>
                <a:spcPts val="0"/>
              </a:spcBef>
              <a:buSzPct val="25000"/>
              <a:buNone/>
            </a:pPr>
            <a:r>
              <a:rPr lang="en-US" sz="1800" b="0" i="0" u="none" strike="noStrike" cap="none" baseline="0" dirty="0">
                <a:solidFill>
                  <a:srgbClr val="FF0000"/>
                </a:solidFill>
                <a:latin typeface="Calibri"/>
                <a:ea typeface="Calibri"/>
                <a:cs typeface="Calibri"/>
                <a:sym typeface="Calibri"/>
              </a:rPr>
              <a:t>901-416-7985</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123043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Norms</a:t>
            </a:r>
          </a:p>
        </p:txBody>
      </p:sp>
      <p:sp>
        <p:nvSpPr>
          <p:cNvPr id="105" name="Shape 105"/>
          <p:cNvSpPr txBox="1">
            <a:spLocks noGrp="1"/>
          </p:cNvSpPr>
          <p:nvPr>
            <p:ph type="body" idx="1"/>
          </p:nvPr>
        </p:nvSpPr>
        <p:spPr>
          <a:xfrm>
            <a:off x="457200" y="233203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Be present and engaged</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Be respectful of differences in perspective while challenging each other productively and respectively</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Monitor “air time”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Make the most of the time we have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Stay focused on students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500"/>
                                        <p:tgtEl>
                                          <p:spTgt spid="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Effect transition="in" filter="fade">
                                      <p:cBhvr>
                                        <p:cTn id="22" dur="500"/>
                                        <p:tgtEl>
                                          <p:spTgt spid="1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500"/>
                                        <p:tgtEl>
                                          <p:spTgt spid="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1386177"/>
            <a:ext cx="8229600" cy="8834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Agenda</a:t>
            </a:r>
          </a:p>
        </p:txBody>
      </p:sp>
      <p:sp>
        <p:nvSpPr>
          <p:cNvPr id="112" name="Shape 112"/>
          <p:cNvSpPr txBox="1">
            <a:spLocks noGrp="1"/>
          </p:cNvSpPr>
          <p:nvPr>
            <p:ph type="body" idx="1"/>
          </p:nvPr>
        </p:nvSpPr>
        <p:spPr>
          <a:xfrm>
            <a:off x="457200" y="2167680"/>
            <a:ext cx="8229600" cy="4526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Objectives </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Destination 2025</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Mathematical Teaching Practices and Shifts</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Activity – Math Shifts (Focus)</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Break</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Learning Progressions</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Activity – Math Shifts ( Coherence)</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Next Steps</a:t>
            </a:r>
          </a:p>
          <a:p>
            <a:pPr marL="0" marR="0" lvl="0" indent="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14224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Objectives</a:t>
            </a:r>
          </a:p>
        </p:txBody>
      </p:sp>
      <p:sp>
        <p:nvSpPr>
          <p:cNvPr id="119" name="Shape 119"/>
          <p:cNvSpPr txBox="1">
            <a:spLocks noGrp="1"/>
          </p:cNvSpPr>
          <p:nvPr>
            <p:ph type="body" idx="1"/>
          </p:nvPr>
        </p:nvSpPr>
        <p:spPr>
          <a:xfrm>
            <a:off x="457200" y="2123098"/>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The Participants will</a:t>
            </a: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Know </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mathematical teaching practices that promote effective mathematics instruction and deepen understanding of mathematics concepts and procedures.</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how mathematical shifts guide instruction through learning progressions</a:t>
            </a:r>
          </a:p>
          <a:p>
            <a:pPr marL="342900" marR="0" lvl="0" indent="-231140" algn="l" rtl="0">
              <a:lnSpc>
                <a:spcPct val="80000"/>
              </a:lnSpc>
              <a:spcBef>
                <a:spcPts val="352"/>
              </a:spcBef>
              <a:buClr>
                <a:schemeClr val="dk1"/>
              </a:buClr>
              <a:buFont typeface="Arial"/>
              <a:buNone/>
            </a:pPr>
            <a:endParaRPr sz="1760" b="0" i="0" u="none" strike="noStrike" cap="none" baseline="0">
              <a:solidFill>
                <a:schemeClr val="dk1"/>
              </a:solidFill>
              <a:latin typeface="Calibri"/>
              <a:ea typeface="Calibri"/>
              <a:cs typeface="Calibri"/>
              <a:sym typeface="Calibri"/>
            </a:endParaRP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Understand</a:t>
            </a:r>
          </a:p>
          <a:p>
            <a:pPr marL="342900" marR="0" lvl="0" indent="-342900" algn="l" rtl="0">
              <a:lnSpc>
                <a:spcPct val="80000"/>
              </a:lnSpc>
              <a:spcBef>
                <a:spcPts val="352"/>
              </a:spcBef>
              <a:buClr>
                <a:srgbClr val="000000"/>
              </a:buClr>
              <a:buSzPct val="97777"/>
              <a:buFont typeface="Arial"/>
              <a:buChar char="•"/>
            </a:pPr>
            <a:r>
              <a:rPr lang="en-US" sz="1760" b="0" i="0" u="none" strike="noStrike" cap="none" baseline="0">
                <a:solidFill>
                  <a:srgbClr val="000000"/>
                </a:solidFill>
                <a:latin typeface="Calibri"/>
                <a:ea typeface="Calibri"/>
                <a:cs typeface="Calibri"/>
                <a:sym typeface="Calibri"/>
              </a:rPr>
              <a:t>connection between the major work of the grade and the  learning progressions so that teachers can engage in focused effective planning utilizing curricula resources</a:t>
            </a:r>
          </a:p>
          <a:p>
            <a:pPr marL="342900" marR="0" lvl="0" indent="-231140" algn="ctr" rtl="0">
              <a:lnSpc>
                <a:spcPct val="80000"/>
              </a:lnSpc>
              <a:spcBef>
                <a:spcPts val="352"/>
              </a:spcBef>
              <a:buClr>
                <a:schemeClr val="dk1"/>
              </a:buClr>
              <a:buFont typeface="Arial"/>
              <a:buNone/>
            </a:pPr>
            <a:endParaRPr sz="1760" b="1" i="0" u="none" strike="noStrike" cap="none" baseline="0">
              <a:solidFill>
                <a:schemeClr val="dk1"/>
              </a:solidFill>
              <a:latin typeface="Calibri"/>
              <a:ea typeface="Calibri"/>
              <a:cs typeface="Calibri"/>
              <a:sym typeface="Calibri"/>
            </a:endParaRPr>
          </a:p>
          <a:p>
            <a:pPr marL="0" marR="0" lvl="0" indent="0" algn="ctr" rtl="0">
              <a:lnSpc>
                <a:spcPct val="80000"/>
              </a:lnSpc>
              <a:spcBef>
                <a:spcPts val="352"/>
              </a:spcBef>
              <a:buClr>
                <a:schemeClr val="dk1"/>
              </a:buClr>
              <a:buSzPct val="25000"/>
              <a:buFont typeface="Arial"/>
              <a:buNone/>
            </a:pPr>
            <a:r>
              <a:rPr lang="en-US" sz="1760" b="1" i="0" u="none" strike="noStrike" cap="none" baseline="0">
                <a:solidFill>
                  <a:schemeClr val="dk1"/>
                </a:solidFill>
                <a:latin typeface="Calibri"/>
                <a:ea typeface="Calibri"/>
                <a:cs typeface="Calibri"/>
                <a:sym typeface="Calibri"/>
              </a:rPr>
              <a:t>Do</a:t>
            </a:r>
          </a:p>
          <a:p>
            <a:pPr marL="0" marR="0" lvl="0" indent="0" algn="l" rtl="0">
              <a:lnSpc>
                <a:spcPct val="80000"/>
              </a:lnSpc>
              <a:spcBef>
                <a:spcPts val="352"/>
              </a:spcBef>
              <a:buClr>
                <a:schemeClr val="dk1"/>
              </a:buClr>
              <a:buSzPct val="25000"/>
              <a:buFont typeface="Arial"/>
              <a:buNone/>
            </a:pPr>
            <a:r>
              <a:rPr lang="en-US" sz="1760" b="0" i="0" u="none" strike="noStrike" cap="none" baseline="0">
                <a:solidFill>
                  <a:schemeClr val="dk1"/>
                </a:solidFill>
                <a:latin typeface="Calibri"/>
                <a:ea typeface="Calibri"/>
                <a:cs typeface="Calibri"/>
                <a:sym typeface="Calibri"/>
              </a:rPr>
              <a:t>•     determine the major focus of each grade so that teachers can make connections        	from Kindergarten through Algebra II</a:t>
            </a:r>
          </a:p>
          <a:p>
            <a:pPr marL="342900" marR="0" lvl="0" indent="-342900" algn="l" rtl="0">
              <a:lnSpc>
                <a:spcPct val="80000"/>
              </a:lnSpc>
              <a:spcBef>
                <a:spcPts val="352"/>
              </a:spcBef>
              <a:buClr>
                <a:schemeClr val="dk1"/>
              </a:buClr>
              <a:buSzPct val="97777"/>
              <a:buFont typeface="Arial"/>
              <a:buChar char="•"/>
            </a:pPr>
            <a:r>
              <a:rPr lang="en-US" sz="1760" b="0" i="0" u="none" strike="noStrike" cap="none" baseline="0">
                <a:solidFill>
                  <a:schemeClr val="dk1"/>
                </a:solidFill>
                <a:latin typeface="Calibri"/>
                <a:ea typeface="Calibri"/>
                <a:cs typeface="Calibri"/>
                <a:sym typeface="Calibri"/>
              </a:rPr>
              <a:t>collaborate with peers to complete the instructional alignment chart on the provided strand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1189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Student Performance Data</a:t>
            </a:r>
          </a:p>
        </p:txBody>
      </p:sp>
      <p:pic>
        <p:nvPicPr>
          <p:cNvPr id="126" name="Shape 126"/>
          <p:cNvPicPr preferRelativeResize="0"/>
          <p:nvPr/>
        </p:nvPicPr>
        <p:blipFill rotWithShape="1">
          <a:blip r:embed="rId3">
            <a:alphaModFix/>
          </a:blip>
          <a:srcRect/>
          <a:stretch/>
        </p:blipFill>
        <p:spPr>
          <a:xfrm>
            <a:off x="457200" y="2332036"/>
            <a:ext cx="8229600" cy="452596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56313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Student Performance Data</a:t>
            </a:r>
          </a:p>
        </p:txBody>
      </p:sp>
      <p:pic>
        <p:nvPicPr>
          <p:cNvPr id="133" name="Shape 133"/>
          <p:cNvPicPr preferRelativeResize="0"/>
          <p:nvPr/>
        </p:nvPicPr>
        <p:blipFill rotWithShape="1">
          <a:blip r:embed="rId3">
            <a:alphaModFix/>
          </a:blip>
          <a:srcRect/>
          <a:stretch/>
        </p:blipFill>
        <p:spPr>
          <a:xfrm>
            <a:off x="660400" y="3000275"/>
            <a:ext cx="8229600" cy="452596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Shape 139"/>
          <p:cNvGrpSpPr/>
          <p:nvPr/>
        </p:nvGrpSpPr>
        <p:grpSpPr>
          <a:xfrm>
            <a:off x="466337" y="1224620"/>
            <a:ext cx="8488008" cy="5522408"/>
            <a:chOff x="9137" y="0"/>
            <a:chExt cx="8488008" cy="5522408"/>
          </a:xfrm>
        </p:grpSpPr>
        <p:sp>
          <p:nvSpPr>
            <p:cNvPr id="140" name="Shape 140"/>
            <p:cNvSpPr/>
            <p:nvPr/>
          </p:nvSpPr>
          <p:spPr>
            <a:xfrm>
              <a:off x="637970" y="0"/>
              <a:ext cx="7230342" cy="5522408"/>
            </a:xfrm>
            <a:prstGeom prst="rightArrow">
              <a:avLst>
                <a:gd name="adj1" fmla="val 50000"/>
                <a:gd name="adj2" fmla="val 50000"/>
              </a:avLst>
            </a:prstGeom>
            <a:solidFill>
              <a:srgbClr val="DBE5F1"/>
            </a:solidFill>
            <a:ln>
              <a:noFill/>
            </a:ln>
          </p:spPr>
          <p:txBody>
            <a:bodyPr lIns="91425" tIns="91425" rIns="91425" bIns="91425" anchor="ctr" anchorCtr="0">
              <a:noAutofit/>
            </a:bodyPr>
            <a:lstStyle/>
            <a:p>
              <a:pPr>
                <a:spcBef>
                  <a:spcPts val="0"/>
                </a:spcBef>
                <a:buNone/>
              </a:pPr>
              <a:endParaRPr/>
            </a:p>
          </p:txBody>
        </p:sp>
        <p:sp>
          <p:nvSpPr>
            <p:cNvPr id="141" name="Shape 141"/>
            <p:cNvSpPr/>
            <p:nvPr/>
          </p:nvSpPr>
          <p:spPr>
            <a:xfrm>
              <a:off x="9137" y="1656722"/>
              <a:ext cx="2737959" cy="2208962"/>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142" name="Shape 142"/>
            <p:cNvSpPr txBox="1"/>
            <p:nvPr/>
          </p:nvSpPr>
          <p:spPr>
            <a:xfrm>
              <a:off x="116969" y="1764555"/>
              <a:ext cx="2522293" cy="1993297"/>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SzPct val="25000"/>
                <a:buNone/>
              </a:pPr>
              <a:r>
                <a:rPr lang="en-US" sz="2100" b="1" i="0" u="none" strike="noStrike" cap="none" baseline="0">
                  <a:solidFill>
                    <a:schemeClr val="lt1"/>
                  </a:solidFill>
                  <a:latin typeface="Calibri"/>
                  <a:ea typeface="Calibri"/>
                  <a:cs typeface="Calibri"/>
                  <a:sym typeface="Calibri"/>
                </a:rPr>
                <a:t>80% of our students will graduate from high school college or career ready</a:t>
              </a:r>
            </a:p>
          </p:txBody>
        </p:sp>
        <p:sp>
          <p:nvSpPr>
            <p:cNvPr id="143" name="Shape 143"/>
            <p:cNvSpPr/>
            <p:nvPr/>
          </p:nvSpPr>
          <p:spPr>
            <a:xfrm>
              <a:off x="2884161" y="1656722"/>
              <a:ext cx="2737959" cy="2208962"/>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144" name="Shape 144"/>
            <p:cNvSpPr txBox="1"/>
            <p:nvPr/>
          </p:nvSpPr>
          <p:spPr>
            <a:xfrm>
              <a:off x="2991994" y="1764555"/>
              <a:ext cx="2522293" cy="1993297"/>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SzPct val="25000"/>
                <a:buNone/>
              </a:pPr>
              <a:r>
                <a:rPr lang="en-US" sz="2100" b="1" i="0" u="none" strike="noStrike" cap="none" baseline="0">
                  <a:solidFill>
                    <a:schemeClr val="lt1"/>
                  </a:solidFill>
                  <a:latin typeface="Calibri"/>
                  <a:ea typeface="Calibri"/>
                  <a:cs typeface="Calibri"/>
                  <a:sym typeface="Calibri"/>
                </a:rPr>
                <a:t>90% of students will graduate on time</a:t>
              </a:r>
            </a:p>
          </p:txBody>
        </p:sp>
        <p:sp>
          <p:nvSpPr>
            <p:cNvPr id="145" name="Shape 145"/>
            <p:cNvSpPr/>
            <p:nvPr/>
          </p:nvSpPr>
          <p:spPr>
            <a:xfrm>
              <a:off x="5759185" y="1656722"/>
              <a:ext cx="2737959" cy="2208962"/>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146" name="Shape 146"/>
            <p:cNvSpPr txBox="1"/>
            <p:nvPr/>
          </p:nvSpPr>
          <p:spPr>
            <a:xfrm>
              <a:off x="5867019" y="1764555"/>
              <a:ext cx="2522293" cy="1993297"/>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SzPct val="25000"/>
                <a:buNone/>
              </a:pPr>
              <a:r>
                <a:rPr lang="en-US" sz="2100" b="1" i="0" u="none" strike="noStrike" cap="none" baseline="0">
                  <a:solidFill>
                    <a:schemeClr val="lt1"/>
                  </a:solidFill>
                  <a:latin typeface="Calibri"/>
                  <a:ea typeface="Calibri"/>
                  <a:cs typeface="Calibri"/>
                  <a:sym typeface="Calibri"/>
                </a:rPr>
                <a:t>100% of our students who graduate college or career ready will enroll in a post-secondary opportunity</a:t>
              </a: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1264659"/>
            <a:ext cx="8229600" cy="839750"/>
          </a:xfrm>
          <a:prstGeom prst="rect">
            <a:avLst/>
          </a:prstGeom>
          <a:solidFill>
            <a:srgbClr val="FF0000"/>
          </a:solid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770" b="0" i="0" u="none" strike="noStrike" cap="none" baseline="0">
                <a:solidFill>
                  <a:schemeClr val="lt1"/>
                </a:solidFill>
                <a:latin typeface="Calibri"/>
                <a:ea typeface="Calibri"/>
                <a:cs typeface="Calibri"/>
                <a:sym typeface="Calibri"/>
              </a:rPr>
              <a:t>Current Reality</a:t>
            </a:r>
          </a:p>
        </p:txBody>
      </p:sp>
      <p:pic>
        <p:nvPicPr>
          <p:cNvPr id="153" name="Shape 153"/>
          <p:cNvPicPr preferRelativeResize="0"/>
          <p:nvPr/>
        </p:nvPicPr>
        <p:blipFill rotWithShape="1">
          <a:blip r:embed="rId3">
            <a:alphaModFix/>
          </a:blip>
          <a:srcRect/>
          <a:stretch/>
        </p:blipFill>
        <p:spPr>
          <a:xfrm>
            <a:off x="641927" y="2332036"/>
            <a:ext cx="8229600" cy="452596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estintation 202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3577</Words>
  <Application>Microsoft Office PowerPoint</Application>
  <PresentationFormat>On-screen Show (4:3)</PresentationFormat>
  <Paragraphs>345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Noto Symbol</vt:lpstr>
      <vt:lpstr>Questrial</vt:lpstr>
      <vt:lpstr>Destintation 2025</vt:lpstr>
      <vt:lpstr>Making Sense of Math Learning Progressions Middle School</vt:lpstr>
      <vt:lpstr>Do Now</vt:lpstr>
      <vt:lpstr>Norms</vt:lpstr>
      <vt:lpstr>Agenda</vt:lpstr>
      <vt:lpstr>Objectives</vt:lpstr>
      <vt:lpstr>Student Performance Data</vt:lpstr>
      <vt:lpstr>Student Performance Data</vt:lpstr>
      <vt:lpstr>PowerPoint Presentation</vt:lpstr>
      <vt:lpstr>Current Reality</vt:lpstr>
      <vt:lpstr>PowerPoint Presentation</vt:lpstr>
      <vt:lpstr>MATHEMATICS TEACHING  PRACTICES AND SHIFTS </vt:lpstr>
      <vt:lpstr>Effective Mathematics Teaching Practices </vt:lpstr>
      <vt:lpstr>PowerPoint Presentation</vt:lpstr>
      <vt:lpstr>Focus on the Major Work of the Grade</vt:lpstr>
      <vt:lpstr>Focus Activity</vt:lpstr>
      <vt:lpstr>Answer Key</vt:lpstr>
      <vt:lpstr>Answer Key</vt:lpstr>
      <vt:lpstr>Answer Key</vt:lpstr>
      <vt:lpstr>Answer Key</vt:lpstr>
      <vt:lpstr>Break Time</vt:lpstr>
      <vt:lpstr>Coherence Across and Within Grades</vt:lpstr>
      <vt:lpstr>Understanding and Using the Instructional Alignment Chart</vt:lpstr>
      <vt:lpstr>Instructional Alignment Chart</vt:lpstr>
      <vt:lpstr>Activity – Coherence Learning Progressions </vt:lpstr>
      <vt:lpstr>Reflection</vt:lpstr>
      <vt:lpstr>Objectives</vt:lpstr>
      <vt:lpstr>Next Steps</vt:lpstr>
      <vt:lpstr>Your Math Instructional Advisors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Math Learning Progressions Middle School</dc:title>
  <dc:creator>CAMILLA S HORTON</dc:creator>
  <cp:lastModifiedBy>Unistar</cp:lastModifiedBy>
  <cp:revision>3</cp:revision>
  <dcterms:modified xsi:type="dcterms:W3CDTF">2015-09-11T14:52:14Z</dcterms:modified>
</cp:coreProperties>
</file>