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handoutMasterIdLst>
    <p:handoutMasterId r:id="rId36"/>
  </p:handoutMasterIdLst>
  <p:sldIdLst>
    <p:sldId id="256" r:id="rId2"/>
    <p:sldId id="278" r:id="rId3"/>
    <p:sldId id="277" r:id="rId4"/>
    <p:sldId id="279" r:id="rId5"/>
    <p:sldId id="311" r:id="rId6"/>
    <p:sldId id="322" r:id="rId7"/>
    <p:sldId id="321" r:id="rId8"/>
    <p:sldId id="323" r:id="rId9"/>
    <p:sldId id="308" r:id="rId10"/>
    <p:sldId id="324" r:id="rId11"/>
    <p:sldId id="276" r:id="rId12"/>
    <p:sldId id="326" r:id="rId13"/>
    <p:sldId id="327" r:id="rId14"/>
    <p:sldId id="315" r:id="rId15"/>
    <p:sldId id="325" r:id="rId16"/>
    <p:sldId id="328" r:id="rId17"/>
    <p:sldId id="313" r:id="rId18"/>
    <p:sldId id="329" r:id="rId19"/>
    <p:sldId id="314" r:id="rId20"/>
    <p:sldId id="338" r:id="rId21"/>
    <p:sldId id="332" r:id="rId22"/>
    <p:sldId id="333" r:id="rId23"/>
    <p:sldId id="316" r:id="rId24"/>
    <p:sldId id="339" r:id="rId25"/>
    <p:sldId id="318" r:id="rId26"/>
    <p:sldId id="334" r:id="rId27"/>
    <p:sldId id="336" r:id="rId28"/>
    <p:sldId id="335" r:id="rId29"/>
    <p:sldId id="337" r:id="rId30"/>
    <p:sldId id="319" r:id="rId31"/>
    <p:sldId id="262" r:id="rId32"/>
    <p:sldId id="285" r:id="rId33"/>
    <p:sldId id="320"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i Evans" initials="TE" lastIdx="11" clrIdx="0"/>
  <p:cmAuthor id="2" name="Administrator" initials="" lastIdx="5" clrIdx="1"/>
  <p:cmAuthor id="3" name="Alyssa Villarreal"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005" autoAdjust="0"/>
  </p:normalViewPr>
  <p:slideViewPr>
    <p:cSldViewPr snapToGrid="0" snapToObjects="1">
      <p:cViewPr>
        <p:scale>
          <a:sx n="50" d="100"/>
          <a:sy n="50" d="100"/>
        </p:scale>
        <p:origin x="-1620" y="-462"/>
      </p:cViewPr>
      <p:guideLst>
        <p:guide orient="horz" pos="2160"/>
        <p:guide pos="2880"/>
      </p:guideLst>
    </p:cSldViewPr>
  </p:slideViewPr>
  <p:notesTextViewPr>
    <p:cViewPr>
      <p:scale>
        <a:sx n="100" d="100"/>
        <a:sy n="100" d="100"/>
      </p:scale>
      <p:origin x="0" y="0"/>
    </p:cViewPr>
  </p:notesTextViewPr>
  <p:sorterViewPr>
    <p:cViewPr>
      <p:scale>
        <a:sx n="76" d="100"/>
        <a:sy n="76" d="100"/>
      </p:scale>
      <p:origin x="0" y="0"/>
    </p:cViewPr>
  </p:sorterViewPr>
  <p:notesViewPr>
    <p:cSldViewPr snapToGrid="0" snapToObjects="1">
      <p:cViewPr varScale="1">
        <p:scale>
          <a:sx n="41" d="100"/>
          <a:sy n="41" d="100"/>
        </p:scale>
        <p:origin x="-180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02602C-AB82-874D-B57C-1BBCAB5CB14D}" type="datetimeFigureOut">
              <a:rPr lang="en-US" smtClean="0"/>
              <a:t>9/10/2015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F9EE5A-13C8-B542-980A-B9D6A33CA270}" type="slidenum">
              <a:rPr lang="en-US" smtClean="0"/>
              <a:t>‹#›</a:t>
            </a:fld>
            <a:endParaRPr lang="en-US"/>
          </a:p>
        </p:txBody>
      </p:sp>
    </p:spTree>
    <p:extLst>
      <p:ext uri="{BB962C8B-B14F-4D97-AF65-F5344CB8AC3E}">
        <p14:creationId xmlns:p14="http://schemas.microsoft.com/office/powerpoint/2010/main" val="53754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854853-F390-984C-9054-144C65939CDC}" type="datetimeFigureOut">
              <a:rPr lang="en-US" smtClean="0"/>
              <a:t>9/10/2015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83F7C9-9DA6-AB47-8EAE-2242A2EA458B}" type="slidenum">
              <a:rPr lang="en-US" smtClean="0"/>
              <a:t>‹#›</a:t>
            </a:fld>
            <a:endParaRPr lang="en-US"/>
          </a:p>
        </p:txBody>
      </p:sp>
    </p:spTree>
    <p:extLst>
      <p:ext uri="{BB962C8B-B14F-4D97-AF65-F5344CB8AC3E}">
        <p14:creationId xmlns:p14="http://schemas.microsoft.com/office/powerpoint/2010/main" val="40503751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t>1</a:t>
            </a:fld>
            <a:endParaRPr lang="en-US"/>
          </a:p>
        </p:txBody>
      </p:sp>
    </p:spTree>
    <p:extLst>
      <p:ext uri="{BB962C8B-B14F-4D97-AF65-F5344CB8AC3E}">
        <p14:creationId xmlns:p14="http://schemas.microsoft.com/office/powerpoint/2010/main" val="1040922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minutes Read this</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B8796F01-7154-41E0-B48B-A6921757531A}" type="slidenum">
              <a:rPr lang="en-US" smtClean="0"/>
              <a:pPr/>
              <a:t>10</a:t>
            </a:fld>
            <a:endParaRPr lang="en-US"/>
          </a:p>
        </p:txBody>
      </p:sp>
    </p:spTree>
    <p:extLst>
      <p:ext uri="{BB962C8B-B14F-4D97-AF65-F5344CB8AC3E}">
        <p14:creationId xmlns:p14="http://schemas.microsoft.com/office/powerpoint/2010/main" val="2825953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i="0" u="none" dirty="0" smtClean="0">
                <a:latin typeface="+mn-lt"/>
              </a:rPr>
              <a:t>5 minutes: Enter your data above.</a:t>
            </a:r>
          </a:p>
          <a:p>
            <a:r>
              <a:rPr lang="en-US" sz="1100" i="0" u="none" dirty="0" smtClean="0">
                <a:latin typeface="+mn-lt"/>
              </a:rPr>
              <a:t>Explain</a:t>
            </a:r>
            <a:r>
              <a:rPr lang="en-US" sz="1100" i="0" u="none" baseline="0" dirty="0" smtClean="0">
                <a:latin typeface="+mn-lt"/>
              </a:rPr>
              <a:t> the following:</a:t>
            </a:r>
            <a:endParaRPr lang="en-US" sz="1100" i="0" u="none" dirty="0" smtClean="0">
              <a:latin typeface="+mn-lt"/>
            </a:endParaRPr>
          </a:p>
          <a:p>
            <a:r>
              <a:rPr lang="en-US" sz="1100" i="0" u="none" dirty="0" smtClean="0">
                <a:latin typeface="+mn-lt"/>
              </a:rPr>
              <a:t>Step one: Show an example of what data you are</a:t>
            </a:r>
            <a:r>
              <a:rPr lang="en-US" sz="1100" i="0" u="none" baseline="0" dirty="0" smtClean="0">
                <a:latin typeface="+mn-lt"/>
              </a:rPr>
              <a:t> using, </a:t>
            </a:r>
          </a:p>
          <a:p>
            <a:r>
              <a:rPr lang="en-US" sz="1100" i="0" u="none" baseline="0" dirty="0" smtClean="0">
                <a:latin typeface="+mn-lt"/>
              </a:rPr>
              <a:t>Step two: explain  the what is the score span </a:t>
            </a:r>
          </a:p>
          <a:p>
            <a:r>
              <a:rPr lang="en-US" sz="1100" i="0" u="none" baseline="0" dirty="0" smtClean="0">
                <a:latin typeface="+mn-lt"/>
              </a:rPr>
              <a:t>Step three: explain the thinking behind how you grouped students into exceeding, meeting and approaching expectations. </a:t>
            </a:r>
          </a:p>
          <a:p>
            <a:endParaRPr lang="en-US" sz="1100" i="0" baseline="0" dirty="0" smtClean="0">
              <a:latin typeface="+mn-lt"/>
            </a:endParaRPr>
          </a:p>
        </p:txBody>
      </p:sp>
      <p:sp>
        <p:nvSpPr>
          <p:cNvPr id="4" name="Slide Number Placeholder 3"/>
          <p:cNvSpPr>
            <a:spLocks noGrp="1"/>
          </p:cNvSpPr>
          <p:nvPr>
            <p:ph type="sldNum" sz="quarter" idx="10"/>
          </p:nvPr>
        </p:nvSpPr>
        <p:spPr/>
        <p:txBody>
          <a:bodyPr/>
          <a:lstStyle/>
          <a:p>
            <a:fld id="{8383F7C9-9DA6-AB47-8EAE-2242A2EA458B}" type="slidenum">
              <a:rPr lang="en-US" smtClean="0"/>
              <a:t>11</a:t>
            </a:fld>
            <a:endParaRPr lang="en-US"/>
          </a:p>
        </p:txBody>
      </p:sp>
    </p:spTree>
    <p:extLst>
      <p:ext uri="{BB962C8B-B14F-4D97-AF65-F5344CB8AC3E}">
        <p14:creationId xmlns:p14="http://schemas.microsoft.com/office/powerpoint/2010/main" val="1609129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i="0" dirty="0" smtClean="0">
                <a:latin typeface="+mn-lt"/>
              </a:rPr>
              <a:t>3</a:t>
            </a:r>
            <a:r>
              <a:rPr lang="en-US" sz="1100" i="0" baseline="0" dirty="0" smtClean="0">
                <a:latin typeface="+mn-lt"/>
              </a:rPr>
              <a:t> minutes: </a:t>
            </a:r>
            <a:r>
              <a:rPr lang="en-US" sz="1100" i="0" dirty="0" smtClean="0">
                <a:latin typeface="+mn-lt"/>
              </a:rPr>
              <a:t>Ask a group participant</a:t>
            </a:r>
            <a:r>
              <a:rPr lang="en-US" sz="1100" i="0" baseline="0" dirty="0" smtClean="0">
                <a:latin typeface="+mn-lt"/>
              </a:rPr>
              <a:t> to volunteer to share how they grouped their students. </a:t>
            </a:r>
            <a:endParaRPr lang="en-US" sz="1100" i="0" dirty="0" smtClean="0">
              <a:latin typeface="+mn-lt"/>
            </a:endParaRPr>
          </a:p>
          <a:p>
            <a:endParaRPr lang="en-US" sz="1100" i="0" dirty="0" smtClean="0">
              <a:latin typeface="+mn-lt"/>
            </a:endParaRPr>
          </a:p>
          <a:p>
            <a:r>
              <a:rPr lang="en-US" sz="1100" i="0" u="none" dirty="0" smtClean="0">
                <a:latin typeface="+mn-lt"/>
              </a:rPr>
              <a:t>Show an example of what data you are</a:t>
            </a:r>
            <a:r>
              <a:rPr lang="en-US" sz="1100" i="0" u="none" baseline="0" dirty="0" smtClean="0">
                <a:latin typeface="+mn-lt"/>
              </a:rPr>
              <a:t> using, what is the score span and the thinking behind how you grouped students into exceeding, meeting and approaching expectations. </a:t>
            </a:r>
          </a:p>
          <a:p>
            <a:endParaRPr lang="en-US" sz="1100" i="0" baseline="0" dirty="0" smtClean="0">
              <a:latin typeface="+mn-lt"/>
            </a:endParaRPr>
          </a:p>
        </p:txBody>
      </p:sp>
      <p:sp>
        <p:nvSpPr>
          <p:cNvPr id="4" name="Slide Number Placeholder 3"/>
          <p:cNvSpPr>
            <a:spLocks noGrp="1"/>
          </p:cNvSpPr>
          <p:nvPr>
            <p:ph type="sldNum" sz="quarter" idx="10"/>
          </p:nvPr>
        </p:nvSpPr>
        <p:spPr/>
        <p:txBody>
          <a:bodyPr/>
          <a:lstStyle/>
          <a:p>
            <a:fld id="{8383F7C9-9DA6-AB47-8EAE-2242A2EA458B}" type="slidenum">
              <a:rPr lang="en-US" smtClean="0"/>
              <a:t>12</a:t>
            </a:fld>
            <a:endParaRPr lang="en-US"/>
          </a:p>
        </p:txBody>
      </p:sp>
    </p:spTree>
    <p:extLst>
      <p:ext uri="{BB962C8B-B14F-4D97-AF65-F5344CB8AC3E}">
        <p14:creationId xmlns:p14="http://schemas.microsoft.com/office/powerpoint/2010/main" val="1609129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i="0" dirty="0" smtClean="0">
                <a:latin typeface="+mn-lt"/>
              </a:rPr>
              <a:t>3 minutes: Ask a group participant</a:t>
            </a:r>
            <a:r>
              <a:rPr lang="en-US" sz="1100" i="0" baseline="0" dirty="0" smtClean="0">
                <a:latin typeface="+mn-lt"/>
              </a:rPr>
              <a:t> to volunteer to share how they grouped their students. </a:t>
            </a:r>
            <a:endParaRPr lang="en-US" sz="1100" i="0" dirty="0" smtClean="0">
              <a:latin typeface="+mn-lt"/>
            </a:endParaRPr>
          </a:p>
          <a:p>
            <a:endParaRPr lang="en-US" sz="1100" i="0" dirty="0" smtClean="0">
              <a:latin typeface="+mn-lt"/>
            </a:endParaRPr>
          </a:p>
          <a:p>
            <a:r>
              <a:rPr lang="en-US" sz="1100" i="0" u="none" dirty="0" smtClean="0">
                <a:latin typeface="+mn-lt"/>
              </a:rPr>
              <a:t>Show an example of what data you are</a:t>
            </a:r>
            <a:r>
              <a:rPr lang="en-US" sz="1100" i="0" u="none" baseline="0" dirty="0" smtClean="0">
                <a:latin typeface="+mn-lt"/>
              </a:rPr>
              <a:t> using, what is the score span and the thinking behind how you grouped students into exceeding, meeting and approaching expectations. </a:t>
            </a:r>
          </a:p>
          <a:p>
            <a:endParaRPr lang="en-US" sz="1100" i="0" baseline="0" dirty="0" smtClean="0">
              <a:latin typeface="+mn-lt"/>
            </a:endParaRPr>
          </a:p>
        </p:txBody>
      </p:sp>
      <p:sp>
        <p:nvSpPr>
          <p:cNvPr id="4" name="Slide Number Placeholder 3"/>
          <p:cNvSpPr>
            <a:spLocks noGrp="1"/>
          </p:cNvSpPr>
          <p:nvPr>
            <p:ph type="sldNum" sz="quarter" idx="10"/>
          </p:nvPr>
        </p:nvSpPr>
        <p:spPr/>
        <p:txBody>
          <a:bodyPr/>
          <a:lstStyle/>
          <a:p>
            <a:fld id="{8383F7C9-9DA6-AB47-8EAE-2242A2EA458B}" type="slidenum">
              <a:rPr lang="en-US" smtClean="0"/>
              <a:t>13</a:t>
            </a:fld>
            <a:endParaRPr lang="en-US"/>
          </a:p>
        </p:txBody>
      </p:sp>
    </p:spTree>
    <p:extLst>
      <p:ext uri="{BB962C8B-B14F-4D97-AF65-F5344CB8AC3E}">
        <p14:creationId xmlns:p14="http://schemas.microsoft.com/office/powerpoint/2010/main" val="16091299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i="0" dirty="0" smtClean="0">
                <a:latin typeface="+mn-lt"/>
              </a:rPr>
              <a:t>9</a:t>
            </a:r>
            <a:r>
              <a:rPr lang="en-US" sz="1100" i="0" baseline="0" dirty="0" smtClean="0">
                <a:latin typeface="+mn-lt"/>
              </a:rPr>
              <a:t> minutes: </a:t>
            </a:r>
            <a:r>
              <a:rPr lang="en-US" sz="1100" i="0" dirty="0" smtClean="0">
                <a:latin typeface="+mn-lt"/>
              </a:rPr>
              <a:t>Have teachers</a:t>
            </a:r>
            <a:r>
              <a:rPr lang="en-US" sz="1100" i="0" baseline="0" dirty="0" smtClean="0">
                <a:latin typeface="+mn-lt"/>
              </a:rPr>
              <a:t> partner with a colleague to talk through the same questions. </a:t>
            </a:r>
            <a:endParaRPr lang="en-US" sz="1100" i="0" dirty="0">
              <a:latin typeface="+mn-lt"/>
            </a:endParaRPr>
          </a:p>
        </p:txBody>
      </p:sp>
      <p:sp>
        <p:nvSpPr>
          <p:cNvPr id="4" name="Slide Number Placeholder 3"/>
          <p:cNvSpPr>
            <a:spLocks noGrp="1"/>
          </p:cNvSpPr>
          <p:nvPr>
            <p:ph type="sldNum" sz="quarter" idx="10"/>
          </p:nvPr>
        </p:nvSpPr>
        <p:spPr/>
        <p:txBody>
          <a:bodyPr/>
          <a:lstStyle/>
          <a:p>
            <a:fld id="{8383F7C9-9DA6-AB47-8EAE-2242A2EA458B}" type="slidenum">
              <a:rPr lang="en-US" smtClean="0"/>
              <a:t>14</a:t>
            </a:fld>
            <a:endParaRPr lang="en-US"/>
          </a:p>
        </p:txBody>
      </p:sp>
    </p:spTree>
    <p:extLst>
      <p:ext uri="{BB962C8B-B14F-4D97-AF65-F5344CB8AC3E}">
        <p14:creationId xmlns:p14="http://schemas.microsoft.com/office/powerpoint/2010/main" val="1609129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i="0" dirty="0" smtClean="0">
                <a:latin typeface="+mn-lt"/>
              </a:rPr>
              <a:t>5 minutes Provide</a:t>
            </a:r>
            <a:r>
              <a:rPr lang="en-US" sz="1100" i="0" baseline="0" dirty="0" smtClean="0">
                <a:latin typeface="+mn-lt"/>
              </a:rPr>
              <a:t> teachers 3 minutes to answer the following questions on a piece of paper. When the 3 minutes are up as for a couple of volunteers to share out their thoughts. Ask if there are any questions in regard to grouping students.</a:t>
            </a:r>
            <a:endParaRPr lang="en-US" sz="1100" i="0" dirty="0">
              <a:latin typeface="+mn-lt"/>
            </a:endParaRPr>
          </a:p>
        </p:txBody>
      </p:sp>
      <p:sp>
        <p:nvSpPr>
          <p:cNvPr id="4" name="Slide Number Placeholder 3"/>
          <p:cNvSpPr>
            <a:spLocks noGrp="1"/>
          </p:cNvSpPr>
          <p:nvPr>
            <p:ph type="sldNum" sz="quarter" idx="10"/>
          </p:nvPr>
        </p:nvSpPr>
        <p:spPr/>
        <p:txBody>
          <a:bodyPr/>
          <a:lstStyle/>
          <a:p>
            <a:fld id="{8383F7C9-9DA6-AB47-8EAE-2242A2EA458B}" type="slidenum">
              <a:rPr lang="en-US" smtClean="0"/>
              <a:t>15</a:t>
            </a:fld>
            <a:endParaRPr lang="en-US"/>
          </a:p>
        </p:txBody>
      </p:sp>
    </p:spTree>
    <p:extLst>
      <p:ext uri="{BB962C8B-B14F-4D97-AF65-F5344CB8AC3E}">
        <p14:creationId xmlns:p14="http://schemas.microsoft.com/office/powerpoint/2010/main" val="16091299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i="0" baseline="0" dirty="0" smtClean="0">
                <a:latin typeface="+mn-lt"/>
              </a:rPr>
              <a:t>2 minutes : Objective 2</a:t>
            </a:r>
          </a:p>
        </p:txBody>
      </p:sp>
      <p:sp>
        <p:nvSpPr>
          <p:cNvPr id="4" name="Slide Number Placeholder 3"/>
          <p:cNvSpPr>
            <a:spLocks noGrp="1"/>
          </p:cNvSpPr>
          <p:nvPr>
            <p:ph type="sldNum" sz="quarter" idx="10"/>
          </p:nvPr>
        </p:nvSpPr>
        <p:spPr/>
        <p:txBody>
          <a:bodyPr/>
          <a:lstStyle/>
          <a:p>
            <a:fld id="{039AF749-40A5-B946-BD0B-69C955FCC033}" type="slidenum">
              <a:rPr lang="en-US" smtClean="0"/>
              <a:t>16</a:t>
            </a:fld>
            <a:endParaRPr lang="en-US" dirty="0"/>
          </a:p>
        </p:txBody>
      </p:sp>
    </p:spTree>
    <p:extLst>
      <p:ext uri="{BB962C8B-B14F-4D97-AF65-F5344CB8AC3E}">
        <p14:creationId xmlns:p14="http://schemas.microsoft.com/office/powerpoint/2010/main" val="1016746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 minutes:</a:t>
            </a:r>
            <a:r>
              <a:rPr lang="en-US" baseline="0" dirty="0" smtClean="0"/>
              <a:t> </a:t>
            </a:r>
            <a:r>
              <a:rPr lang="en-US" dirty="0" smtClean="0"/>
              <a:t>Allow</a:t>
            </a:r>
            <a:r>
              <a:rPr lang="en-US" baseline="0" dirty="0" smtClean="0"/>
              <a:t> several participants to share how they are naming their files. Have teachers come to the board and write out the naming features they are using. </a:t>
            </a:r>
          </a:p>
          <a:p>
            <a:r>
              <a:rPr lang="en-US" baseline="0" dirty="0" smtClean="0"/>
              <a:t>Next ask participants to take out their devices and identify a file they wish to rename. Demonstrate how to rename a file:</a:t>
            </a:r>
          </a:p>
          <a:p>
            <a:endParaRPr lang="en-US" baseline="0" dirty="0" smtClean="0"/>
          </a:p>
          <a:p>
            <a:r>
              <a:rPr lang="en-US" baseline="0" dirty="0" smtClean="0"/>
              <a:t>Step One: click on the name to highlight it. </a:t>
            </a:r>
          </a:p>
          <a:p>
            <a:r>
              <a:rPr lang="en-US" baseline="0" dirty="0" smtClean="0"/>
              <a:t>Step Two: click a second time and it should give you a cursor</a:t>
            </a:r>
          </a:p>
          <a:p>
            <a:r>
              <a:rPr lang="en-US" baseline="0" dirty="0" smtClean="0"/>
              <a:t>Step Three: type the name (you cannot use characters other than an underscore in the name)</a:t>
            </a:r>
          </a:p>
          <a:p>
            <a:r>
              <a:rPr lang="en-US" baseline="0" dirty="0" smtClean="0"/>
              <a:t>Step Four: click off the name and it will save. </a:t>
            </a:r>
          </a:p>
          <a:p>
            <a:endParaRPr lang="en-US" dirty="0"/>
          </a:p>
        </p:txBody>
      </p:sp>
      <p:sp>
        <p:nvSpPr>
          <p:cNvPr id="4" name="Slide Number Placeholder 3"/>
          <p:cNvSpPr>
            <a:spLocks noGrp="1"/>
          </p:cNvSpPr>
          <p:nvPr>
            <p:ph type="sldNum" sz="quarter" idx="10"/>
          </p:nvPr>
        </p:nvSpPr>
        <p:spPr/>
        <p:txBody>
          <a:bodyPr/>
          <a:lstStyle/>
          <a:p>
            <a:fld id="{B8796F01-7154-41E0-B48B-A6921757531A}" type="slidenum">
              <a:rPr lang="en-US" smtClean="0"/>
              <a:pPr/>
              <a:t>17</a:t>
            </a:fld>
            <a:endParaRPr lang="en-US"/>
          </a:p>
        </p:txBody>
      </p:sp>
    </p:spTree>
    <p:extLst>
      <p:ext uri="{BB962C8B-B14F-4D97-AF65-F5344CB8AC3E}">
        <p14:creationId xmlns:p14="http://schemas.microsoft.com/office/powerpoint/2010/main" val="28259536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 minutes: Share the sample</a:t>
            </a:r>
            <a:r>
              <a:rPr lang="en-US" baseline="0" dirty="0" smtClean="0"/>
              <a:t> above: Student last name, Pre assessment, Interpersonal Speaking (IS) , Meets expectations (ME), Performance rating : Novice High (NH)</a:t>
            </a:r>
          </a:p>
          <a:p>
            <a:endParaRPr lang="en-US" baseline="0" dirty="0" smtClean="0"/>
          </a:p>
          <a:p>
            <a:r>
              <a:rPr lang="en-US" baseline="0" dirty="0" smtClean="0"/>
              <a:t>Read this slide.  Next share your example with the participants by writing on chart tablet.</a:t>
            </a:r>
          </a:p>
          <a:p>
            <a:endParaRPr lang="en-US" baseline="0" dirty="0" smtClean="0"/>
          </a:p>
          <a:p>
            <a:r>
              <a:rPr lang="en-US" dirty="0" smtClean="0"/>
              <a:t>Then allow</a:t>
            </a:r>
            <a:r>
              <a:rPr lang="en-US" baseline="0" dirty="0" smtClean="0"/>
              <a:t> a couple of participants to share how they are naming their files. Ask teachers come to the board and write out the naming features they are using. </a:t>
            </a:r>
          </a:p>
          <a:p>
            <a:endParaRPr lang="en-US" dirty="0"/>
          </a:p>
        </p:txBody>
      </p:sp>
      <p:sp>
        <p:nvSpPr>
          <p:cNvPr id="4" name="Slide Number Placeholder 3"/>
          <p:cNvSpPr>
            <a:spLocks noGrp="1"/>
          </p:cNvSpPr>
          <p:nvPr>
            <p:ph type="sldNum" sz="quarter" idx="10"/>
          </p:nvPr>
        </p:nvSpPr>
        <p:spPr/>
        <p:txBody>
          <a:bodyPr/>
          <a:lstStyle/>
          <a:p>
            <a:fld id="{B8796F01-7154-41E0-B48B-A6921757531A}" type="slidenum">
              <a:rPr lang="en-US" smtClean="0"/>
              <a:pPr/>
              <a:t>18</a:t>
            </a:fld>
            <a:endParaRPr lang="en-US"/>
          </a:p>
        </p:txBody>
      </p:sp>
    </p:spTree>
    <p:extLst>
      <p:ext uri="{BB962C8B-B14F-4D97-AF65-F5344CB8AC3E}">
        <p14:creationId xmlns:p14="http://schemas.microsoft.com/office/powerpoint/2010/main" val="28259536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1100" i="0" dirty="0" smtClean="0">
              <a:latin typeface="+mn-lt"/>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ask participants to take out their devices and identify a file they wish to rename. Demonstrate how to rename at least 2 files: </a:t>
            </a:r>
            <a:r>
              <a:rPr lang="en-US" sz="1100" i="0" dirty="0" smtClean="0">
                <a:latin typeface="+mn-lt"/>
              </a:rPr>
              <a:t>Have pairs</a:t>
            </a:r>
            <a:r>
              <a:rPr lang="en-US" sz="1100" i="0" baseline="0" dirty="0" smtClean="0">
                <a:latin typeface="+mn-lt"/>
              </a:rPr>
              <a:t> of participants </a:t>
            </a:r>
            <a:r>
              <a:rPr lang="en-US" sz="1100" i="0" dirty="0" smtClean="0">
                <a:latin typeface="+mn-lt"/>
              </a:rPr>
              <a:t>participants change the name on several of their files. About 7 minutes…. </a:t>
            </a:r>
          </a:p>
          <a:p>
            <a:pPr marL="457200" marR="0" lvl="1" indent="0" algn="l" defTabSz="457200" rtl="0" eaLnBrk="1" fontAlgn="auto" latinLnBrk="0" hangingPunct="1">
              <a:lnSpc>
                <a:spcPct val="100000"/>
              </a:lnSpc>
              <a:spcBef>
                <a:spcPts val="0"/>
              </a:spcBef>
              <a:spcAft>
                <a:spcPts val="0"/>
              </a:spcAft>
              <a:buClrTx/>
              <a:buSzTx/>
              <a:buFontTx/>
              <a:buNone/>
              <a:tabLst/>
              <a:defRPr/>
            </a:pPr>
            <a:endParaRPr lang="en-US" sz="1100" i="0" dirty="0" smtClean="0">
              <a:latin typeface="+mn-lt"/>
            </a:endParaRPr>
          </a:p>
          <a:p>
            <a:pPr lvl="1"/>
            <a:r>
              <a:rPr lang="en-US" sz="1100" i="0" dirty="0" smtClean="0">
                <a:latin typeface="+mn-lt"/>
              </a:rPr>
              <a:t>Have </a:t>
            </a:r>
            <a:r>
              <a:rPr lang="en-US" sz="1100" i="0" dirty="0">
                <a:latin typeface="+mn-lt"/>
              </a:rPr>
              <a:t>participants change the name on several of their files. Provide</a:t>
            </a:r>
            <a:r>
              <a:rPr lang="en-US" sz="1100" i="0" baseline="0" dirty="0">
                <a:latin typeface="+mn-lt"/>
              </a:rPr>
              <a:t> </a:t>
            </a:r>
            <a:r>
              <a:rPr lang="en-US" sz="1100" i="0" baseline="0" dirty="0" smtClean="0">
                <a:latin typeface="+mn-lt"/>
              </a:rPr>
              <a:t>15. </a:t>
            </a:r>
            <a:r>
              <a:rPr lang="en-US" sz="1100" i="0" baseline="0" dirty="0">
                <a:latin typeface="+mn-lt"/>
              </a:rPr>
              <a:t>Monitor participant progress.</a:t>
            </a:r>
            <a:endParaRPr lang="en-US" sz="1100" i="0" dirty="0">
              <a:latin typeface="+mn-lt"/>
            </a:endParaRPr>
          </a:p>
          <a:p>
            <a:r>
              <a:rPr lang="en-US" sz="1100" i="0" dirty="0">
                <a:latin typeface="Calibri"/>
              </a:rPr>
              <a:t/>
            </a:r>
            <a:br>
              <a:rPr lang="en-US" sz="1100" i="0" dirty="0">
                <a:latin typeface="Calibri"/>
              </a:rPr>
            </a:br>
            <a:endParaRPr lang="en-US" dirty="0">
              <a:latin typeface="Calibri"/>
            </a:endParaRPr>
          </a:p>
        </p:txBody>
      </p:sp>
      <p:sp>
        <p:nvSpPr>
          <p:cNvPr id="4" name="Slide Number Placeholder 3"/>
          <p:cNvSpPr>
            <a:spLocks noGrp="1"/>
          </p:cNvSpPr>
          <p:nvPr>
            <p:ph type="sldNum" sz="quarter" idx="10"/>
          </p:nvPr>
        </p:nvSpPr>
        <p:spPr/>
        <p:txBody>
          <a:bodyPr/>
          <a:lstStyle/>
          <a:p>
            <a:fld id="{8383F7C9-9DA6-AB47-8EAE-2242A2EA458B}" type="slidenum">
              <a:rPr lang="en-US" smtClean="0"/>
              <a:t>19</a:t>
            </a:fld>
            <a:endParaRPr lang="en-US"/>
          </a:p>
        </p:txBody>
      </p:sp>
    </p:spTree>
    <p:extLst>
      <p:ext uri="{BB962C8B-B14F-4D97-AF65-F5344CB8AC3E}">
        <p14:creationId xmlns:p14="http://schemas.microsoft.com/office/powerpoint/2010/main" val="1609129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5 minutes: Place a sheet of chart paper on the wall with “DO NOW” written on it. Have participants place their questions onto the chart paper on the wall. Review norms and objectives before addressing questions. </a:t>
            </a:r>
          </a:p>
        </p:txBody>
      </p:sp>
      <p:sp>
        <p:nvSpPr>
          <p:cNvPr id="4" name="Slide Number Placeholder 3"/>
          <p:cNvSpPr>
            <a:spLocks noGrp="1"/>
          </p:cNvSpPr>
          <p:nvPr>
            <p:ph type="sldNum" sz="quarter" idx="10"/>
          </p:nvPr>
        </p:nvSpPr>
        <p:spPr/>
        <p:txBody>
          <a:bodyPr/>
          <a:lstStyle/>
          <a:p>
            <a:fld id="{039AF749-40A5-B946-BD0B-69C955FCC033}" type="slidenum">
              <a:rPr lang="en-US" smtClean="0"/>
              <a:t>2</a:t>
            </a:fld>
            <a:endParaRPr lang="en-US" dirty="0"/>
          </a:p>
        </p:txBody>
      </p:sp>
    </p:spTree>
    <p:extLst>
      <p:ext uri="{BB962C8B-B14F-4D97-AF65-F5344CB8AC3E}">
        <p14:creationId xmlns:p14="http://schemas.microsoft.com/office/powerpoint/2010/main" val="38446008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i="0" baseline="0" dirty="0" smtClean="0">
                <a:latin typeface="+mn-lt"/>
              </a:rPr>
              <a:t>2 minutes</a:t>
            </a:r>
          </a:p>
        </p:txBody>
      </p:sp>
      <p:sp>
        <p:nvSpPr>
          <p:cNvPr id="4" name="Slide Number Placeholder 3"/>
          <p:cNvSpPr>
            <a:spLocks noGrp="1"/>
          </p:cNvSpPr>
          <p:nvPr>
            <p:ph type="sldNum" sz="quarter" idx="10"/>
          </p:nvPr>
        </p:nvSpPr>
        <p:spPr/>
        <p:txBody>
          <a:bodyPr/>
          <a:lstStyle/>
          <a:p>
            <a:fld id="{039AF749-40A5-B946-BD0B-69C955FCC033}" type="slidenum">
              <a:rPr lang="en-US" smtClean="0"/>
              <a:t>20</a:t>
            </a:fld>
            <a:endParaRPr lang="en-US" dirty="0"/>
          </a:p>
        </p:txBody>
      </p:sp>
    </p:spTree>
    <p:extLst>
      <p:ext uri="{BB962C8B-B14F-4D97-AF65-F5344CB8AC3E}">
        <p14:creationId xmlns:p14="http://schemas.microsoft.com/office/powerpoint/2010/main" val="10167463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i="0" dirty="0">
                <a:latin typeface="Calibri"/>
              </a:rPr>
              <a:t/>
            </a:r>
            <a:br>
              <a:rPr lang="en-US" sz="1100" i="0" dirty="0">
                <a:latin typeface="Calibri"/>
              </a:rPr>
            </a:br>
            <a:r>
              <a:rPr lang="en-US" dirty="0" smtClean="0"/>
              <a:t>8 minutes: </a:t>
            </a:r>
            <a:r>
              <a:rPr lang="en-US" baseline="0" dirty="0" smtClean="0"/>
              <a:t>Read this slide.  Next share your example with the participants by writing on chart tablet.</a:t>
            </a:r>
          </a:p>
          <a:p>
            <a:endParaRPr lang="en-US" baseline="0" dirty="0" smtClean="0"/>
          </a:p>
          <a:p>
            <a:r>
              <a:rPr lang="en-US" dirty="0" smtClean="0"/>
              <a:t>Then allow</a:t>
            </a:r>
            <a:r>
              <a:rPr lang="en-US" baseline="0" dirty="0" smtClean="0"/>
              <a:t> a couple of participants to share how they are organizing their files. Ask teachers come to the board and do a quick draw of their file structure. </a:t>
            </a:r>
          </a:p>
          <a:p>
            <a:endParaRPr lang="en-US" baseline="0" dirty="0" smtClean="0"/>
          </a:p>
        </p:txBody>
      </p:sp>
      <p:sp>
        <p:nvSpPr>
          <p:cNvPr id="4" name="Slide Number Placeholder 3"/>
          <p:cNvSpPr>
            <a:spLocks noGrp="1"/>
          </p:cNvSpPr>
          <p:nvPr>
            <p:ph type="sldNum" sz="quarter" idx="10"/>
          </p:nvPr>
        </p:nvSpPr>
        <p:spPr/>
        <p:txBody>
          <a:bodyPr/>
          <a:lstStyle/>
          <a:p>
            <a:fld id="{8383F7C9-9DA6-AB47-8EAE-2242A2EA458B}" type="slidenum">
              <a:rPr lang="en-US" smtClean="0"/>
              <a:t>21</a:t>
            </a:fld>
            <a:endParaRPr lang="en-US"/>
          </a:p>
        </p:txBody>
      </p:sp>
    </p:spTree>
    <p:extLst>
      <p:ext uri="{BB962C8B-B14F-4D97-AF65-F5344CB8AC3E}">
        <p14:creationId xmlns:p14="http://schemas.microsoft.com/office/powerpoint/2010/main" val="16091299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i="0" dirty="0">
                <a:latin typeface="Calibri"/>
              </a:rPr>
              <a:t/>
            </a:r>
            <a:br>
              <a:rPr lang="en-US" sz="1100" i="0" dirty="0">
                <a:latin typeface="Calibri"/>
              </a:rPr>
            </a:br>
            <a:r>
              <a:rPr lang="en-US" sz="1200" i="0" baseline="0" dirty="0" smtClean="0">
                <a:latin typeface="+mn-lt"/>
              </a:rPr>
              <a:t>1</a:t>
            </a:r>
            <a:r>
              <a:rPr lang="en-US" baseline="0" dirty="0" smtClean="0"/>
              <a:t>5 minutes: Next help teacher create a file structure by </a:t>
            </a:r>
          </a:p>
          <a:p>
            <a:pPr marL="228600" indent="-228600">
              <a:buAutoNum type="arabicPeriod"/>
            </a:pPr>
            <a:r>
              <a:rPr lang="en-US" baseline="0" dirty="0" smtClean="0"/>
              <a:t>Write out file structure on paper </a:t>
            </a:r>
          </a:p>
          <a:p>
            <a:pPr marL="228600" indent="-228600">
              <a:buAutoNum type="arabicPeriod"/>
            </a:pPr>
            <a:r>
              <a:rPr lang="en-US" baseline="0" dirty="0" smtClean="0"/>
              <a:t>Demonstration how to  create new file folders</a:t>
            </a:r>
          </a:p>
          <a:p>
            <a:pPr marL="228600" indent="-228600">
              <a:buAutoNum type="arabicPeriod"/>
            </a:pPr>
            <a:r>
              <a:rPr lang="en-US" baseline="0" dirty="0" smtClean="0"/>
              <a:t>Demonstrate how to name the new file folder</a:t>
            </a:r>
          </a:p>
          <a:p>
            <a:pPr marL="228600" indent="-228600">
              <a:buAutoNum type="arabicPeriod"/>
            </a:pPr>
            <a:r>
              <a:rPr lang="en-US" baseline="0" dirty="0" smtClean="0"/>
              <a:t>Demonstrate how to add files to the correct folder</a:t>
            </a:r>
          </a:p>
          <a:p>
            <a:pPr marL="228600" indent="-228600">
              <a:buAutoNum type="arabicPeriod"/>
            </a:pPr>
            <a:endParaRPr lang="en-U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sz="1100" i="0" baseline="0" dirty="0" smtClean="0">
                <a:latin typeface="+mn-lt"/>
              </a:rPr>
              <a:t>Address any questions that may arise. If you cannot, give the participant a pink card and tell them you will give it to Jane and Alyssa for an answer. </a:t>
            </a:r>
            <a:endParaRPr lang="en-US" sz="1100" i="0" dirty="0" smtClean="0">
              <a:latin typeface="+mn-lt"/>
            </a:endParaRPr>
          </a:p>
          <a:p>
            <a:pPr marL="0" marR="0" lvl="1" indent="0" algn="l" defTabSz="457200" rtl="0" eaLnBrk="1" fontAlgn="auto" latinLnBrk="0" hangingPunct="1">
              <a:lnSpc>
                <a:spcPct val="100000"/>
              </a:lnSpc>
              <a:spcBef>
                <a:spcPts val="0"/>
              </a:spcBef>
              <a:spcAft>
                <a:spcPts val="0"/>
              </a:spcAft>
              <a:buClrTx/>
              <a:buSzTx/>
              <a:buFontTx/>
              <a:buNone/>
              <a:tabLst/>
              <a:defRPr/>
            </a:pPr>
            <a:endParaRPr lang="en-US" sz="1100" i="0" baseline="0" dirty="0" smtClean="0">
              <a:latin typeface="Calibri"/>
            </a:endParaRPr>
          </a:p>
        </p:txBody>
      </p:sp>
      <p:sp>
        <p:nvSpPr>
          <p:cNvPr id="4" name="Slide Number Placeholder 3"/>
          <p:cNvSpPr>
            <a:spLocks noGrp="1"/>
          </p:cNvSpPr>
          <p:nvPr>
            <p:ph type="sldNum" sz="quarter" idx="10"/>
          </p:nvPr>
        </p:nvSpPr>
        <p:spPr/>
        <p:txBody>
          <a:bodyPr/>
          <a:lstStyle/>
          <a:p>
            <a:fld id="{8383F7C9-9DA6-AB47-8EAE-2242A2EA458B}" type="slidenum">
              <a:rPr lang="en-US" smtClean="0"/>
              <a:t>22</a:t>
            </a:fld>
            <a:endParaRPr lang="en-US"/>
          </a:p>
        </p:txBody>
      </p:sp>
    </p:spTree>
    <p:extLst>
      <p:ext uri="{BB962C8B-B14F-4D97-AF65-F5344CB8AC3E}">
        <p14:creationId xmlns:p14="http://schemas.microsoft.com/office/powerpoint/2010/main" val="16091299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i="0" dirty="0" smtClean="0">
                <a:latin typeface="+mn-lt"/>
              </a:rPr>
              <a:t>8 minutes: Have participants consider the following and write some answers on their own</a:t>
            </a:r>
            <a:r>
              <a:rPr lang="en-US" sz="1100" i="0" baseline="0" dirty="0" smtClean="0">
                <a:latin typeface="+mn-lt"/>
              </a:rPr>
              <a:t> paper</a:t>
            </a:r>
            <a:r>
              <a:rPr lang="en-US" sz="1100" i="0" dirty="0" smtClean="0">
                <a:latin typeface="+mn-lt"/>
              </a:rPr>
              <a:t>.</a:t>
            </a:r>
            <a:r>
              <a:rPr lang="en-US" sz="1100" i="0" baseline="0" dirty="0" smtClean="0">
                <a:latin typeface="+mn-lt"/>
              </a:rPr>
              <a:t> Provide 3-4 minutes of think time. </a:t>
            </a:r>
          </a:p>
          <a:p>
            <a:endParaRPr lang="en-US" sz="1100" i="0" dirty="0" smtClean="0">
              <a:latin typeface="+mn-lt"/>
            </a:endParaRPr>
          </a:p>
          <a:p>
            <a:r>
              <a:rPr lang="en-US" sz="1100" i="0" dirty="0" smtClean="0">
                <a:latin typeface="+mn-lt"/>
              </a:rPr>
              <a:t>Have participants share with a partner then have partners</a:t>
            </a:r>
            <a:r>
              <a:rPr lang="en-US" sz="1100" i="0" baseline="0" dirty="0" smtClean="0">
                <a:latin typeface="+mn-lt"/>
              </a:rPr>
              <a:t> share something they heard. </a:t>
            </a:r>
          </a:p>
          <a:p>
            <a:endParaRPr lang="en-US" sz="1100" i="0" baseline="0" dirty="0" smtClean="0">
              <a:latin typeface="+mn-lt"/>
            </a:endParaRPr>
          </a:p>
          <a:p>
            <a:r>
              <a:rPr lang="en-US" sz="1100" i="0" baseline="0" dirty="0" smtClean="0">
                <a:latin typeface="+mn-lt"/>
              </a:rPr>
              <a:t>Address any questions that may arise. If you cannot, give the participant a pink card and tell them you will give it to Jane and Alyssa for an answer. </a:t>
            </a:r>
            <a:endParaRPr lang="en-US" sz="1100" i="0" dirty="0">
              <a:latin typeface="+mn-lt"/>
            </a:endParaRPr>
          </a:p>
        </p:txBody>
      </p:sp>
      <p:sp>
        <p:nvSpPr>
          <p:cNvPr id="4" name="Slide Number Placeholder 3"/>
          <p:cNvSpPr>
            <a:spLocks noGrp="1"/>
          </p:cNvSpPr>
          <p:nvPr>
            <p:ph type="sldNum" sz="quarter" idx="10"/>
          </p:nvPr>
        </p:nvSpPr>
        <p:spPr/>
        <p:txBody>
          <a:bodyPr/>
          <a:lstStyle/>
          <a:p>
            <a:fld id="{8383F7C9-9DA6-AB47-8EAE-2242A2EA458B}" type="slidenum">
              <a:rPr lang="en-US" smtClean="0"/>
              <a:t>23</a:t>
            </a:fld>
            <a:endParaRPr lang="en-US"/>
          </a:p>
        </p:txBody>
      </p:sp>
    </p:spTree>
    <p:extLst>
      <p:ext uri="{BB962C8B-B14F-4D97-AF65-F5344CB8AC3E}">
        <p14:creationId xmlns:p14="http://schemas.microsoft.com/office/powerpoint/2010/main" val="16091299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i="0" baseline="0" dirty="0" smtClean="0">
                <a:latin typeface="+mn-lt"/>
              </a:rPr>
              <a:t>2 minutes</a:t>
            </a:r>
          </a:p>
        </p:txBody>
      </p:sp>
      <p:sp>
        <p:nvSpPr>
          <p:cNvPr id="4" name="Slide Number Placeholder 3"/>
          <p:cNvSpPr>
            <a:spLocks noGrp="1"/>
          </p:cNvSpPr>
          <p:nvPr>
            <p:ph type="sldNum" sz="quarter" idx="10"/>
          </p:nvPr>
        </p:nvSpPr>
        <p:spPr/>
        <p:txBody>
          <a:bodyPr/>
          <a:lstStyle/>
          <a:p>
            <a:fld id="{039AF749-40A5-B946-BD0B-69C955FCC033}" type="slidenum">
              <a:rPr lang="en-US" smtClean="0"/>
              <a:t>24</a:t>
            </a:fld>
            <a:endParaRPr lang="en-US" dirty="0"/>
          </a:p>
        </p:txBody>
      </p:sp>
    </p:spTree>
    <p:extLst>
      <p:ext uri="{BB962C8B-B14F-4D97-AF65-F5344CB8AC3E}">
        <p14:creationId xmlns:p14="http://schemas.microsoft.com/office/powerpoint/2010/main" val="10167463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minutes: Share the</a:t>
            </a:r>
            <a:r>
              <a:rPr lang="en-US" baseline="0" dirty="0" smtClean="0"/>
              <a:t> proficiency tracker with teachers.</a:t>
            </a:r>
          </a:p>
          <a:p>
            <a:endParaRPr lang="en-US" baseline="0" dirty="0" smtClean="0"/>
          </a:p>
          <a:p>
            <a:r>
              <a:rPr lang="en-US" baseline="0" dirty="0" smtClean="0"/>
              <a:t>This is  proficiency tracker similar to a form several teachers used last year. Many teachers found it helpful to use a form such as this to track student growth and ultimately create their portfolio. This form can be downloaded from the </a:t>
            </a:r>
            <a:r>
              <a:rPr lang="en-US" baseline="0" dirty="0" err="1" smtClean="0"/>
              <a:t>weebly</a:t>
            </a:r>
            <a:r>
              <a:rPr lang="en-US" baseline="0" dirty="0" smtClean="0"/>
              <a:t>. Let’s go there now. </a:t>
            </a:r>
          </a:p>
          <a:p>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t>25</a:t>
            </a:fld>
            <a:endParaRPr lang="en-US"/>
          </a:p>
        </p:txBody>
      </p:sp>
    </p:spTree>
    <p:extLst>
      <p:ext uri="{BB962C8B-B14F-4D97-AF65-F5344CB8AC3E}">
        <p14:creationId xmlns:p14="http://schemas.microsoft.com/office/powerpoint/2010/main" val="19042812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minutes:</a:t>
            </a:r>
            <a:r>
              <a:rPr lang="en-US" baseline="0" dirty="0" smtClean="0"/>
              <a:t> </a:t>
            </a:r>
            <a:r>
              <a:rPr lang="en-US" dirty="0" smtClean="0"/>
              <a:t>Share the</a:t>
            </a:r>
            <a:r>
              <a:rPr lang="en-US" baseline="0" dirty="0" smtClean="0"/>
              <a:t> proficiency tracker with teachers.</a:t>
            </a:r>
          </a:p>
          <a:p>
            <a:endParaRPr lang="en-US" baseline="0" dirty="0" smtClean="0"/>
          </a:p>
          <a:p>
            <a:r>
              <a:rPr lang="en-US" baseline="0" dirty="0" smtClean="0"/>
              <a:t>Here are the link and the password to the proficiency tracker.</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t>26</a:t>
            </a:fld>
            <a:endParaRPr lang="en-US"/>
          </a:p>
        </p:txBody>
      </p:sp>
    </p:spTree>
    <p:extLst>
      <p:ext uri="{BB962C8B-B14F-4D97-AF65-F5344CB8AC3E}">
        <p14:creationId xmlns:p14="http://schemas.microsoft.com/office/powerpoint/2010/main" val="19042812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a:t>
            </a:r>
            <a:r>
              <a:rPr lang="en-US" dirty="0" err="1" smtClean="0"/>
              <a:t>mintues</a:t>
            </a:r>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t>27</a:t>
            </a:fld>
            <a:endParaRPr lang="en-US"/>
          </a:p>
        </p:txBody>
      </p:sp>
    </p:spTree>
    <p:extLst>
      <p:ext uri="{BB962C8B-B14F-4D97-AF65-F5344CB8AC3E}">
        <p14:creationId xmlns:p14="http://schemas.microsoft.com/office/powerpoint/2010/main" val="362920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 minutes: TALK THE TEACHERS TRHOUGH</a:t>
            </a:r>
            <a:r>
              <a:rPr lang="en-US" baseline="0" dirty="0" smtClean="0"/>
              <a:t> THE FORM. NOTICE THE COLUMN NAMES. </a:t>
            </a:r>
          </a:p>
          <a:p>
            <a:endParaRPr lang="en-US" baseline="0" dirty="0" smtClean="0"/>
          </a:p>
          <a:p>
            <a:r>
              <a:rPr lang="en-US" baseline="0" dirty="0" smtClean="0"/>
              <a:t>AT THIS POINT YOU SHOULD BE ABLE TO FILL COLUMN A – COLUMN F AND THE GROUPING RATIONALE. OPEN FORM AND ADD SOME “STUDENTS” TOGETHER. ASK TEACHERS IF THEY HAVE ANY QUESTIONS?</a:t>
            </a:r>
          </a:p>
          <a:p>
            <a:endParaRPr lang="en-US" baseline="0" dirty="0" smtClean="0"/>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i="0" baseline="0" dirty="0" smtClean="0">
                <a:latin typeface="+mn-lt"/>
              </a:rPr>
              <a:t>Address any questions that may arise. If you cannot, give the participant a pink card and tell them you will give it to Jane and Alyssa for an answer. </a:t>
            </a:r>
            <a:endParaRPr lang="en-US" sz="1200" i="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t>28</a:t>
            </a:fld>
            <a:endParaRPr lang="en-US"/>
          </a:p>
        </p:txBody>
      </p:sp>
    </p:spTree>
    <p:extLst>
      <p:ext uri="{BB962C8B-B14F-4D97-AF65-F5344CB8AC3E}">
        <p14:creationId xmlns:p14="http://schemas.microsoft.com/office/powerpoint/2010/main" val="19042812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minutes: We realize that this can be a time consuming process</a:t>
            </a:r>
            <a:r>
              <a:rPr lang="en-US" baseline="0" dirty="0" smtClean="0"/>
              <a:t> so we want to offer the remaining time to allow you to get started and I am here to help you!. YOU SHOULD FACILITATE THIS PROCESS AND MOVE THROUGHOUT THE ROOM SUPPORTING TEACHERS IN ANYWAY YOU CAN. Pause the </a:t>
            </a:r>
            <a:r>
              <a:rPr lang="en-US" baseline="0" dirty="0" err="1" smtClean="0"/>
              <a:t>PPt</a:t>
            </a:r>
            <a:r>
              <a:rPr lang="en-US" baseline="0" dirty="0" smtClean="0"/>
              <a:t> here and identify how much time they have to get started. Set a timer or select a time keeper so teachers leave on time! At 10:45 am move to the next slide. </a:t>
            </a:r>
          </a:p>
          <a:p>
            <a:endParaRPr lang="en-US" baseline="0" dirty="0" smtClean="0"/>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i="0" baseline="0" dirty="0" smtClean="0">
                <a:latin typeface="+mn-lt"/>
              </a:rPr>
              <a:t>Address any questions that may arise. If you cannot, give the participant a pink card and tell them you will give it to Jane and Alyssa for an answer. </a:t>
            </a:r>
            <a:endParaRPr lang="en-US" sz="1200" i="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t>29</a:t>
            </a:fld>
            <a:endParaRPr lang="en-US"/>
          </a:p>
        </p:txBody>
      </p:sp>
    </p:spTree>
    <p:extLst>
      <p:ext uri="{BB962C8B-B14F-4D97-AF65-F5344CB8AC3E}">
        <p14:creationId xmlns:p14="http://schemas.microsoft.com/office/powerpoint/2010/main" val="1904281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2 minutes: Keep this slide – do not alter</a:t>
            </a:r>
          </a:p>
          <a:p>
            <a:endParaRPr lang="en-US" dirty="0" smtClean="0"/>
          </a:p>
          <a:p>
            <a:r>
              <a:rPr lang="en-US" dirty="0" smtClean="0"/>
              <a:t>We will adhere to the following norms.</a:t>
            </a:r>
          </a:p>
          <a:p>
            <a:endParaRPr lang="en-US" dirty="0" smtClean="0"/>
          </a:p>
        </p:txBody>
      </p:sp>
      <p:sp>
        <p:nvSpPr>
          <p:cNvPr id="4" name="Slide Number Placeholder 3"/>
          <p:cNvSpPr>
            <a:spLocks noGrp="1"/>
          </p:cNvSpPr>
          <p:nvPr>
            <p:ph type="sldNum" sz="quarter" idx="10"/>
          </p:nvPr>
        </p:nvSpPr>
        <p:spPr/>
        <p:txBody>
          <a:bodyPr/>
          <a:lstStyle/>
          <a:p>
            <a:fld id="{B8796F01-7154-41E0-B48B-A6921757531A}" type="slidenum">
              <a:rPr lang="en-US" smtClean="0"/>
              <a:pPr/>
              <a:t>3</a:t>
            </a:fld>
            <a:endParaRPr lang="en-US"/>
          </a:p>
        </p:txBody>
      </p:sp>
    </p:spTree>
    <p:extLst>
      <p:ext uri="{BB962C8B-B14F-4D97-AF65-F5344CB8AC3E}">
        <p14:creationId xmlns:p14="http://schemas.microsoft.com/office/powerpoint/2010/main" val="18357618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100" i="0" dirty="0" smtClean="0">
                <a:latin typeface="+mn-lt"/>
              </a:rPr>
              <a:t>3</a:t>
            </a:r>
            <a:r>
              <a:rPr lang="en-US" sz="1100" i="0" baseline="0" dirty="0" smtClean="0">
                <a:latin typeface="+mn-lt"/>
              </a:rPr>
              <a:t> minutes: </a:t>
            </a:r>
            <a:r>
              <a:rPr lang="en-US" sz="1100" i="0" dirty="0" smtClean="0">
                <a:latin typeface="+mn-lt"/>
              </a:rPr>
              <a:t>Revisit the KUDOs for the day</a:t>
            </a:r>
            <a:endParaRPr lang="en-US" sz="1100" i="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100" i="0" baseline="0" dirty="0" smtClean="0">
              <a:latin typeface="+mn-lt"/>
            </a:endParaRPr>
          </a:p>
        </p:txBody>
      </p:sp>
      <p:sp>
        <p:nvSpPr>
          <p:cNvPr id="4" name="Slide Number Placeholder 3"/>
          <p:cNvSpPr>
            <a:spLocks noGrp="1"/>
          </p:cNvSpPr>
          <p:nvPr>
            <p:ph type="sldNum" sz="quarter" idx="10"/>
          </p:nvPr>
        </p:nvSpPr>
        <p:spPr/>
        <p:txBody>
          <a:bodyPr/>
          <a:lstStyle/>
          <a:p>
            <a:fld id="{039AF749-40A5-B946-BD0B-69C955FCC033}" type="slidenum">
              <a:rPr lang="en-US" smtClean="0"/>
              <a:t>30</a:t>
            </a:fld>
            <a:endParaRPr lang="en-US" dirty="0"/>
          </a:p>
        </p:txBody>
      </p:sp>
    </p:spTree>
    <p:extLst>
      <p:ext uri="{BB962C8B-B14F-4D97-AF65-F5344CB8AC3E}">
        <p14:creationId xmlns:p14="http://schemas.microsoft.com/office/powerpoint/2010/main" val="10167463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4</a:t>
            </a:r>
            <a:r>
              <a:rPr lang="en-US" baseline="0" dirty="0" smtClean="0"/>
              <a:t> minutes: </a:t>
            </a:r>
            <a:r>
              <a:rPr lang="en-US" dirty="0" smtClean="0"/>
              <a:t>This is the you</a:t>
            </a:r>
            <a:r>
              <a:rPr lang="en-US" baseline="0" dirty="0" smtClean="0"/>
              <a:t> do section. “Today I have modeled with you how to name files, create a file system within which you can store your evidence, and how to create a spreadsheet to track growth in one place” We have worked together to practice this process and now you can take this information and continue to organize your files as it meet your needs.”</a:t>
            </a:r>
            <a:endParaRPr lang="en-US" dirty="0" smtClean="0"/>
          </a:p>
          <a:p>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t>31</a:t>
            </a:fld>
            <a:endParaRPr lang="en-US"/>
          </a:p>
        </p:txBody>
      </p:sp>
    </p:spTree>
    <p:extLst>
      <p:ext uri="{BB962C8B-B14F-4D97-AF65-F5344CB8AC3E}">
        <p14:creationId xmlns:p14="http://schemas.microsoft.com/office/powerpoint/2010/main" val="19624665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42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r>
              <a:rPr lang="en-US" sz="2400" b="1" dirty="0" smtClean="0">
                <a:latin typeface="Calibri" charset="0"/>
              </a:rPr>
              <a:t>4 minutes: Presenters</a:t>
            </a:r>
            <a:r>
              <a:rPr lang="en-US" sz="2400" b="1" baseline="0" dirty="0" smtClean="0">
                <a:latin typeface="Calibri" charset="0"/>
              </a:rPr>
              <a:t> please collect post-it notes at the end of the session and submit them to Jane. Any Pink cards should be given to Alyssa. </a:t>
            </a:r>
          </a:p>
        </p:txBody>
      </p:sp>
      <p:sp>
        <p:nvSpPr>
          <p:cNvPr id="542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5B78AAF-350C-7549-89FE-575BF2F557D9}" type="slidenum">
              <a:rPr lang="en-US" sz="1200">
                <a:latin typeface="Calibri" charset="0"/>
              </a:rPr>
              <a:pPr eaLnBrk="1" hangingPunct="1"/>
              <a:t>32</a:t>
            </a:fld>
            <a:endParaRPr lang="en-US" sz="1200" dirty="0">
              <a:latin typeface="Calibri"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t>33</a:t>
            </a:fld>
            <a:endParaRPr lang="en-US"/>
          </a:p>
        </p:txBody>
      </p:sp>
    </p:spTree>
    <p:extLst>
      <p:ext uri="{BB962C8B-B14F-4D97-AF65-F5344CB8AC3E}">
        <p14:creationId xmlns:p14="http://schemas.microsoft.com/office/powerpoint/2010/main" val="1133263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i="0" baseline="0" dirty="0" smtClean="0">
                <a:latin typeface="+mn-lt"/>
              </a:rPr>
              <a:t>2 minutes: Review the objectives for the day.</a:t>
            </a:r>
          </a:p>
        </p:txBody>
      </p:sp>
      <p:sp>
        <p:nvSpPr>
          <p:cNvPr id="4" name="Slide Number Placeholder 3"/>
          <p:cNvSpPr>
            <a:spLocks noGrp="1"/>
          </p:cNvSpPr>
          <p:nvPr>
            <p:ph type="sldNum" sz="quarter" idx="10"/>
          </p:nvPr>
        </p:nvSpPr>
        <p:spPr/>
        <p:txBody>
          <a:bodyPr/>
          <a:lstStyle/>
          <a:p>
            <a:fld id="{039AF749-40A5-B946-BD0B-69C955FCC033}" type="slidenum">
              <a:rPr lang="en-US" smtClean="0"/>
              <a:t>4</a:t>
            </a:fld>
            <a:endParaRPr lang="en-US" dirty="0"/>
          </a:p>
        </p:txBody>
      </p:sp>
    </p:spTree>
    <p:extLst>
      <p:ext uri="{BB962C8B-B14F-4D97-AF65-F5344CB8AC3E}">
        <p14:creationId xmlns:p14="http://schemas.microsoft.com/office/powerpoint/2010/main" val="1016746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 minutes: Just like in core classes, student growth is of the utmost importance in our language classes.</a:t>
            </a:r>
            <a:r>
              <a:rPr lang="en-US" baseline="0" dirty="0" smtClean="0"/>
              <a:t> If we are to maximize student proficiency, then it will be through focused feedback that guides proficiency. We are all focused on growth. Destination 2025 aims for… This will be achieved by focusing on five key priorities. </a:t>
            </a:r>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t>5</a:t>
            </a:fld>
            <a:endParaRPr lang="en-US"/>
          </a:p>
        </p:txBody>
      </p:sp>
    </p:spTree>
    <p:extLst>
      <p:ext uri="{BB962C8B-B14F-4D97-AF65-F5344CB8AC3E}">
        <p14:creationId xmlns:p14="http://schemas.microsoft.com/office/powerpoint/2010/main" val="2832241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minutes: This</a:t>
            </a:r>
            <a:r>
              <a:rPr lang="en-US" baseline="0" dirty="0" smtClean="0"/>
              <a:t> slides depicts how Language contributes to the D2025 goals.  </a:t>
            </a:r>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t>6</a:t>
            </a:fld>
            <a:endParaRPr lang="en-US"/>
          </a:p>
        </p:txBody>
      </p:sp>
    </p:spTree>
    <p:extLst>
      <p:ext uri="{BB962C8B-B14F-4D97-AF65-F5344CB8AC3E}">
        <p14:creationId xmlns:p14="http://schemas.microsoft.com/office/powerpoint/2010/main" val="2832241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minutes: Share</a:t>
            </a:r>
            <a:r>
              <a:rPr lang="en-US" baseline="0" dirty="0" smtClean="0"/>
              <a:t> the following facts with teachers regarding how destination 2025 supports language instruction. </a:t>
            </a:r>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t>7</a:t>
            </a:fld>
            <a:endParaRPr lang="en-US"/>
          </a:p>
        </p:txBody>
      </p:sp>
    </p:spTree>
    <p:extLst>
      <p:ext uri="{BB962C8B-B14F-4D97-AF65-F5344CB8AC3E}">
        <p14:creationId xmlns:p14="http://schemas.microsoft.com/office/powerpoint/2010/main" val="2832241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100" i="0" dirty="0" smtClean="0">
                <a:latin typeface="+mn-lt"/>
              </a:rPr>
              <a:t>3 minutes: Objective</a:t>
            </a:r>
            <a:r>
              <a:rPr lang="en-US" sz="1100" i="0" baseline="0" dirty="0" smtClean="0">
                <a:latin typeface="+mn-lt"/>
              </a:rPr>
              <a:t> one</a:t>
            </a:r>
            <a:endParaRPr lang="en-US" sz="110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39AF749-40A5-B946-BD0B-69C955FCC033}" type="slidenum">
              <a:rPr lang="en-US" smtClean="0"/>
              <a:t>8</a:t>
            </a:fld>
            <a:endParaRPr lang="en-US" dirty="0"/>
          </a:p>
        </p:txBody>
      </p:sp>
    </p:spTree>
    <p:extLst>
      <p:ext uri="{BB962C8B-B14F-4D97-AF65-F5344CB8AC3E}">
        <p14:creationId xmlns:p14="http://schemas.microsoft.com/office/powerpoint/2010/main" val="1016746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 minutes: Remind participants that ALL students</a:t>
            </a:r>
            <a:r>
              <a:rPr lang="en-US" baseline="0" dirty="0" smtClean="0"/>
              <a:t> should exceed expectations on the post –assessment. This is why we test all of our students, so we have the largest possible pool from which to compile our portfolio. It is NOT advisable to test certain students. The highest portfolio scores tend to come from teachers who assess all of their students. </a:t>
            </a:r>
            <a:r>
              <a:rPr lang="en-US" dirty="0" smtClean="0"/>
              <a:t>Share with participants how</a:t>
            </a:r>
            <a:r>
              <a:rPr lang="en-US" baseline="0" dirty="0" smtClean="0"/>
              <a:t> you are grouping  your students. </a:t>
            </a:r>
            <a:endParaRPr lang="en-US" dirty="0"/>
          </a:p>
        </p:txBody>
      </p:sp>
      <p:sp>
        <p:nvSpPr>
          <p:cNvPr id="4" name="Slide Number Placeholder 3"/>
          <p:cNvSpPr>
            <a:spLocks noGrp="1"/>
          </p:cNvSpPr>
          <p:nvPr>
            <p:ph type="sldNum" sz="quarter" idx="10"/>
          </p:nvPr>
        </p:nvSpPr>
        <p:spPr/>
        <p:txBody>
          <a:bodyPr/>
          <a:lstStyle/>
          <a:p>
            <a:fld id="{B8796F01-7154-41E0-B48B-A6921757531A}" type="slidenum">
              <a:rPr lang="en-US" smtClean="0"/>
              <a:pPr/>
              <a:t>9</a:t>
            </a:fld>
            <a:endParaRPr lang="en-US"/>
          </a:p>
        </p:txBody>
      </p:sp>
    </p:spTree>
    <p:extLst>
      <p:ext uri="{BB962C8B-B14F-4D97-AF65-F5344CB8AC3E}">
        <p14:creationId xmlns:p14="http://schemas.microsoft.com/office/powerpoint/2010/main" val="282595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1540F-A7A9-F04A-B296-C6606352F2C7}"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1540F-A7A9-F04A-B296-C6606352F2C7}"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1540F-A7A9-F04A-B296-C6606352F2C7}"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1540F-A7A9-F04A-B296-C6606352F2C7}"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1540F-A7A9-F04A-B296-C6606352F2C7}"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1540F-A7A9-F04A-B296-C6606352F2C7}" type="datetimeFigureOut">
              <a:rPr lang="en-US" smtClean="0"/>
              <a:pPr/>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1540F-A7A9-F04A-B296-C6606352F2C7}" type="datetimeFigureOut">
              <a:rPr lang="en-US" smtClean="0"/>
              <a:pPr/>
              <a:t>9/10/2015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1540F-A7A9-F04A-B296-C6606352F2C7}" type="datetimeFigureOut">
              <a:rPr lang="en-US" smtClean="0"/>
              <a:pPr/>
              <a:t>9/10/2015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1540F-A7A9-F04A-B296-C6606352F2C7}" type="datetimeFigureOut">
              <a:rPr lang="en-US" smtClean="0"/>
              <a:pPr/>
              <a:t>9/10/2015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1540F-A7A9-F04A-B296-C6606352F2C7}" type="datetimeFigureOut">
              <a:rPr lang="en-US" smtClean="0"/>
              <a:pPr/>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1540F-A7A9-F04A-B296-C6606352F2C7}" type="datetimeFigureOut">
              <a:rPr lang="en-US" smtClean="0"/>
              <a:pPr/>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1540F-A7A9-F04A-B296-C6606352F2C7}" type="datetimeFigureOut">
              <a:rPr lang="en-US" smtClean="0"/>
              <a:pPr/>
              <a:t>9/10/2015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89ED0-4DCE-D940-AFC8-EEDDE6924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microsoft.com/office/2007/relationships/hdphoto" Target="../media/hdphoto3.wdp"/><Relationship Id="rId5" Type="http://schemas.microsoft.com/office/2007/relationships/hdphoto" Target="../media/hdphoto2.wdp"/><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microsoft.com/office/2007/relationships/hdphoto" Target="../media/hdphoto1.wdp"/><Relationship Id="rId5" Type="http://schemas.microsoft.com/office/2007/relationships/hdphoto" Target="../media/hdphoto4.wdp"/><Relationship Id="rId4" Type="http://schemas.microsoft.com/office/2007/relationships/hdphoto" Target="../media/hdphoto3.wdp"/></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p3portfolio.weebly.com/portfolio-resources.html"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villarrealam@scsk12.org" TargetMode="External"/><Relationship Id="rId2" Type="http://schemas.openxmlformats.org/officeDocument/2006/relationships/notesSlide" Target="../notesSlides/notesSlide33.xml"/><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hyperlink" Target="mailto:davisj@scsk12.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30461"/>
            <a:ext cx="7772400" cy="2503021"/>
          </a:xfrm>
        </p:spPr>
        <p:txBody>
          <a:bodyPr>
            <a:normAutofit/>
          </a:bodyPr>
          <a:lstStyle/>
          <a:p>
            <a:r>
              <a:rPr lang="en-US" dirty="0"/>
              <a:t>I Have Pre-Assessment Evidence...Now what? </a:t>
            </a:r>
            <a:endParaRPr lang="en-US" b="1" dirty="0">
              <a:solidFill>
                <a:srgbClr val="953735"/>
              </a:solidFill>
            </a:endParaRPr>
          </a:p>
        </p:txBody>
      </p:sp>
      <p:sp>
        <p:nvSpPr>
          <p:cNvPr id="3" name="Subtitle 2"/>
          <p:cNvSpPr>
            <a:spLocks noGrp="1"/>
          </p:cNvSpPr>
          <p:nvPr>
            <p:ph type="subTitle" idx="1"/>
          </p:nvPr>
        </p:nvSpPr>
        <p:spPr>
          <a:xfrm>
            <a:off x="1371600" y="4122622"/>
            <a:ext cx="6400800" cy="1752600"/>
          </a:xfrm>
        </p:spPr>
        <p:txBody>
          <a:bodyPr>
            <a:normAutofit fontScale="85000" lnSpcReduction="20000"/>
          </a:bodyPr>
          <a:lstStyle/>
          <a:p>
            <a:r>
              <a:rPr lang="en-US" dirty="0">
                <a:solidFill>
                  <a:schemeClr val="accent2">
                    <a:lumMod val="75000"/>
                  </a:schemeClr>
                </a:solidFill>
              </a:rPr>
              <a:t>  District Learning Day</a:t>
            </a:r>
          </a:p>
          <a:p>
            <a:r>
              <a:rPr lang="en-US" dirty="0" smtClean="0">
                <a:solidFill>
                  <a:schemeClr val="accent2">
                    <a:lumMod val="75000"/>
                  </a:schemeClr>
                </a:solidFill>
              </a:rPr>
              <a:t>White Station High School	</a:t>
            </a:r>
          </a:p>
          <a:p>
            <a:r>
              <a:rPr lang="en-US" dirty="0" smtClean="0">
                <a:solidFill>
                  <a:schemeClr val="accent2">
                    <a:lumMod val="75000"/>
                  </a:schemeClr>
                </a:solidFill>
              </a:rPr>
              <a:t>8:30 am – 11:00 am</a:t>
            </a:r>
            <a:endParaRPr lang="en-US" dirty="0">
              <a:solidFill>
                <a:schemeClr val="accent2">
                  <a:lumMod val="75000"/>
                </a:schemeClr>
              </a:solidFill>
            </a:endParaRPr>
          </a:p>
          <a:p>
            <a:r>
              <a:rPr lang="en-US" dirty="0" smtClean="0">
                <a:solidFill>
                  <a:schemeClr val="accent2">
                    <a:lumMod val="75000"/>
                  </a:schemeClr>
                </a:solidFill>
              </a:rPr>
              <a:t>September 18, 2015</a:t>
            </a:r>
            <a:endParaRPr lang="en-US" dirty="0">
              <a:solidFill>
                <a:schemeClr val="accent2">
                  <a:lumMod val="75000"/>
                </a:schemeClr>
              </a:solidFill>
            </a:endParaRPr>
          </a:p>
          <a:p>
            <a:endParaRPr lang="en-US" dirty="0">
              <a:solidFill>
                <a:schemeClr val="accent2">
                  <a:lumMod val="75000"/>
                </a:schemeClr>
              </a:solidFill>
            </a:endParaRPr>
          </a:p>
          <a:p>
            <a:endParaRPr lang="en-US"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049462"/>
          </a:xfrm>
        </p:spPr>
        <p:txBody>
          <a:bodyPr>
            <a:normAutofit/>
          </a:bodyPr>
          <a:lstStyle/>
          <a:p>
            <a:pPr algn="l"/>
            <a:r>
              <a:rPr lang="en-US" b="1" dirty="0" smtClean="0"/>
              <a:t>Grouping students</a:t>
            </a:r>
            <a:endParaRPr lang="en-US" sz="3600" b="1" dirty="0"/>
          </a:p>
        </p:txBody>
      </p:sp>
      <p:sp>
        <p:nvSpPr>
          <p:cNvPr id="8" name="Content Placeholder 7"/>
          <p:cNvSpPr>
            <a:spLocks noGrp="1"/>
          </p:cNvSpPr>
          <p:nvPr>
            <p:ph idx="1"/>
          </p:nvPr>
        </p:nvSpPr>
        <p:spPr>
          <a:xfrm>
            <a:off x="457200" y="1828800"/>
            <a:ext cx="8229600" cy="4297363"/>
          </a:xfrm>
        </p:spPr>
        <p:txBody>
          <a:bodyPr/>
          <a:lstStyle/>
          <a:p>
            <a:pPr marL="0" indent="0">
              <a:buNone/>
            </a:pPr>
            <a:r>
              <a:rPr lang="en-US" i="1" dirty="0" smtClean="0"/>
              <a:t>All students have to be grouped using data into one of three groups:</a:t>
            </a:r>
          </a:p>
          <a:p>
            <a:pPr>
              <a:lnSpc>
                <a:spcPct val="130000"/>
              </a:lnSpc>
            </a:pPr>
            <a:r>
              <a:rPr lang="en-US" i="1" dirty="0" smtClean="0"/>
              <a:t>Exceeding Expectations</a:t>
            </a:r>
          </a:p>
          <a:p>
            <a:pPr>
              <a:lnSpc>
                <a:spcPct val="130000"/>
              </a:lnSpc>
            </a:pPr>
            <a:r>
              <a:rPr lang="en-US" i="1" dirty="0" smtClean="0"/>
              <a:t>Meeting Expectations</a:t>
            </a:r>
          </a:p>
          <a:p>
            <a:pPr>
              <a:lnSpc>
                <a:spcPct val="130000"/>
              </a:lnSpc>
            </a:pPr>
            <a:r>
              <a:rPr lang="en-US" i="1" dirty="0" smtClean="0"/>
              <a:t>Approaching Expectations</a:t>
            </a:r>
          </a:p>
          <a:p>
            <a:pPr marL="0" indent="0">
              <a:buNone/>
            </a:pPr>
            <a:endParaRPr lang="en-US" dirty="0"/>
          </a:p>
        </p:txBody>
      </p:sp>
    </p:spTree>
    <p:extLst>
      <p:ext uri="{BB962C8B-B14F-4D97-AF65-F5344CB8AC3E}">
        <p14:creationId xmlns:p14="http://schemas.microsoft.com/office/powerpoint/2010/main" val="26320355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Presenter Example	</a:t>
            </a:r>
            <a:endParaRPr lang="en-US" b="1" dirty="0"/>
          </a:p>
        </p:txBody>
      </p:sp>
      <p:sp>
        <p:nvSpPr>
          <p:cNvPr id="3" name="Content Placeholder 2"/>
          <p:cNvSpPr>
            <a:spLocks noGrp="1"/>
          </p:cNvSpPr>
          <p:nvPr>
            <p:ph idx="1"/>
          </p:nvPr>
        </p:nvSpPr>
        <p:spPr/>
        <p:txBody>
          <a:bodyPr>
            <a:normAutofit/>
          </a:bodyPr>
          <a:lstStyle/>
          <a:p>
            <a:pPr marL="0" indent="0">
              <a:buNone/>
            </a:pPr>
            <a:r>
              <a:rPr lang="en-US" sz="4000" dirty="0" smtClean="0"/>
              <a:t> DATA SOURCE USED: </a:t>
            </a:r>
          </a:p>
          <a:p>
            <a:pPr marL="0" indent="0">
              <a:buNone/>
            </a:pPr>
            <a:r>
              <a:rPr lang="en-US" sz="4000" dirty="0" smtClean="0"/>
              <a:t>Exceeding expectations span:</a:t>
            </a:r>
          </a:p>
          <a:p>
            <a:pPr marL="0" indent="0">
              <a:buNone/>
            </a:pPr>
            <a:r>
              <a:rPr lang="en-US" sz="4000" dirty="0" smtClean="0"/>
              <a:t>Meeting expectations span:</a:t>
            </a:r>
          </a:p>
          <a:p>
            <a:pPr marL="0" indent="0">
              <a:buNone/>
            </a:pPr>
            <a:r>
              <a:rPr lang="en-US" sz="4000" dirty="0" smtClean="0"/>
              <a:t>Approaching expectations span:</a:t>
            </a:r>
          </a:p>
        </p:txBody>
      </p:sp>
    </p:spTree>
    <p:extLst>
      <p:ext uri="{BB962C8B-B14F-4D97-AF65-F5344CB8AC3E}">
        <p14:creationId xmlns:p14="http://schemas.microsoft.com/office/powerpoint/2010/main" val="144795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Volunteer 1 Example	</a:t>
            </a:r>
            <a:endParaRPr lang="en-US" b="1" dirty="0"/>
          </a:p>
        </p:txBody>
      </p:sp>
      <p:sp>
        <p:nvSpPr>
          <p:cNvPr id="3" name="Content Placeholder 2"/>
          <p:cNvSpPr>
            <a:spLocks noGrp="1"/>
          </p:cNvSpPr>
          <p:nvPr>
            <p:ph idx="1"/>
          </p:nvPr>
        </p:nvSpPr>
        <p:spPr/>
        <p:txBody>
          <a:bodyPr>
            <a:normAutofit/>
          </a:bodyPr>
          <a:lstStyle/>
          <a:p>
            <a:pPr marL="0" indent="0">
              <a:buNone/>
            </a:pPr>
            <a:r>
              <a:rPr lang="en-US" sz="4000" dirty="0" smtClean="0"/>
              <a:t> DATA SOURCE USED: </a:t>
            </a:r>
          </a:p>
          <a:p>
            <a:pPr marL="0" indent="0">
              <a:buNone/>
            </a:pPr>
            <a:r>
              <a:rPr lang="en-US" sz="4000" dirty="0" smtClean="0"/>
              <a:t>Exceeding expectations span:</a:t>
            </a:r>
          </a:p>
          <a:p>
            <a:pPr marL="0" indent="0">
              <a:buNone/>
            </a:pPr>
            <a:r>
              <a:rPr lang="en-US" sz="4000" dirty="0" smtClean="0"/>
              <a:t>Meeting expectations span:</a:t>
            </a:r>
          </a:p>
          <a:p>
            <a:pPr marL="0" indent="0">
              <a:buNone/>
            </a:pPr>
            <a:r>
              <a:rPr lang="en-US" sz="4000" dirty="0" smtClean="0"/>
              <a:t>Approaching expectations span:</a:t>
            </a:r>
          </a:p>
          <a:p>
            <a:pPr marL="0" indent="0">
              <a:buNone/>
            </a:pPr>
            <a:r>
              <a:rPr lang="en-US" sz="4000" dirty="0"/>
              <a:t> </a:t>
            </a:r>
            <a:r>
              <a:rPr lang="en-US" sz="4000" dirty="0" smtClean="0"/>
              <a:t>(add anything else that helped you decide how to group.)</a:t>
            </a:r>
            <a:endParaRPr lang="en-US" sz="4000" dirty="0"/>
          </a:p>
        </p:txBody>
      </p:sp>
    </p:spTree>
    <p:extLst>
      <p:ext uri="{BB962C8B-B14F-4D97-AF65-F5344CB8AC3E}">
        <p14:creationId xmlns:p14="http://schemas.microsoft.com/office/powerpoint/2010/main" val="3258930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Volunteer 2 Example	</a:t>
            </a:r>
            <a:endParaRPr lang="en-US" b="1" dirty="0"/>
          </a:p>
        </p:txBody>
      </p:sp>
      <p:sp>
        <p:nvSpPr>
          <p:cNvPr id="3" name="Content Placeholder 2"/>
          <p:cNvSpPr>
            <a:spLocks noGrp="1"/>
          </p:cNvSpPr>
          <p:nvPr>
            <p:ph idx="1"/>
          </p:nvPr>
        </p:nvSpPr>
        <p:spPr/>
        <p:txBody>
          <a:bodyPr>
            <a:normAutofit/>
          </a:bodyPr>
          <a:lstStyle/>
          <a:p>
            <a:pPr marL="0" indent="0">
              <a:buNone/>
            </a:pPr>
            <a:r>
              <a:rPr lang="en-US" sz="4000" dirty="0" smtClean="0"/>
              <a:t> DATA SOURCE USED: </a:t>
            </a:r>
          </a:p>
          <a:p>
            <a:pPr marL="0" indent="0">
              <a:buNone/>
            </a:pPr>
            <a:r>
              <a:rPr lang="en-US" sz="4000" dirty="0" smtClean="0"/>
              <a:t>Exceeding expectations span:</a:t>
            </a:r>
          </a:p>
          <a:p>
            <a:pPr marL="0" indent="0">
              <a:buNone/>
            </a:pPr>
            <a:r>
              <a:rPr lang="en-US" sz="4000" dirty="0" smtClean="0"/>
              <a:t>Meeting expectations span:</a:t>
            </a:r>
          </a:p>
          <a:p>
            <a:pPr marL="0" indent="0">
              <a:buNone/>
            </a:pPr>
            <a:r>
              <a:rPr lang="en-US" sz="4000" dirty="0" smtClean="0"/>
              <a:t>Approaching expectations span:</a:t>
            </a:r>
          </a:p>
          <a:p>
            <a:pPr marL="0" indent="0">
              <a:buNone/>
            </a:pPr>
            <a:r>
              <a:rPr lang="en-US" sz="4000" dirty="0"/>
              <a:t> </a:t>
            </a:r>
            <a:r>
              <a:rPr lang="en-US" sz="4000" dirty="0" smtClean="0"/>
              <a:t>(add anything else that helped you decide how to group.)</a:t>
            </a:r>
            <a:endParaRPr lang="en-US" sz="4000" dirty="0"/>
          </a:p>
        </p:txBody>
      </p:sp>
    </p:spTree>
    <p:extLst>
      <p:ext uri="{BB962C8B-B14F-4D97-AF65-F5344CB8AC3E}">
        <p14:creationId xmlns:p14="http://schemas.microsoft.com/office/powerpoint/2010/main" val="650875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Pairwork</a:t>
            </a:r>
            <a:endParaRPr lang="en-US" b="1" dirty="0"/>
          </a:p>
        </p:txBody>
      </p:sp>
      <p:sp>
        <p:nvSpPr>
          <p:cNvPr id="3" name="Content Placeholder 2"/>
          <p:cNvSpPr>
            <a:spLocks noGrp="1"/>
          </p:cNvSpPr>
          <p:nvPr>
            <p:ph idx="1"/>
          </p:nvPr>
        </p:nvSpPr>
        <p:spPr/>
        <p:txBody>
          <a:bodyPr>
            <a:normAutofit/>
          </a:bodyPr>
          <a:lstStyle/>
          <a:p>
            <a:r>
              <a:rPr lang="en-US" sz="4000" dirty="0" smtClean="0"/>
              <a:t>In </a:t>
            </a:r>
            <a:r>
              <a:rPr lang="en-US" sz="4000" dirty="0"/>
              <a:t>partners, share how you are grouping your students?</a:t>
            </a:r>
          </a:p>
          <a:p>
            <a:pPr lvl="1"/>
            <a:r>
              <a:rPr lang="en-US" sz="3600" dirty="0"/>
              <a:t>What data did you use</a:t>
            </a:r>
            <a:r>
              <a:rPr lang="en-US" sz="3600" dirty="0" smtClean="0"/>
              <a:t>?</a:t>
            </a:r>
          </a:p>
          <a:p>
            <a:pPr lvl="1"/>
            <a:r>
              <a:rPr lang="en-US" sz="3600" dirty="0" smtClean="0"/>
              <a:t>How did you define Exceeding expectations? Meeting expectations? Approaching expectations?</a:t>
            </a:r>
          </a:p>
          <a:p>
            <a:pPr lvl="1"/>
            <a:endParaRPr lang="en-US" sz="3600" dirty="0"/>
          </a:p>
          <a:p>
            <a:pPr marL="0" indent="0">
              <a:buNone/>
            </a:pPr>
            <a:endParaRPr lang="en-US" sz="4000" dirty="0"/>
          </a:p>
        </p:txBody>
      </p:sp>
      <p:pic>
        <p:nvPicPr>
          <p:cNvPr id="4" name="Picture 2"/>
          <p:cNvPicPr>
            <a:picLocks noChangeAspect="1" noChangeArrowheads="1"/>
          </p:cNvPicPr>
          <p:nvPr/>
        </p:nvPicPr>
        <p:blipFill>
          <a:blip r:embed="rId3"/>
          <a:srcRect/>
          <a:stretch>
            <a:fillRect/>
          </a:stretch>
        </p:blipFill>
        <p:spPr bwMode="auto">
          <a:xfrm rot="1419025">
            <a:off x="6240463" y="209951"/>
            <a:ext cx="1103312" cy="1347788"/>
          </a:xfrm>
          <a:prstGeom prst="rect">
            <a:avLst/>
          </a:prstGeom>
          <a:noFill/>
          <a:ln w="9525">
            <a:noFill/>
            <a:miter lim="800000"/>
            <a:headEnd/>
            <a:tailEnd/>
          </a:ln>
        </p:spPr>
      </p:pic>
    </p:spTree>
    <p:extLst>
      <p:ext uri="{BB962C8B-B14F-4D97-AF65-F5344CB8AC3E}">
        <p14:creationId xmlns:p14="http://schemas.microsoft.com/office/powerpoint/2010/main" val="2654420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Reflection:</a:t>
            </a:r>
            <a:endParaRPr lang="en-US" b="1" dirty="0"/>
          </a:p>
        </p:txBody>
      </p:sp>
      <p:sp>
        <p:nvSpPr>
          <p:cNvPr id="3" name="Content Placeholder 2"/>
          <p:cNvSpPr>
            <a:spLocks noGrp="1"/>
          </p:cNvSpPr>
          <p:nvPr>
            <p:ph idx="1"/>
          </p:nvPr>
        </p:nvSpPr>
        <p:spPr/>
        <p:txBody>
          <a:bodyPr>
            <a:normAutofit lnSpcReduction="10000"/>
          </a:bodyPr>
          <a:lstStyle/>
          <a:p>
            <a:r>
              <a:rPr lang="en-US" sz="4000" dirty="0" smtClean="0"/>
              <a:t>What resonated with you?</a:t>
            </a:r>
          </a:p>
          <a:p>
            <a:r>
              <a:rPr lang="en-US" sz="4000" dirty="0" smtClean="0"/>
              <a:t>What is similar to your current practice?</a:t>
            </a:r>
          </a:p>
          <a:p>
            <a:r>
              <a:rPr lang="en-US" sz="4000" dirty="0" smtClean="0"/>
              <a:t>What is different than your current practice?</a:t>
            </a:r>
          </a:p>
          <a:p>
            <a:r>
              <a:rPr lang="en-US" sz="4000" dirty="0" smtClean="0"/>
              <a:t>What are you going to change as a result?</a:t>
            </a:r>
          </a:p>
          <a:p>
            <a:pPr marL="0" indent="0">
              <a:buNone/>
            </a:pPr>
            <a:endParaRPr lang="en-US" sz="4000" dirty="0"/>
          </a:p>
        </p:txBody>
      </p:sp>
      <p:pic>
        <p:nvPicPr>
          <p:cNvPr id="4" name="Picture 3"/>
          <p:cNvPicPr>
            <a:picLocks noChangeAspect="1"/>
          </p:cNvPicPr>
          <p:nvPr/>
        </p:nvPicPr>
        <p:blipFill>
          <a:blip r:embed="rId3"/>
          <a:stretch>
            <a:fillRect/>
          </a:stretch>
        </p:blipFill>
        <p:spPr>
          <a:xfrm>
            <a:off x="6467324" y="439738"/>
            <a:ext cx="1330476" cy="977900"/>
          </a:xfrm>
          <a:prstGeom prst="rect">
            <a:avLst/>
          </a:prstGeom>
        </p:spPr>
      </p:pic>
    </p:spTree>
    <p:extLst>
      <p:ext uri="{BB962C8B-B14F-4D97-AF65-F5344CB8AC3E}">
        <p14:creationId xmlns:p14="http://schemas.microsoft.com/office/powerpoint/2010/main" val="29073683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3854" y="230904"/>
            <a:ext cx="7772400" cy="865882"/>
          </a:xfrm>
        </p:spPr>
        <p:txBody>
          <a:bodyPr/>
          <a:lstStyle/>
          <a:p>
            <a:r>
              <a:rPr lang="en-US" b="1" dirty="0" smtClean="0">
                <a:solidFill>
                  <a:srgbClr val="000000"/>
                </a:solidFill>
              </a:rPr>
              <a:t>Objectives</a:t>
            </a:r>
            <a:endParaRPr lang="en-US" b="1" dirty="0">
              <a:solidFill>
                <a:srgbClr val="000000"/>
              </a:solidFill>
            </a:endParaRPr>
          </a:p>
        </p:txBody>
      </p:sp>
      <p:sp>
        <p:nvSpPr>
          <p:cNvPr id="3" name="Subtitle 2"/>
          <p:cNvSpPr>
            <a:spLocks noGrp="1"/>
          </p:cNvSpPr>
          <p:nvPr>
            <p:ph type="subTitle" idx="1"/>
          </p:nvPr>
        </p:nvSpPr>
        <p:spPr>
          <a:xfrm>
            <a:off x="404109" y="1319441"/>
            <a:ext cx="8370832" cy="4585057"/>
          </a:xfrm>
        </p:spPr>
        <p:txBody>
          <a:bodyPr>
            <a:noAutofit/>
          </a:bodyPr>
          <a:lstStyle/>
          <a:p>
            <a:pPr algn="l"/>
            <a:r>
              <a:rPr lang="en-US" sz="2000" b="1" dirty="0" smtClean="0">
                <a:solidFill>
                  <a:schemeClr val="tx1"/>
                </a:solidFill>
              </a:rPr>
              <a:t>By the end of our time today, you should </a:t>
            </a:r>
            <a:r>
              <a:rPr lang="en-US" sz="2000" b="1" dirty="0">
                <a:solidFill>
                  <a:schemeClr val="tx1"/>
                </a:solidFill>
              </a:rPr>
              <a:t>b</a:t>
            </a:r>
            <a:r>
              <a:rPr lang="en-US" sz="2000" b="1" dirty="0" smtClean="0">
                <a:solidFill>
                  <a:schemeClr val="tx1"/>
                </a:solidFill>
              </a:rPr>
              <a:t>e </a:t>
            </a:r>
            <a:r>
              <a:rPr lang="en-US" sz="2000" b="1" dirty="0">
                <a:solidFill>
                  <a:schemeClr val="tx1"/>
                </a:solidFill>
              </a:rPr>
              <a:t>able to do: </a:t>
            </a:r>
          </a:p>
          <a:p>
            <a:pPr lvl="0" algn="l"/>
            <a:r>
              <a:rPr lang="en-US" dirty="0" smtClean="0">
                <a:solidFill>
                  <a:schemeClr val="tx1"/>
                </a:solidFill>
              </a:rPr>
              <a:t>1. Group </a:t>
            </a:r>
            <a:r>
              <a:rPr lang="en-US" dirty="0">
                <a:solidFill>
                  <a:schemeClr val="tx1"/>
                </a:solidFill>
              </a:rPr>
              <a:t>s</a:t>
            </a:r>
            <a:r>
              <a:rPr lang="en-US" dirty="0" smtClean="0">
                <a:solidFill>
                  <a:schemeClr val="tx1"/>
                </a:solidFill>
              </a:rPr>
              <a:t>tudents </a:t>
            </a:r>
            <a:r>
              <a:rPr lang="en-US" dirty="0">
                <a:solidFill>
                  <a:schemeClr val="tx1"/>
                </a:solidFill>
              </a:rPr>
              <a:t>into one of three categories (Exceeding expectations, meeting expectations, approaching expectations). </a:t>
            </a:r>
            <a:endParaRPr lang="en-US" b="1" dirty="0">
              <a:solidFill>
                <a:schemeClr val="tx1"/>
              </a:solidFill>
            </a:endParaRPr>
          </a:p>
          <a:p>
            <a:pPr lvl="0" algn="l"/>
            <a:r>
              <a:rPr lang="en-US" b="1" dirty="0" smtClean="0">
                <a:solidFill>
                  <a:srgbClr val="1F497D"/>
                </a:solidFill>
              </a:rPr>
              <a:t>2. </a:t>
            </a:r>
            <a:r>
              <a:rPr lang="en-US" dirty="0" smtClean="0">
                <a:solidFill>
                  <a:srgbClr val="1F497D"/>
                </a:solidFill>
              </a:rPr>
              <a:t>Name </a:t>
            </a:r>
            <a:r>
              <a:rPr lang="en-US" dirty="0">
                <a:solidFill>
                  <a:srgbClr val="1F497D"/>
                </a:solidFill>
              </a:rPr>
              <a:t>f</a:t>
            </a:r>
            <a:r>
              <a:rPr lang="en-US" dirty="0" smtClean="0">
                <a:solidFill>
                  <a:srgbClr val="1F497D"/>
                </a:solidFill>
              </a:rPr>
              <a:t>iles </a:t>
            </a:r>
            <a:r>
              <a:rPr lang="en-US" dirty="0">
                <a:solidFill>
                  <a:srgbClr val="1F497D"/>
                </a:solidFill>
              </a:rPr>
              <a:t>for easy to </a:t>
            </a:r>
            <a:r>
              <a:rPr lang="en-US" dirty="0" smtClean="0">
                <a:solidFill>
                  <a:srgbClr val="1F497D"/>
                </a:solidFill>
              </a:rPr>
              <a:t>identification.</a:t>
            </a:r>
            <a:endParaRPr lang="en-US" b="1" dirty="0">
              <a:solidFill>
                <a:srgbClr val="1F497D"/>
              </a:solidFill>
            </a:endParaRPr>
          </a:p>
          <a:p>
            <a:pPr lvl="0" algn="l"/>
            <a:r>
              <a:rPr lang="en-US" b="1" dirty="0" smtClean="0">
                <a:solidFill>
                  <a:schemeClr val="tx1"/>
                </a:solidFill>
              </a:rPr>
              <a:t>3. </a:t>
            </a:r>
            <a:r>
              <a:rPr lang="en-US" dirty="0" smtClean="0">
                <a:solidFill>
                  <a:schemeClr val="tx1"/>
                </a:solidFill>
              </a:rPr>
              <a:t>Create </a:t>
            </a:r>
            <a:r>
              <a:rPr lang="en-US" dirty="0">
                <a:solidFill>
                  <a:schemeClr val="tx1"/>
                </a:solidFill>
              </a:rPr>
              <a:t>an organizational file structure on a </a:t>
            </a:r>
            <a:r>
              <a:rPr lang="en-US" dirty="0" smtClean="0">
                <a:solidFill>
                  <a:schemeClr val="tx1"/>
                </a:solidFill>
              </a:rPr>
              <a:t>device.</a:t>
            </a:r>
            <a:endParaRPr lang="en-US" b="1" dirty="0">
              <a:solidFill>
                <a:schemeClr val="tx1"/>
              </a:solidFill>
            </a:endParaRPr>
          </a:p>
          <a:p>
            <a:pPr lvl="0" algn="l"/>
            <a:r>
              <a:rPr lang="en-US" b="1" dirty="0" smtClean="0">
                <a:solidFill>
                  <a:schemeClr val="tx1"/>
                </a:solidFill>
              </a:rPr>
              <a:t>4. </a:t>
            </a:r>
            <a:r>
              <a:rPr lang="en-US" dirty="0" smtClean="0">
                <a:solidFill>
                  <a:schemeClr val="tx1"/>
                </a:solidFill>
              </a:rPr>
              <a:t>Create </a:t>
            </a:r>
            <a:r>
              <a:rPr lang="en-US" dirty="0">
                <a:solidFill>
                  <a:schemeClr val="tx1"/>
                </a:solidFill>
              </a:rPr>
              <a:t>a </a:t>
            </a:r>
            <a:r>
              <a:rPr lang="en-US" dirty="0" smtClean="0">
                <a:solidFill>
                  <a:schemeClr val="tx1"/>
                </a:solidFill>
              </a:rPr>
              <a:t>spreadsheet </a:t>
            </a:r>
            <a:r>
              <a:rPr lang="en-US" dirty="0">
                <a:solidFill>
                  <a:schemeClr val="tx1"/>
                </a:solidFill>
              </a:rPr>
              <a:t>for performance tracking.  </a:t>
            </a:r>
            <a:endParaRPr lang="en-US" b="1" dirty="0">
              <a:solidFill>
                <a:schemeClr val="tx1"/>
              </a:solidFill>
            </a:endParaRPr>
          </a:p>
          <a:p>
            <a:pPr algn="l"/>
            <a:endParaRPr lang="en-US" sz="1800" dirty="0" smtClean="0">
              <a:solidFill>
                <a:srgbClr val="000000"/>
              </a:solidFill>
            </a:endParaRPr>
          </a:p>
        </p:txBody>
      </p:sp>
    </p:spTree>
    <p:extLst>
      <p:ext uri="{BB962C8B-B14F-4D97-AF65-F5344CB8AC3E}">
        <p14:creationId xmlns:p14="http://schemas.microsoft.com/office/powerpoint/2010/main" val="3271705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pPr algn="l"/>
            <a:r>
              <a:rPr lang="en-US" b="1" dirty="0" smtClean="0"/>
              <a:t>Labeling Evidence</a:t>
            </a:r>
            <a:endParaRPr lang="en-US" sz="3600" b="1" dirty="0"/>
          </a:p>
        </p:txBody>
      </p:sp>
      <p:sp>
        <p:nvSpPr>
          <p:cNvPr id="8" name="Content Placeholder 7"/>
          <p:cNvSpPr>
            <a:spLocks noGrp="1"/>
          </p:cNvSpPr>
          <p:nvPr>
            <p:ph idx="1"/>
          </p:nvPr>
        </p:nvSpPr>
        <p:spPr>
          <a:xfrm>
            <a:off x="457200" y="2057400"/>
            <a:ext cx="8229600" cy="4068763"/>
          </a:xfrm>
        </p:spPr>
        <p:txBody>
          <a:bodyPr/>
          <a:lstStyle/>
          <a:p>
            <a:pPr marL="0" indent="0">
              <a:buNone/>
            </a:pPr>
            <a:r>
              <a:rPr lang="en-US" dirty="0"/>
              <a:t>How are you labeling evidence?</a:t>
            </a:r>
          </a:p>
          <a:p>
            <a:pPr marL="0" indent="0">
              <a:buNone/>
            </a:pPr>
            <a:r>
              <a:rPr lang="en-US" dirty="0" smtClean="0"/>
              <a:t>How do you rename a file?</a:t>
            </a:r>
          </a:p>
          <a:p>
            <a:pPr marL="0" indent="0">
              <a:buNone/>
            </a:pPr>
            <a:endParaRPr lang="en-US" dirty="0"/>
          </a:p>
        </p:txBody>
      </p:sp>
      <p:pic>
        <p:nvPicPr>
          <p:cNvPr id="4" name="Picture 2"/>
          <p:cNvPicPr>
            <a:picLocks noChangeAspect="1" noChangeArrowheads="1"/>
          </p:cNvPicPr>
          <p:nvPr/>
        </p:nvPicPr>
        <p:blipFill>
          <a:blip r:embed="rId3"/>
          <a:srcRect/>
          <a:stretch>
            <a:fillRect/>
          </a:stretch>
        </p:blipFill>
        <p:spPr bwMode="auto">
          <a:xfrm rot="1419025">
            <a:off x="5148263" y="544912"/>
            <a:ext cx="1103312" cy="1347788"/>
          </a:xfrm>
          <a:prstGeom prst="rect">
            <a:avLst/>
          </a:prstGeom>
          <a:noFill/>
          <a:ln w="9525">
            <a:noFill/>
            <a:miter lim="800000"/>
            <a:headEnd/>
            <a:tailEnd/>
          </a:ln>
        </p:spPr>
      </p:pic>
    </p:spTree>
    <p:extLst>
      <p:ext uri="{BB962C8B-B14F-4D97-AF65-F5344CB8AC3E}">
        <p14:creationId xmlns:p14="http://schemas.microsoft.com/office/powerpoint/2010/main" val="2326042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487738"/>
            <a:ext cx="8229600" cy="2125662"/>
          </a:xfrm>
        </p:spPr>
        <p:txBody>
          <a:bodyPr>
            <a:normAutofit/>
          </a:bodyPr>
          <a:lstStyle/>
          <a:p>
            <a:r>
              <a:rPr lang="en-US" i="1" dirty="0" err="1" smtClean="0"/>
              <a:t>Jones_PRE_IS_ME_NH</a:t>
            </a:r>
            <a:r>
              <a:rPr lang="en-US" i="1" dirty="0" smtClean="0"/>
              <a:t/>
            </a:r>
            <a:br>
              <a:rPr lang="en-US" i="1" dirty="0" smtClean="0"/>
            </a:br>
            <a:r>
              <a:rPr lang="en-US" i="1" dirty="0" smtClean="0"/>
              <a:t>&lt;Add your example here&gt;</a:t>
            </a:r>
            <a:endParaRPr lang="en-US" i="1" dirty="0"/>
          </a:p>
        </p:txBody>
      </p:sp>
      <p:sp>
        <p:nvSpPr>
          <p:cNvPr id="8" name="Content Placeholder 7"/>
          <p:cNvSpPr>
            <a:spLocks noGrp="1"/>
          </p:cNvSpPr>
          <p:nvPr>
            <p:ph idx="1"/>
          </p:nvPr>
        </p:nvSpPr>
        <p:spPr>
          <a:xfrm>
            <a:off x="457200" y="228602"/>
            <a:ext cx="8229600" cy="2387598"/>
          </a:xfrm>
        </p:spPr>
        <p:txBody>
          <a:bodyPr>
            <a:normAutofit/>
          </a:bodyPr>
          <a:lstStyle/>
          <a:p>
            <a:pPr marL="0" indent="0" algn="ctr">
              <a:buNone/>
            </a:pPr>
            <a:r>
              <a:rPr lang="en-US" sz="7200" b="1" dirty="0">
                <a:solidFill>
                  <a:schemeClr val="accent2">
                    <a:lumMod val="75000"/>
                  </a:schemeClr>
                </a:solidFill>
              </a:rPr>
              <a:t>How are you labeling </a:t>
            </a:r>
            <a:r>
              <a:rPr lang="en-US" sz="7200" b="1" dirty="0" smtClean="0">
                <a:solidFill>
                  <a:schemeClr val="accent2">
                    <a:lumMod val="75000"/>
                  </a:schemeClr>
                </a:solidFill>
              </a:rPr>
              <a:t>evidence files?</a:t>
            </a:r>
            <a:endParaRPr lang="en-US" sz="7200" b="1" dirty="0">
              <a:solidFill>
                <a:schemeClr val="accent2">
                  <a:lumMod val="75000"/>
                </a:schemeClr>
              </a:solidFill>
            </a:endParaRPr>
          </a:p>
        </p:txBody>
      </p:sp>
    </p:spTree>
    <p:extLst>
      <p:ext uri="{BB962C8B-B14F-4D97-AF65-F5344CB8AC3E}">
        <p14:creationId xmlns:p14="http://schemas.microsoft.com/office/powerpoint/2010/main" val="37390293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b="1" dirty="0">
                <a:solidFill>
                  <a:srgbClr val="953735"/>
                </a:solidFill>
              </a:rPr>
              <a:t>Renaming your files:</a:t>
            </a:r>
          </a:p>
        </p:txBody>
      </p:sp>
      <p:sp>
        <p:nvSpPr>
          <p:cNvPr id="3" name="Content Placeholder 2"/>
          <p:cNvSpPr>
            <a:spLocks noGrp="1"/>
          </p:cNvSpPr>
          <p:nvPr>
            <p:ph idx="1"/>
          </p:nvPr>
        </p:nvSpPr>
        <p:spPr/>
        <p:txBody>
          <a:bodyPr>
            <a:normAutofit fontScale="92500" lnSpcReduction="20000"/>
          </a:bodyPr>
          <a:lstStyle/>
          <a:p>
            <a:r>
              <a:rPr lang="en-US" sz="4000" dirty="0" smtClean="0">
                <a:solidFill>
                  <a:srgbClr val="953735"/>
                </a:solidFill>
              </a:rPr>
              <a:t>Step </a:t>
            </a:r>
            <a:r>
              <a:rPr lang="en-US" sz="4000" dirty="0">
                <a:solidFill>
                  <a:srgbClr val="953735"/>
                </a:solidFill>
              </a:rPr>
              <a:t>One</a:t>
            </a:r>
            <a:r>
              <a:rPr lang="en-US" sz="4000" dirty="0"/>
              <a:t>: click on the name to highlight it. </a:t>
            </a:r>
          </a:p>
          <a:p>
            <a:r>
              <a:rPr lang="en-US" sz="4000" dirty="0">
                <a:solidFill>
                  <a:srgbClr val="953735"/>
                </a:solidFill>
              </a:rPr>
              <a:t>Step Two: </a:t>
            </a:r>
            <a:r>
              <a:rPr lang="en-US" sz="4000" dirty="0"/>
              <a:t>click a second time and it should give you a cursor</a:t>
            </a:r>
          </a:p>
          <a:p>
            <a:r>
              <a:rPr lang="en-US" sz="4000" dirty="0">
                <a:solidFill>
                  <a:srgbClr val="953735"/>
                </a:solidFill>
              </a:rPr>
              <a:t>Step Three</a:t>
            </a:r>
            <a:r>
              <a:rPr lang="en-US" sz="4000" dirty="0"/>
              <a:t>: type the name (you cannot use characters other than an underscore in the name)</a:t>
            </a:r>
          </a:p>
          <a:p>
            <a:r>
              <a:rPr lang="en-US" sz="4000" dirty="0">
                <a:solidFill>
                  <a:srgbClr val="953735"/>
                </a:solidFill>
              </a:rPr>
              <a:t>Step Four: </a:t>
            </a:r>
            <a:r>
              <a:rPr lang="en-US" sz="4000" dirty="0"/>
              <a:t>click off the name and it will save. </a:t>
            </a:r>
          </a:p>
          <a:p>
            <a:pPr marL="0" indent="0">
              <a:buNone/>
            </a:pPr>
            <a:endParaRPr lang="en-US" sz="4000" dirty="0"/>
          </a:p>
        </p:txBody>
      </p:sp>
    </p:spTree>
    <p:extLst>
      <p:ext uri="{BB962C8B-B14F-4D97-AF65-F5344CB8AC3E}">
        <p14:creationId xmlns:p14="http://schemas.microsoft.com/office/powerpoint/2010/main" val="321183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3950"/>
            <a:ext cx="7772400" cy="1186113"/>
          </a:xfrm>
        </p:spPr>
        <p:txBody>
          <a:bodyPr/>
          <a:lstStyle/>
          <a:p>
            <a:r>
              <a:rPr lang="en-US" b="1" dirty="0" smtClean="0">
                <a:solidFill>
                  <a:srgbClr val="000000"/>
                </a:solidFill>
              </a:rPr>
              <a:t>Do Now</a:t>
            </a:r>
            <a:endParaRPr lang="en-US" b="1" dirty="0">
              <a:solidFill>
                <a:srgbClr val="000000"/>
              </a:solidFill>
            </a:endParaRPr>
          </a:p>
        </p:txBody>
      </p:sp>
      <p:sp>
        <p:nvSpPr>
          <p:cNvPr id="3" name="Subtitle 2"/>
          <p:cNvSpPr>
            <a:spLocks noGrp="1"/>
          </p:cNvSpPr>
          <p:nvPr>
            <p:ph type="subTitle" idx="1"/>
          </p:nvPr>
        </p:nvSpPr>
        <p:spPr>
          <a:xfrm>
            <a:off x="1128943" y="1570063"/>
            <a:ext cx="6643457" cy="4068737"/>
          </a:xfrm>
        </p:spPr>
        <p:txBody>
          <a:bodyPr>
            <a:normAutofit/>
          </a:bodyPr>
          <a:lstStyle/>
          <a:p>
            <a:pPr marL="571500" indent="-571500" algn="l">
              <a:buFont typeface="Arial" pitchFamily="34" charset="0"/>
              <a:buChar char="•"/>
            </a:pPr>
            <a:r>
              <a:rPr lang="en-US" sz="4400" dirty="0" smtClean="0">
                <a:solidFill>
                  <a:srgbClr val="000000"/>
                </a:solidFill>
              </a:rPr>
              <a:t>Write any questions you have regarding pre-assessment evidence and post it on the chart paper. </a:t>
            </a:r>
            <a:endParaRPr lang="en-US" sz="4400" dirty="0">
              <a:solidFill>
                <a:schemeClr val="tx1"/>
              </a:solidFill>
            </a:endParaRPr>
          </a:p>
        </p:txBody>
      </p:sp>
    </p:spTree>
    <p:extLst>
      <p:ext uri="{BB962C8B-B14F-4D97-AF65-F5344CB8AC3E}">
        <p14:creationId xmlns:p14="http://schemas.microsoft.com/office/powerpoint/2010/main" val="31814523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3854" y="230904"/>
            <a:ext cx="7772400" cy="865882"/>
          </a:xfrm>
        </p:spPr>
        <p:txBody>
          <a:bodyPr/>
          <a:lstStyle/>
          <a:p>
            <a:r>
              <a:rPr lang="en-US" b="1" dirty="0" smtClean="0">
                <a:solidFill>
                  <a:srgbClr val="000000"/>
                </a:solidFill>
              </a:rPr>
              <a:t>Objectives</a:t>
            </a:r>
            <a:endParaRPr lang="en-US" b="1" dirty="0">
              <a:solidFill>
                <a:srgbClr val="000000"/>
              </a:solidFill>
            </a:endParaRPr>
          </a:p>
        </p:txBody>
      </p:sp>
      <p:sp>
        <p:nvSpPr>
          <p:cNvPr id="3" name="Subtitle 2"/>
          <p:cNvSpPr>
            <a:spLocks noGrp="1"/>
          </p:cNvSpPr>
          <p:nvPr>
            <p:ph type="subTitle" idx="1"/>
          </p:nvPr>
        </p:nvSpPr>
        <p:spPr>
          <a:xfrm>
            <a:off x="404109" y="1319441"/>
            <a:ext cx="8370832" cy="4585057"/>
          </a:xfrm>
        </p:spPr>
        <p:txBody>
          <a:bodyPr>
            <a:noAutofit/>
          </a:bodyPr>
          <a:lstStyle/>
          <a:p>
            <a:pPr algn="l"/>
            <a:r>
              <a:rPr lang="en-US" sz="2000" b="1" dirty="0" smtClean="0">
                <a:solidFill>
                  <a:schemeClr val="tx1"/>
                </a:solidFill>
              </a:rPr>
              <a:t>By the end of our time today, you should </a:t>
            </a:r>
            <a:r>
              <a:rPr lang="en-US" sz="2000" b="1" dirty="0">
                <a:solidFill>
                  <a:schemeClr val="tx1"/>
                </a:solidFill>
              </a:rPr>
              <a:t>b</a:t>
            </a:r>
            <a:r>
              <a:rPr lang="en-US" sz="2000" b="1" dirty="0" smtClean="0">
                <a:solidFill>
                  <a:schemeClr val="tx1"/>
                </a:solidFill>
              </a:rPr>
              <a:t>e </a:t>
            </a:r>
            <a:r>
              <a:rPr lang="en-US" sz="2000" b="1" dirty="0">
                <a:solidFill>
                  <a:schemeClr val="tx1"/>
                </a:solidFill>
              </a:rPr>
              <a:t>able to do: </a:t>
            </a:r>
          </a:p>
          <a:p>
            <a:pPr lvl="0" algn="l"/>
            <a:r>
              <a:rPr lang="en-US" dirty="0" smtClean="0">
                <a:solidFill>
                  <a:schemeClr val="tx1"/>
                </a:solidFill>
              </a:rPr>
              <a:t>1. Group </a:t>
            </a:r>
            <a:r>
              <a:rPr lang="en-US" dirty="0">
                <a:solidFill>
                  <a:schemeClr val="tx1"/>
                </a:solidFill>
              </a:rPr>
              <a:t>s</a:t>
            </a:r>
            <a:r>
              <a:rPr lang="en-US" dirty="0" smtClean="0">
                <a:solidFill>
                  <a:schemeClr val="tx1"/>
                </a:solidFill>
              </a:rPr>
              <a:t>tudents </a:t>
            </a:r>
            <a:r>
              <a:rPr lang="en-US" dirty="0">
                <a:solidFill>
                  <a:schemeClr val="tx1"/>
                </a:solidFill>
              </a:rPr>
              <a:t>into one of three categories (Exceeding expectations, meeting expectations, approaching expectations). </a:t>
            </a:r>
            <a:endParaRPr lang="en-US" b="1" dirty="0">
              <a:solidFill>
                <a:schemeClr val="tx1"/>
              </a:solidFill>
            </a:endParaRPr>
          </a:p>
          <a:p>
            <a:pPr lvl="0" algn="l"/>
            <a:r>
              <a:rPr lang="en-US" dirty="0" smtClean="0">
                <a:solidFill>
                  <a:schemeClr val="tx1"/>
                </a:solidFill>
              </a:rPr>
              <a:t>2.</a:t>
            </a:r>
            <a:r>
              <a:rPr lang="en-US" b="1" dirty="0" smtClean="0">
                <a:solidFill>
                  <a:schemeClr val="tx1"/>
                </a:solidFill>
              </a:rPr>
              <a:t> </a:t>
            </a:r>
            <a:r>
              <a:rPr lang="en-US" dirty="0" smtClean="0">
                <a:solidFill>
                  <a:schemeClr val="tx1"/>
                </a:solidFill>
              </a:rPr>
              <a:t>Name </a:t>
            </a:r>
            <a:r>
              <a:rPr lang="en-US" dirty="0">
                <a:solidFill>
                  <a:schemeClr val="tx1"/>
                </a:solidFill>
              </a:rPr>
              <a:t>f</a:t>
            </a:r>
            <a:r>
              <a:rPr lang="en-US" dirty="0" smtClean="0">
                <a:solidFill>
                  <a:schemeClr val="tx1"/>
                </a:solidFill>
              </a:rPr>
              <a:t>iles </a:t>
            </a:r>
            <a:r>
              <a:rPr lang="en-US" dirty="0">
                <a:solidFill>
                  <a:schemeClr val="tx1"/>
                </a:solidFill>
              </a:rPr>
              <a:t>for easy to </a:t>
            </a:r>
            <a:r>
              <a:rPr lang="en-US" dirty="0" smtClean="0">
                <a:solidFill>
                  <a:schemeClr val="tx1"/>
                </a:solidFill>
              </a:rPr>
              <a:t>identification.</a:t>
            </a:r>
            <a:endParaRPr lang="en-US" b="1" dirty="0">
              <a:solidFill>
                <a:schemeClr val="tx1"/>
              </a:solidFill>
            </a:endParaRPr>
          </a:p>
          <a:p>
            <a:pPr lvl="0" algn="l"/>
            <a:r>
              <a:rPr lang="en-US" b="1" dirty="0" smtClean="0">
                <a:solidFill>
                  <a:schemeClr val="tx2">
                    <a:lumMod val="75000"/>
                  </a:schemeClr>
                </a:solidFill>
              </a:rPr>
              <a:t>3. Create </a:t>
            </a:r>
            <a:r>
              <a:rPr lang="en-US" b="1" dirty="0">
                <a:solidFill>
                  <a:schemeClr val="tx2">
                    <a:lumMod val="75000"/>
                  </a:schemeClr>
                </a:solidFill>
              </a:rPr>
              <a:t>an organizational file structure on a </a:t>
            </a:r>
            <a:r>
              <a:rPr lang="en-US" b="1" dirty="0" smtClean="0">
                <a:solidFill>
                  <a:schemeClr val="tx2">
                    <a:lumMod val="75000"/>
                  </a:schemeClr>
                </a:solidFill>
              </a:rPr>
              <a:t>device.</a:t>
            </a:r>
            <a:endParaRPr lang="en-US" b="1" dirty="0">
              <a:solidFill>
                <a:schemeClr val="tx2">
                  <a:lumMod val="75000"/>
                </a:schemeClr>
              </a:solidFill>
            </a:endParaRPr>
          </a:p>
          <a:p>
            <a:pPr lvl="0" algn="l"/>
            <a:r>
              <a:rPr lang="en-US" dirty="0" smtClean="0">
                <a:solidFill>
                  <a:schemeClr val="tx1"/>
                </a:solidFill>
              </a:rPr>
              <a:t>4. Create </a:t>
            </a:r>
            <a:r>
              <a:rPr lang="en-US" dirty="0">
                <a:solidFill>
                  <a:schemeClr val="tx1"/>
                </a:solidFill>
              </a:rPr>
              <a:t>a </a:t>
            </a:r>
            <a:r>
              <a:rPr lang="en-US" dirty="0" smtClean="0">
                <a:solidFill>
                  <a:schemeClr val="tx1"/>
                </a:solidFill>
              </a:rPr>
              <a:t>spreadsheet </a:t>
            </a:r>
            <a:r>
              <a:rPr lang="en-US" dirty="0">
                <a:solidFill>
                  <a:schemeClr val="tx1"/>
                </a:solidFill>
              </a:rPr>
              <a:t>for performance tracking.  </a:t>
            </a:r>
            <a:endParaRPr lang="en-US" b="1" dirty="0">
              <a:solidFill>
                <a:schemeClr val="tx1"/>
              </a:solidFill>
            </a:endParaRPr>
          </a:p>
          <a:p>
            <a:pPr algn="l"/>
            <a:endParaRPr lang="en-US" sz="1800" dirty="0" smtClean="0">
              <a:solidFill>
                <a:srgbClr val="000000"/>
              </a:solidFill>
            </a:endParaRPr>
          </a:p>
        </p:txBody>
      </p:sp>
    </p:spTree>
    <p:extLst>
      <p:ext uri="{BB962C8B-B14F-4D97-AF65-F5344CB8AC3E}">
        <p14:creationId xmlns:p14="http://schemas.microsoft.com/office/powerpoint/2010/main" val="32614980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3606800" y="5548805"/>
            <a:ext cx="2184400" cy="1309195"/>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1143000"/>
          </a:xfrm>
        </p:spPr>
        <p:txBody>
          <a:bodyPr>
            <a:normAutofit/>
          </a:bodyPr>
          <a:lstStyle/>
          <a:p>
            <a:pPr marL="0" indent="0"/>
            <a:r>
              <a:rPr lang="en-US" b="1" dirty="0" smtClean="0">
                <a:solidFill>
                  <a:srgbClr val="953735"/>
                </a:solidFill>
              </a:rPr>
              <a:t>Organizing file structure sample</a:t>
            </a:r>
            <a:endParaRPr lang="en-US" b="1" dirty="0">
              <a:solidFill>
                <a:srgbClr val="953735"/>
              </a:solidFill>
            </a:endParaRPr>
          </a:p>
        </p:txBody>
      </p:sp>
      <p:pic>
        <p:nvPicPr>
          <p:cNvPr id="4" name="Content Placeholder 3" descr="Screen Shot 2015-09-08 at 3.03.31 PM.png"/>
          <p:cNvPicPr>
            <a:picLocks noGrp="1" noChangeAspect="1"/>
          </p:cNvPicPr>
          <p:nvPr>
            <p:ph idx="1"/>
          </p:nvPr>
        </p:nvPicPr>
        <p:blipFill rotWithShape="1">
          <a:blip r:embed="rId3">
            <a:extLst>
              <a:ext uri="{BEBA8EAE-BF5A-486C-A8C5-ECC9F3942E4B}">
                <a14:imgProps xmlns:a14="http://schemas.microsoft.com/office/drawing/2010/main">
                  <a14:imgLayer r:embed="rId4">
                    <a14:imgEffect>
                      <a14:backgroundRemoval t="14474" b="86842" l="24779" r="84956"/>
                    </a14:imgEffect>
                  </a14:imgLayer>
                </a14:imgProps>
              </a:ext>
              <a:ext uri="{28A0092B-C50C-407E-A947-70E740481C1C}">
                <a14:useLocalDpi xmlns:a14="http://schemas.microsoft.com/office/drawing/2010/main" val="0"/>
              </a:ext>
            </a:extLst>
          </a:blip>
          <a:srcRect l="24572" t="18954" r="16834" b="19218"/>
          <a:stretch/>
        </p:blipFill>
        <p:spPr>
          <a:xfrm>
            <a:off x="167083" y="1016000"/>
            <a:ext cx="2140744" cy="1519238"/>
          </a:xfrm>
        </p:spPr>
      </p:pic>
      <p:sp>
        <p:nvSpPr>
          <p:cNvPr id="5" name="Bent-Up Arrow 4"/>
          <p:cNvSpPr/>
          <p:nvPr/>
        </p:nvSpPr>
        <p:spPr>
          <a:xfrm rot="5400000">
            <a:off x="1549400" y="2535238"/>
            <a:ext cx="965200" cy="969962"/>
          </a:xfrm>
          <a:prstGeom prst="bentUpArrow">
            <a:avLst/>
          </a:prstGeom>
          <a:solidFill>
            <a:schemeClr val="accent2">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Content Placeholder 3" descr="Screen Shot 2015-09-08 at 3.03.31 PM.png"/>
          <p:cNvPicPr>
            <a:picLocks noChangeAspect="1"/>
          </p:cNvPicPr>
          <p:nvPr/>
        </p:nvPicPr>
        <p:blipFill rotWithShape="1">
          <a:blip r:embed="rId3">
            <a:extLst>
              <a:ext uri="{BEBA8EAE-BF5A-486C-A8C5-ECC9F3942E4B}">
                <a14:imgProps xmlns:a14="http://schemas.microsoft.com/office/drawing/2010/main">
                  <a14:imgLayer r:embed="rId4">
                    <a14:imgEffect>
                      <a14:backgroundRemoval t="14474" b="86842" l="24779" r="84956"/>
                    </a14:imgEffect>
                  </a14:imgLayer>
                </a14:imgProps>
              </a:ext>
              <a:ext uri="{28A0092B-C50C-407E-A947-70E740481C1C}">
                <a14:useLocalDpi xmlns:a14="http://schemas.microsoft.com/office/drawing/2010/main" val="0"/>
              </a:ext>
            </a:extLst>
          </a:blip>
          <a:srcRect l="24572" t="18954" r="16834" b="19218"/>
          <a:stretch/>
        </p:blipFill>
        <p:spPr>
          <a:xfrm>
            <a:off x="2565400" y="2284016"/>
            <a:ext cx="1981200" cy="1406013"/>
          </a:xfrm>
          <a:prstGeom prst="rect">
            <a:avLst/>
          </a:prstGeom>
        </p:spPr>
      </p:pic>
      <p:pic>
        <p:nvPicPr>
          <p:cNvPr id="7" name="Content Placeholder 3" descr="Screen Shot 2015-09-08 at 3.03.31 PM.png"/>
          <p:cNvPicPr>
            <a:picLocks noChangeAspect="1"/>
          </p:cNvPicPr>
          <p:nvPr/>
        </p:nvPicPr>
        <p:blipFill rotWithShape="1">
          <a:blip r:embed="rId3">
            <a:extLst>
              <a:ext uri="{BEBA8EAE-BF5A-486C-A8C5-ECC9F3942E4B}">
                <a14:imgProps xmlns:a14="http://schemas.microsoft.com/office/drawing/2010/main">
                  <a14:imgLayer r:embed="rId5">
                    <a14:imgEffect>
                      <a14:backgroundRemoval t="14474" b="86842" l="24779" r="84956"/>
                    </a14:imgEffect>
                  </a14:imgLayer>
                </a14:imgProps>
              </a:ext>
              <a:ext uri="{28A0092B-C50C-407E-A947-70E740481C1C}">
                <a14:useLocalDpi xmlns:a14="http://schemas.microsoft.com/office/drawing/2010/main" val="0"/>
              </a:ext>
            </a:extLst>
          </a:blip>
          <a:srcRect l="24572" t="18954" r="16834" b="19218"/>
          <a:stretch/>
        </p:blipFill>
        <p:spPr>
          <a:xfrm>
            <a:off x="2588420" y="3664139"/>
            <a:ext cx="2059781" cy="1461780"/>
          </a:xfrm>
          <a:prstGeom prst="rect">
            <a:avLst/>
          </a:prstGeom>
        </p:spPr>
      </p:pic>
      <p:pic>
        <p:nvPicPr>
          <p:cNvPr id="8" name="Content Placeholder 3" descr="Screen Shot 2015-09-08 at 3.03.31 PM.png"/>
          <p:cNvPicPr>
            <a:picLocks noChangeAspect="1"/>
          </p:cNvPicPr>
          <p:nvPr/>
        </p:nvPicPr>
        <p:blipFill rotWithShape="1">
          <a:blip r:embed="rId3">
            <a:extLst>
              <a:ext uri="{BEBA8EAE-BF5A-486C-A8C5-ECC9F3942E4B}">
                <a14:imgProps xmlns:a14="http://schemas.microsoft.com/office/drawing/2010/main">
                  <a14:imgLayer r:embed="rId6">
                    <a14:imgEffect>
                      <a14:backgroundRemoval t="14474" b="86842" l="24779" r="84956"/>
                    </a14:imgEffect>
                  </a14:imgLayer>
                </a14:imgProps>
              </a:ext>
              <a:ext uri="{28A0092B-C50C-407E-A947-70E740481C1C}">
                <a14:useLocalDpi xmlns:a14="http://schemas.microsoft.com/office/drawing/2010/main" val="0"/>
              </a:ext>
            </a:extLst>
          </a:blip>
          <a:srcRect l="24572" t="18954" r="16834" b="19218"/>
          <a:stretch/>
        </p:blipFill>
        <p:spPr>
          <a:xfrm>
            <a:off x="2565400" y="5125919"/>
            <a:ext cx="2183523" cy="1549597"/>
          </a:xfrm>
          <a:prstGeom prst="rect">
            <a:avLst/>
          </a:prstGeom>
        </p:spPr>
      </p:pic>
      <p:sp>
        <p:nvSpPr>
          <p:cNvPr id="9" name="Bent-Up Arrow 8"/>
          <p:cNvSpPr/>
          <p:nvPr/>
        </p:nvSpPr>
        <p:spPr>
          <a:xfrm rot="5400000">
            <a:off x="1369219" y="3488533"/>
            <a:ext cx="1325562" cy="969962"/>
          </a:xfrm>
          <a:prstGeom prst="bentUpArrow">
            <a:avLst/>
          </a:prstGeom>
          <a:solidFill>
            <a:schemeClr val="accent2">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Bent-Up Arrow 9"/>
          <p:cNvSpPr/>
          <p:nvPr/>
        </p:nvSpPr>
        <p:spPr>
          <a:xfrm rot="5400000">
            <a:off x="1271190" y="4695429"/>
            <a:ext cx="1521619" cy="969962"/>
          </a:xfrm>
          <a:prstGeom prst="bentUpArrow">
            <a:avLst/>
          </a:prstGeom>
          <a:solidFill>
            <a:schemeClr val="accent2">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457200" y="1417638"/>
            <a:ext cx="1698227" cy="784830"/>
          </a:xfrm>
          <a:prstGeom prst="rect">
            <a:avLst/>
          </a:prstGeom>
          <a:noFill/>
        </p:spPr>
        <p:txBody>
          <a:bodyPr wrap="square" rtlCol="0">
            <a:spAutoFit/>
          </a:bodyPr>
          <a:lstStyle/>
          <a:p>
            <a:pPr algn="ctr"/>
            <a:endParaRPr lang="en-US" sz="900" dirty="0" smtClean="0"/>
          </a:p>
          <a:p>
            <a:pPr algn="ctr"/>
            <a:r>
              <a:rPr lang="en-US" dirty="0" smtClean="0"/>
              <a:t>Portfolio evidence</a:t>
            </a:r>
            <a:endParaRPr lang="en-US" dirty="0"/>
          </a:p>
        </p:txBody>
      </p:sp>
      <p:sp>
        <p:nvSpPr>
          <p:cNvPr id="12" name="TextBox 11"/>
          <p:cNvSpPr txBox="1"/>
          <p:nvPr/>
        </p:nvSpPr>
        <p:spPr>
          <a:xfrm>
            <a:off x="2794000" y="2537619"/>
            <a:ext cx="1524000" cy="1061829"/>
          </a:xfrm>
          <a:prstGeom prst="rect">
            <a:avLst/>
          </a:prstGeom>
          <a:noFill/>
        </p:spPr>
        <p:txBody>
          <a:bodyPr wrap="square" rtlCol="0">
            <a:spAutoFit/>
          </a:bodyPr>
          <a:lstStyle/>
          <a:p>
            <a:pPr algn="ctr"/>
            <a:endParaRPr lang="en-US" sz="900" dirty="0" smtClean="0"/>
          </a:p>
          <a:p>
            <a:pPr algn="ctr"/>
            <a:r>
              <a:rPr lang="en-US" dirty="0" smtClean="0"/>
              <a:t>Interpersonal Speaking</a:t>
            </a:r>
          </a:p>
          <a:p>
            <a:pPr algn="ctr"/>
            <a:endParaRPr lang="en-US" dirty="0"/>
          </a:p>
        </p:txBody>
      </p:sp>
      <p:sp>
        <p:nvSpPr>
          <p:cNvPr id="13" name="TextBox 12"/>
          <p:cNvSpPr txBox="1"/>
          <p:nvPr/>
        </p:nvSpPr>
        <p:spPr>
          <a:xfrm>
            <a:off x="2794000" y="4195160"/>
            <a:ext cx="1747838" cy="646331"/>
          </a:xfrm>
          <a:prstGeom prst="rect">
            <a:avLst/>
          </a:prstGeom>
          <a:noFill/>
        </p:spPr>
        <p:txBody>
          <a:bodyPr wrap="square" rtlCol="0">
            <a:spAutoFit/>
          </a:bodyPr>
          <a:lstStyle/>
          <a:p>
            <a:pPr algn="ctr"/>
            <a:r>
              <a:rPr lang="en-US" dirty="0" smtClean="0"/>
              <a:t>Interpretive</a:t>
            </a:r>
          </a:p>
          <a:p>
            <a:pPr algn="ctr"/>
            <a:r>
              <a:rPr lang="en-US" dirty="0" smtClean="0"/>
              <a:t>Reading</a:t>
            </a:r>
            <a:endParaRPr lang="en-US" dirty="0"/>
          </a:p>
        </p:txBody>
      </p:sp>
      <p:sp>
        <p:nvSpPr>
          <p:cNvPr id="14" name="TextBox 13"/>
          <p:cNvSpPr txBox="1"/>
          <p:nvPr/>
        </p:nvSpPr>
        <p:spPr>
          <a:xfrm>
            <a:off x="2667000" y="5548805"/>
            <a:ext cx="2108200" cy="1061829"/>
          </a:xfrm>
          <a:prstGeom prst="rect">
            <a:avLst/>
          </a:prstGeom>
          <a:noFill/>
        </p:spPr>
        <p:txBody>
          <a:bodyPr wrap="square" rtlCol="0">
            <a:spAutoFit/>
          </a:bodyPr>
          <a:lstStyle/>
          <a:p>
            <a:pPr algn="ctr"/>
            <a:endParaRPr lang="en-US" sz="900" dirty="0" smtClean="0"/>
          </a:p>
          <a:p>
            <a:pPr algn="ctr"/>
            <a:r>
              <a:rPr lang="en-US" dirty="0" smtClean="0"/>
              <a:t>Presentational Writing</a:t>
            </a:r>
          </a:p>
          <a:p>
            <a:pPr algn="ctr"/>
            <a:endParaRPr lang="en-US" dirty="0"/>
          </a:p>
        </p:txBody>
      </p:sp>
      <p:sp>
        <p:nvSpPr>
          <p:cNvPr id="15" name="Right Arrow 14"/>
          <p:cNvSpPr/>
          <p:nvPr/>
        </p:nvSpPr>
        <p:spPr>
          <a:xfrm>
            <a:off x="4748923" y="2920999"/>
            <a:ext cx="1372477" cy="389733"/>
          </a:xfrm>
          <a:prstGeom prst="rightArrow">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F497D"/>
              </a:solidFill>
            </a:endParaRPr>
          </a:p>
        </p:txBody>
      </p:sp>
      <p:sp>
        <p:nvSpPr>
          <p:cNvPr id="16" name="Right Arrow 15"/>
          <p:cNvSpPr/>
          <p:nvPr/>
        </p:nvSpPr>
        <p:spPr>
          <a:xfrm>
            <a:off x="4775200" y="5746353"/>
            <a:ext cx="1372477" cy="389733"/>
          </a:xfrm>
          <a:prstGeom prst="rightArrow">
            <a:avLst/>
          </a:prstGeom>
          <a:solidFill>
            <a:srgbClr val="1F497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ight Arrow 16"/>
          <p:cNvSpPr/>
          <p:nvPr/>
        </p:nvSpPr>
        <p:spPr>
          <a:xfrm>
            <a:off x="4748923" y="4246562"/>
            <a:ext cx="1372477" cy="389733"/>
          </a:xfrm>
          <a:prstGeom prst="rightArrow">
            <a:avLst/>
          </a:prstGeom>
          <a:solidFill>
            <a:srgbClr val="1F497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6147677" y="2725957"/>
            <a:ext cx="2946400" cy="584776"/>
          </a:xfrm>
          <a:prstGeom prst="rect">
            <a:avLst/>
          </a:prstGeom>
          <a:noFill/>
        </p:spPr>
        <p:txBody>
          <a:bodyPr wrap="square" lIns="91440" tIns="45720" rIns="91440" bIns="45720">
            <a:spAutoFit/>
          </a:bodyPr>
          <a:lstStyle/>
          <a:p>
            <a:pPr algn="ctr"/>
            <a:r>
              <a:rPr lang="en-US" sz="3200" b="1" cap="none" spc="0" dirty="0" smtClean="0">
                <a:ln w="12700">
                  <a:noFill/>
                  <a:prstDash val="solid"/>
                </a:ln>
                <a:solidFill>
                  <a:schemeClr val="tx2"/>
                </a:solidFill>
                <a:effectLst>
                  <a:outerShdw blurRad="41275" dist="20320" dir="1800000" algn="tl" rotWithShape="0">
                    <a:srgbClr val="000000">
                      <a:alpha val="40000"/>
                    </a:srgbClr>
                  </a:outerShdw>
                </a:effectLst>
              </a:rPr>
              <a:t>Student files</a:t>
            </a:r>
            <a:endParaRPr lang="en-US" sz="3200" b="1" cap="none" spc="0" dirty="0">
              <a:ln w="12700">
                <a:noFill/>
                <a:prstDash val="solid"/>
              </a:ln>
              <a:solidFill>
                <a:schemeClr val="tx2"/>
              </a:solidFill>
              <a:effectLst>
                <a:outerShdw blurRad="41275" dist="20320" dir="1800000" algn="tl" rotWithShape="0">
                  <a:srgbClr val="000000">
                    <a:alpha val="40000"/>
                  </a:srgbClr>
                </a:outerShdw>
              </a:effectLst>
            </a:endParaRPr>
          </a:p>
        </p:txBody>
      </p:sp>
      <p:sp>
        <p:nvSpPr>
          <p:cNvPr id="19" name="Rectangle 18"/>
          <p:cNvSpPr/>
          <p:nvPr/>
        </p:nvSpPr>
        <p:spPr>
          <a:xfrm>
            <a:off x="6147677" y="4127212"/>
            <a:ext cx="2946400" cy="584776"/>
          </a:xfrm>
          <a:prstGeom prst="rect">
            <a:avLst/>
          </a:prstGeom>
          <a:noFill/>
        </p:spPr>
        <p:txBody>
          <a:bodyPr wrap="square" lIns="91440" tIns="45720" rIns="91440" bIns="45720">
            <a:spAutoFit/>
          </a:bodyPr>
          <a:lstStyle/>
          <a:p>
            <a:pPr algn="ctr"/>
            <a:r>
              <a:rPr lang="en-US" sz="3200" b="1" cap="none" spc="0" dirty="0" smtClean="0">
                <a:ln w="12700">
                  <a:noFill/>
                  <a:prstDash val="solid"/>
                </a:ln>
                <a:solidFill>
                  <a:schemeClr val="tx2"/>
                </a:solidFill>
                <a:effectLst>
                  <a:outerShdw blurRad="41275" dist="20320" dir="1800000" algn="tl" rotWithShape="0">
                    <a:srgbClr val="000000">
                      <a:alpha val="40000"/>
                    </a:srgbClr>
                  </a:outerShdw>
                </a:effectLst>
              </a:rPr>
              <a:t>Student files</a:t>
            </a:r>
            <a:endParaRPr lang="en-US" sz="3200" b="1" cap="none" spc="0" dirty="0">
              <a:ln w="12700">
                <a:noFill/>
                <a:prstDash val="solid"/>
              </a:ln>
              <a:solidFill>
                <a:schemeClr val="tx2"/>
              </a:solidFill>
              <a:effectLst>
                <a:outerShdw blurRad="41275" dist="20320" dir="1800000" algn="tl" rotWithShape="0">
                  <a:srgbClr val="000000">
                    <a:alpha val="40000"/>
                  </a:srgbClr>
                </a:outerShdw>
              </a:effectLst>
            </a:endParaRPr>
          </a:p>
        </p:txBody>
      </p:sp>
      <p:sp>
        <p:nvSpPr>
          <p:cNvPr id="20" name="Rectangle 19"/>
          <p:cNvSpPr/>
          <p:nvPr/>
        </p:nvSpPr>
        <p:spPr>
          <a:xfrm>
            <a:off x="6147677" y="5648832"/>
            <a:ext cx="2946400" cy="584776"/>
          </a:xfrm>
          <a:prstGeom prst="rect">
            <a:avLst/>
          </a:prstGeom>
          <a:noFill/>
        </p:spPr>
        <p:txBody>
          <a:bodyPr wrap="square" lIns="91440" tIns="45720" rIns="91440" bIns="45720">
            <a:spAutoFit/>
          </a:bodyPr>
          <a:lstStyle/>
          <a:p>
            <a:pPr algn="ctr"/>
            <a:r>
              <a:rPr lang="en-US" sz="3200" b="1" cap="none" spc="0" dirty="0" smtClean="0">
                <a:ln w="12700">
                  <a:noFill/>
                  <a:prstDash val="solid"/>
                </a:ln>
                <a:solidFill>
                  <a:schemeClr val="tx2"/>
                </a:solidFill>
                <a:effectLst>
                  <a:outerShdw blurRad="41275" dist="20320" dir="1800000" algn="tl" rotWithShape="0">
                    <a:srgbClr val="000000">
                      <a:alpha val="40000"/>
                    </a:srgbClr>
                  </a:outerShdw>
                </a:effectLst>
              </a:rPr>
              <a:t>Student files</a:t>
            </a:r>
            <a:endParaRPr lang="en-US" sz="3200" b="1" cap="none" spc="0" dirty="0">
              <a:ln w="12700">
                <a:noFill/>
                <a:prstDash val="solid"/>
              </a:ln>
              <a:solidFill>
                <a:schemeClr val="tx2"/>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2520835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3606800" y="5548805"/>
            <a:ext cx="2184400" cy="1309195"/>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1143000"/>
          </a:xfrm>
        </p:spPr>
        <p:txBody>
          <a:bodyPr>
            <a:normAutofit/>
          </a:bodyPr>
          <a:lstStyle/>
          <a:p>
            <a:pPr marL="0" indent="0"/>
            <a:r>
              <a:rPr lang="en-US" b="1" dirty="0" smtClean="0">
                <a:solidFill>
                  <a:srgbClr val="953735"/>
                </a:solidFill>
              </a:rPr>
              <a:t>How do you create files?</a:t>
            </a:r>
            <a:endParaRPr lang="en-US" b="1" dirty="0">
              <a:solidFill>
                <a:srgbClr val="953735"/>
              </a:solidFill>
            </a:endParaRPr>
          </a:p>
        </p:txBody>
      </p:sp>
      <p:pic>
        <p:nvPicPr>
          <p:cNvPr id="4" name="Content Placeholder 3" descr="Screen Shot 2015-09-08 at 3.03.31 PM.png"/>
          <p:cNvPicPr>
            <a:picLocks noGrp="1" noChangeAspect="1"/>
          </p:cNvPicPr>
          <p:nvPr>
            <p:ph idx="1"/>
          </p:nvPr>
        </p:nvPicPr>
        <p:blipFill rotWithShape="1">
          <a:blip r:embed="rId3">
            <a:extLst>
              <a:ext uri="{BEBA8EAE-BF5A-486C-A8C5-ECC9F3942E4B}">
                <a14:imgProps xmlns:a14="http://schemas.microsoft.com/office/drawing/2010/main">
                  <a14:imgLayer r:embed="rId4">
                    <a14:imgEffect>
                      <a14:backgroundRemoval t="14474" b="86842" l="24779" r="84956"/>
                    </a14:imgEffect>
                  </a14:imgLayer>
                </a14:imgProps>
              </a:ext>
              <a:ext uri="{28A0092B-C50C-407E-A947-70E740481C1C}">
                <a14:useLocalDpi xmlns:a14="http://schemas.microsoft.com/office/drawing/2010/main" val="0"/>
              </a:ext>
            </a:extLst>
          </a:blip>
          <a:srcRect l="24572" t="18954" r="16834" b="19218"/>
          <a:stretch/>
        </p:blipFill>
        <p:spPr>
          <a:xfrm>
            <a:off x="167083" y="1016000"/>
            <a:ext cx="2140744" cy="1519238"/>
          </a:xfrm>
        </p:spPr>
      </p:pic>
      <p:sp>
        <p:nvSpPr>
          <p:cNvPr id="5" name="Bent-Up Arrow 4"/>
          <p:cNvSpPr/>
          <p:nvPr/>
        </p:nvSpPr>
        <p:spPr>
          <a:xfrm rot="5400000">
            <a:off x="1549400" y="2535238"/>
            <a:ext cx="965200" cy="969962"/>
          </a:xfrm>
          <a:prstGeom prst="bentUpArrow">
            <a:avLst/>
          </a:prstGeom>
          <a:solidFill>
            <a:schemeClr val="accent2">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Content Placeholder 3" descr="Screen Shot 2015-09-08 at 3.03.31 PM.png"/>
          <p:cNvPicPr>
            <a:picLocks noChangeAspect="1"/>
          </p:cNvPicPr>
          <p:nvPr/>
        </p:nvPicPr>
        <p:blipFill rotWithShape="1">
          <a:blip r:embed="rId3">
            <a:extLst>
              <a:ext uri="{BEBA8EAE-BF5A-486C-A8C5-ECC9F3942E4B}">
                <a14:imgProps xmlns:a14="http://schemas.microsoft.com/office/drawing/2010/main">
                  <a14:imgLayer r:embed="rId4">
                    <a14:imgEffect>
                      <a14:backgroundRemoval t="14474" b="86842" l="24779" r="84956"/>
                    </a14:imgEffect>
                  </a14:imgLayer>
                </a14:imgProps>
              </a:ext>
              <a:ext uri="{28A0092B-C50C-407E-A947-70E740481C1C}">
                <a14:useLocalDpi xmlns:a14="http://schemas.microsoft.com/office/drawing/2010/main" val="0"/>
              </a:ext>
            </a:extLst>
          </a:blip>
          <a:srcRect l="24572" t="18954" r="16834" b="19218"/>
          <a:stretch/>
        </p:blipFill>
        <p:spPr>
          <a:xfrm>
            <a:off x="2565400" y="2284016"/>
            <a:ext cx="1981200" cy="1406013"/>
          </a:xfrm>
          <a:prstGeom prst="rect">
            <a:avLst/>
          </a:prstGeom>
        </p:spPr>
      </p:pic>
      <p:pic>
        <p:nvPicPr>
          <p:cNvPr id="7" name="Content Placeholder 3" descr="Screen Shot 2015-09-08 at 3.03.31 PM.png"/>
          <p:cNvPicPr>
            <a:picLocks noChangeAspect="1"/>
          </p:cNvPicPr>
          <p:nvPr/>
        </p:nvPicPr>
        <p:blipFill rotWithShape="1">
          <a:blip r:embed="rId3">
            <a:extLst>
              <a:ext uri="{BEBA8EAE-BF5A-486C-A8C5-ECC9F3942E4B}">
                <a14:imgProps xmlns:a14="http://schemas.microsoft.com/office/drawing/2010/main">
                  <a14:imgLayer r:embed="rId5">
                    <a14:imgEffect>
                      <a14:backgroundRemoval t="14474" b="86842" l="24779" r="84956"/>
                    </a14:imgEffect>
                  </a14:imgLayer>
                </a14:imgProps>
              </a:ext>
              <a:ext uri="{28A0092B-C50C-407E-A947-70E740481C1C}">
                <a14:useLocalDpi xmlns:a14="http://schemas.microsoft.com/office/drawing/2010/main" val="0"/>
              </a:ext>
            </a:extLst>
          </a:blip>
          <a:srcRect l="24572" t="18954" r="16834" b="19218"/>
          <a:stretch/>
        </p:blipFill>
        <p:spPr>
          <a:xfrm>
            <a:off x="2588420" y="3664139"/>
            <a:ext cx="2059781" cy="1461780"/>
          </a:xfrm>
          <a:prstGeom prst="rect">
            <a:avLst/>
          </a:prstGeom>
        </p:spPr>
      </p:pic>
      <p:pic>
        <p:nvPicPr>
          <p:cNvPr id="8" name="Content Placeholder 3" descr="Screen Shot 2015-09-08 at 3.03.31 PM.png"/>
          <p:cNvPicPr>
            <a:picLocks noChangeAspect="1"/>
          </p:cNvPicPr>
          <p:nvPr/>
        </p:nvPicPr>
        <p:blipFill rotWithShape="1">
          <a:blip r:embed="rId3">
            <a:extLst>
              <a:ext uri="{BEBA8EAE-BF5A-486C-A8C5-ECC9F3942E4B}">
                <a14:imgProps xmlns:a14="http://schemas.microsoft.com/office/drawing/2010/main">
                  <a14:imgLayer r:embed="rId6">
                    <a14:imgEffect>
                      <a14:backgroundRemoval t="14474" b="86842" l="24779" r="84956"/>
                    </a14:imgEffect>
                  </a14:imgLayer>
                </a14:imgProps>
              </a:ext>
              <a:ext uri="{28A0092B-C50C-407E-A947-70E740481C1C}">
                <a14:useLocalDpi xmlns:a14="http://schemas.microsoft.com/office/drawing/2010/main" val="0"/>
              </a:ext>
            </a:extLst>
          </a:blip>
          <a:srcRect l="24572" t="18954" r="16834" b="19218"/>
          <a:stretch/>
        </p:blipFill>
        <p:spPr>
          <a:xfrm>
            <a:off x="2565400" y="5125919"/>
            <a:ext cx="2183523" cy="1549597"/>
          </a:xfrm>
          <a:prstGeom prst="rect">
            <a:avLst/>
          </a:prstGeom>
        </p:spPr>
      </p:pic>
      <p:sp>
        <p:nvSpPr>
          <p:cNvPr id="9" name="Bent-Up Arrow 8"/>
          <p:cNvSpPr/>
          <p:nvPr/>
        </p:nvSpPr>
        <p:spPr>
          <a:xfrm rot="5400000">
            <a:off x="1369219" y="3488533"/>
            <a:ext cx="1325562" cy="969962"/>
          </a:xfrm>
          <a:prstGeom prst="bentUpArrow">
            <a:avLst/>
          </a:prstGeom>
          <a:solidFill>
            <a:schemeClr val="accent2">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Bent-Up Arrow 9"/>
          <p:cNvSpPr/>
          <p:nvPr/>
        </p:nvSpPr>
        <p:spPr>
          <a:xfrm rot="5400000">
            <a:off x="1271190" y="4695429"/>
            <a:ext cx="1521619" cy="969962"/>
          </a:xfrm>
          <a:prstGeom prst="bentUpArrow">
            <a:avLst/>
          </a:prstGeom>
          <a:solidFill>
            <a:schemeClr val="accent2">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457200" y="1417638"/>
            <a:ext cx="1698227" cy="784830"/>
          </a:xfrm>
          <a:prstGeom prst="rect">
            <a:avLst/>
          </a:prstGeom>
          <a:noFill/>
        </p:spPr>
        <p:txBody>
          <a:bodyPr wrap="square" rtlCol="0">
            <a:spAutoFit/>
          </a:bodyPr>
          <a:lstStyle/>
          <a:p>
            <a:pPr algn="ctr"/>
            <a:endParaRPr lang="en-US" sz="900" dirty="0" smtClean="0"/>
          </a:p>
          <a:p>
            <a:pPr algn="ctr"/>
            <a:r>
              <a:rPr lang="en-US" dirty="0" smtClean="0"/>
              <a:t>Portfolio evidence</a:t>
            </a:r>
            <a:endParaRPr lang="en-US" dirty="0"/>
          </a:p>
        </p:txBody>
      </p:sp>
      <p:sp>
        <p:nvSpPr>
          <p:cNvPr id="12" name="TextBox 11"/>
          <p:cNvSpPr txBox="1"/>
          <p:nvPr/>
        </p:nvSpPr>
        <p:spPr>
          <a:xfrm>
            <a:off x="2794000" y="2537619"/>
            <a:ext cx="1524000" cy="1061829"/>
          </a:xfrm>
          <a:prstGeom prst="rect">
            <a:avLst/>
          </a:prstGeom>
          <a:noFill/>
        </p:spPr>
        <p:txBody>
          <a:bodyPr wrap="square" rtlCol="0">
            <a:spAutoFit/>
          </a:bodyPr>
          <a:lstStyle/>
          <a:p>
            <a:pPr algn="ctr"/>
            <a:endParaRPr lang="en-US" sz="900" dirty="0" smtClean="0"/>
          </a:p>
          <a:p>
            <a:pPr algn="ctr"/>
            <a:r>
              <a:rPr lang="en-US" dirty="0" smtClean="0"/>
              <a:t>Interpersonal Speaking</a:t>
            </a:r>
          </a:p>
          <a:p>
            <a:pPr algn="ctr"/>
            <a:endParaRPr lang="en-US" dirty="0"/>
          </a:p>
        </p:txBody>
      </p:sp>
      <p:sp>
        <p:nvSpPr>
          <p:cNvPr id="13" name="TextBox 12"/>
          <p:cNvSpPr txBox="1"/>
          <p:nvPr/>
        </p:nvSpPr>
        <p:spPr>
          <a:xfrm>
            <a:off x="2794000" y="4195160"/>
            <a:ext cx="1747838" cy="646331"/>
          </a:xfrm>
          <a:prstGeom prst="rect">
            <a:avLst/>
          </a:prstGeom>
          <a:noFill/>
        </p:spPr>
        <p:txBody>
          <a:bodyPr wrap="square" rtlCol="0">
            <a:spAutoFit/>
          </a:bodyPr>
          <a:lstStyle/>
          <a:p>
            <a:pPr algn="ctr"/>
            <a:r>
              <a:rPr lang="en-US" dirty="0" smtClean="0"/>
              <a:t>Interpretive</a:t>
            </a:r>
          </a:p>
          <a:p>
            <a:pPr algn="ctr"/>
            <a:r>
              <a:rPr lang="en-US" dirty="0" smtClean="0"/>
              <a:t>Reading</a:t>
            </a:r>
            <a:endParaRPr lang="en-US" dirty="0"/>
          </a:p>
        </p:txBody>
      </p:sp>
      <p:sp>
        <p:nvSpPr>
          <p:cNvPr id="14" name="TextBox 13"/>
          <p:cNvSpPr txBox="1"/>
          <p:nvPr/>
        </p:nvSpPr>
        <p:spPr>
          <a:xfrm>
            <a:off x="2667000" y="5548805"/>
            <a:ext cx="2108200" cy="1061829"/>
          </a:xfrm>
          <a:prstGeom prst="rect">
            <a:avLst/>
          </a:prstGeom>
          <a:noFill/>
        </p:spPr>
        <p:txBody>
          <a:bodyPr wrap="square" rtlCol="0">
            <a:spAutoFit/>
          </a:bodyPr>
          <a:lstStyle/>
          <a:p>
            <a:pPr algn="ctr"/>
            <a:endParaRPr lang="en-US" sz="900" dirty="0" smtClean="0"/>
          </a:p>
          <a:p>
            <a:pPr algn="ctr"/>
            <a:r>
              <a:rPr lang="en-US" dirty="0" smtClean="0"/>
              <a:t>Presentational Writing</a:t>
            </a:r>
          </a:p>
          <a:p>
            <a:pPr algn="ctr"/>
            <a:endParaRPr lang="en-US" dirty="0"/>
          </a:p>
        </p:txBody>
      </p:sp>
      <p:sp>
        <p:nvSpPr>
          <p:cNvPr id="15" name="Right Arrow 14"/>
          <p:cNvSpPr/>
          <p:nvPr/>
        </p:nvSpPr>
        <p:spPr>
          <a:xfrm>
            <a:off x="4748923" y="2920999"/>
            <a:ext cx="1372477" cy="389733"/>
          </a:xfrm>
          <a:prstGeom prst="rightArrow">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F497D"/>
              </a:solidFill>
            </a:endParaRPr>
          </a:p>
        </p:txBody>
      </p:sp>
      <p:sp>
        <p:nvSpPr>
          <p:cNvPr id="16" name="Right Arrow 15"/>
          <p:cNvSpPr/>
          <p:nvPr/>
        </p:nvSpPr>
        <p:spPr>
          <a:xfrm>
            <a:off x="4775200" y="5746353"/>
            <a:ext cx="1372477" cy="389733"/>
          </a:xfrm>
          <a:prstGeom prst="rightArrow">
            <a:avLst/>
          </a:prstGeom>
          <a:solidFill>
            <a:srgbClr val="1F497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ight Arrow 16"/>
          <p:cNvSpPr/>
          <p:nvPr/>
        </p:nvSpPr>
        <p:spPr>
          <a:xfrm>
            <a:off x="4748923" y="4246562"/>
            <a:ext cx="1372477" cy="389733"/>
          </a:xfrm>
          <a:prstGeom prst="rightArrow">
            <a:avLst/>
          </a:prstGeom>
          <a:solidFill>
            <a:srgbClr val="1F497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6147677" y="2725957"/>
            <a:ext cx="2946400" cy="584776"/>
          </a:xfrm>
          <a:prstGeom prst="rect">
            <a:avLst/>
          </a:prstGeom>
          <a:noFill/>
        </p:spPr>
        <p:txBody>
          <a:bodyPr wrap="square" lIns="91440" tIns="45720" rIns="91440" bIns="45720">
            <a:spAutoFit/>
          </a:bodyPr>
          <a:lstStyle/>
          <a:p>
            <a:pPr algn="ctr"/>
            <a:r>
              <a:rPr lang="en-US" sz="3200" b="1" cap="none" spc="0" dirty="0" smtClean="0">
                <a:ln w="12700">
                  <a:noFill/>
                  <a:prstDash val="solid"/>
                </a:ln>
                <a:solidFill>
                  <a:schemeClr val="tx2"/>
                </a:solidFill>
                <a:effectLst>
                  <a:outerShdw blurRad="41275" dist="20320" dir="1800000" algn="tl" rotWithShape="0">
                    <a:srgbClr val="000000">
                      <a:alpha val="40000"/>
                    </a:srgbClr>
                  </a:outerShdw>
                </a:effectLst>
              </a:rPr>
              <a:t>Student files</a:t>
            </a:r>
            <a:endParaRPr lang="en-US" sz="3200" b="1" cap="none" spc="0" dirty="0">
              <a:ln w="12700">
                <a:noFill/>
                <a:prstDash val="solid"/>
              </a:ln>
              <a:solidFill>
                <a:schemeClr val="tx2"/>
              </a:solidFill>
              <a:effectLst>
                <a:outerShdw blurRad="41275" dist="20320" dir="1800000" algn="tl" rotWithShape="0">
                  <a:srgbClr val="000000">
                    <a:alpha val="40000"/>
                  </a:srgbClr>
                </a:outerShdw>
              </a:effectLst>
            </a:endParaRPr>
          </a:p>
        </p:txBody>
      </p:sp>
      <p:sp>
        <p:nvSpPr>
          <p:cNvPr id="19" name="Rectangle 18"/>
          <p:cNvSpPr/>
          <p:nvPr/>
        </p:nvSpPr>
        <p:spPr>
          <a:xfrm>
            <a:off x="6147677" y="4127212"/>
            <a:ext cx="2946400" cy="584776"/>
          </a:xfrm>
          <a:prstGeom prst="rect">
            <a:avLst/>
          </a:prstGeom>
          <a:noFill/>
        </p:spPr>
        <p:txBody>
          <a:bodyPr wrap="square" lIns="91440" tIns="45720" rIns="91440" bIns="45720">
            <a:spAutoFit/>
          </a:bodyPr>
          <a:lstStyle/>
          <a:p>
            <a:pPr algn="ctr"/>
            <a:r>
              <a:rPr lang="en-US" sz="3200" b="1" cap="none" spc="0" dirty="0" smtClean="0">
                <a:ln w="12700">
                  <a:noFill/>
                  <a:prstDash val="solid"/>
                </a:ln>
                <a:solidFill>
                  <a:schemeClr val="tx2"/>
                </a:solidFill>
                <a:effectLst>
                  <a:outerShdw blurRad="41275" dist="20320" dir="1800000" algn="tl" rotWithShape="0">
                    <a:srgbClr val="000000">
                      <a:alpha val="40000"/>
                    </a:srgbClr>
                  </a:outerShdw>
                </a:effectLst>
              </a:rPr>
              <a:t>Student files</a:t>
            </a:r>
            <a:endParaRPr lang="en-US" sz="3200" b="1" cap="none" spc="0" dirty="0">
              <a:ln w="12700">
                <a:noFill/>
                <a:prstDash val="solid"/>
              </a:ln>
              <a:solidFill>
                <a:schemeClr val="tx2"/>
              </a:solidFill>
              <a:effectLst>
                <a:outerShdw blurRad="41275" dist="20320" dir="1800000" algn="tl" rotWithShape="0">
                  <a:srgbClr val="000000">
                    <a:alpha val="40000"/>
                  </a:srgbClr>
                </a:outerShdw>
              </a:effectLst>
            </a:endParaRPr>
          </a:p>
        </p:txBody>
      </p:sp>
      <p:sp>
        <p:nvSpPr>
          <p:cNvPr id="20" name="Rectangle 19"/>
          <p:cNvSpPr/>
          <p:nvPr/>
        </p:nvSpPr>
        <p:spPr>
          <a:xfrm>
            <a:off x="6147677" y="5648832"/>
            <a:ext cx="2946400" cy="584776"/>
          </a:xfrm>
          <a:prstGeom prst="rect">
            <a:avLst/>
          </a:prstGeom>
          <a:noFill/>
        </p:spPr>
        <p:txBody>
          <a:bodyPr wrap="square" lIns="91440" tIns="45720" rIns="91440" bIns="45720">
            <a:spAutoFit/>
          </a:bodyPr>
          <a:lstStyle/>
          <a:p>
            <a:pPr algn="ctr"/>
            <a:r>
              <a:rPr lang="en-US" sz="3200" b="1" cap="none" spc="0" dirty="0" smtClean="0">
                <a:ln w="12700">
                  <a:noFill/>
                  <a:prstDash val="solid"/>
                </a:ln>
                <a:solidFill>
                  <a:schemeClr val="tx2"/>
                </a:solidFill>
                <a:effectLst>
                  <a:outerShdw blurRad="41275" dist="20320" dir="1800000" algn="tl" rotWithShape="0">
                    <a:srgbClr val="000000">
                      <a:alpha val="40000"/>
                    </a:srgbClr>
                  </a:outerShdw>
                </a:effectLst>
              </a:rPr>
              <a:t>Student files</a:t>
            </a:r>
            <a:endParaRPr lang="en-US" sz="3200" b="1" cap="none" spc="0" dirty="0">
              <a:ln w="12700">
                <a:noFill/>
                <a:prstDash val="solid"/>
              </a:ln>
              <a:solidFill>
                <a:schemeClr val="tx2"/>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8965349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Reflection:</a:t>
            </a:r>
            <a:br>
              <a:rPr lang="en-US" b="1" dirty="0" smtClean="0"/>
            </a:br>
            <a:endParaRPr lang="en-US" b="1" dirty="0"/>
          </a:p>
        </p:txBody>
      </p:sp>
      <p:sp>
        <p:nvSpPr>
          <p:cNvPr id="3" name="Content Placeholder 2"/>
          <p:cNvSpPr>
            <a:spLocks noGrp="1"/>
          </p:cNvSpPr>
          <p:nvPr>
            <p:ph idx="1"/>
          </p:nvPr>
        </p:nvSpPr>
        <p:spPr/>
        <p:txBody>
          <a:bodyPr>
            <a:normAutofit/>
          </a:bodyPr>
          <a:lstStyle/>
          <a:p>
            <a:r>
              <a:rPr lang="en-US" sz="4000" dirty="0" smtClean="0"/>
              <a:t>How are your storing files?</a:t>
            </a:r>
          </a:p>
          <a:p>
            <a:r>
              <a:rPr lang="en-US" sz="4000" dirty="0" smtClean="0"/>
              <a:t>What was most difficult about organizing files for you?</a:t>
            </a:r>
          </a:p>
          <a:p>
            <a:r>
              <a:rPr lang="en-US" sz="4000" dirty="0" smtClean="0"/>
              <a:t>What else do you need to learn/do prior to applying to your classroom?</a:t>
            </a:r>
            <a:endParaRPr lang="en-US" sz="4000" dirty="0"/>
          </a:p>
          <a:p>
            <a:pPr marL="0" indent="0">
              <a:buNone/>
            </a:pPr>
            <a:endParaRPr lang="en-US" sz="4000" dirty="0"/>
          </a:p>
        </p:txBody>
      </p:sp>
      <p:pic>
        <p:nvPicPr>
          <p:cNvPr id="4" name="Picture 3"/>
          <p:cNvPicPr>
            <a:picLocks noChangeAspect="1"/>
          </p:cNvPicPr>
          <p:nvPr/>
        </p:nvPicPr>
        <p:blipFill>
          <a:blip r:embed="rId3"/>
          <a:stretch>
            <a:fillRect/>
          </a:stretch>
        </p:blipFill>
        <p:spPr>
          <a:xfrm>
            <a:off x="7356324" y="274638"/>
            <a:ext cx="1330476" cy="977900"/>
          </a:xfrm>
          <a:prstGeom prst="rect">
            <a:avLst/>
          </a:prstGeom>
        </p:spPr>
      </p:pic>
    </p:spTree>
    <p:extLst>
      <p:ext uri="{BB962C8B-B14F-4D97-AF65-F5344CB8AC3E}">
        <p14:creationId xmlns:p14="http://schemas.microsoft.com/office/powerpoint/2010/main" val="34390425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3854" y="230904"/>
            <a:ext cx="7772400" cy="865882"/>
          </a:xfrm>
        </p:spPr>
        <p:txBody>
          <a:bodyPr/>
          <a:lstStyle/>
          <a:p>
            <a:r>
              <a:rPr lang="en-US" b="1" dirty="0" smtClean="0">
                <a:solidFill>
                  <a:srgbClr val="000000"/>
                </a:solidFill>
              </a:rPr>
              <a:t>Objectives</a:t>
            </a:r>
            <a:endParaRPr lang="en-US" b="1" dirty="0">
              <a:solidFill>
                <a:srgbClr val="000000"/>
              </a:solidFill>
            </a:endParaRPr>
          </a:p>
        </p:txBody>
      </p:sp>
      <p:sp>
        <p:nvSpPr>
          <p:cNvPr id="3" name="Subtitle 2"/>
          <p:cNvSpPr>
            <a:spLocks noGrp="1"/>
          </p:cNvSpPr>
          <p:nvPr>
            <p:ph type="subTitle" idx="1"/>
          </p:nvPr>
        </p:nvSpPr>
        <p:spPr>
          <a:xfrm>
            <a:off x="404109" y="1319441"/>
            <a:ext cx="8370832" cy="4585057"/>
          </a:xfrm>
        </p:spPr>
        <p:txBody>
          <a:bodyPr>
            <a:noAutofit/>
          </a:bodyPr>
          <a:lstStyle/>
          <a:p>
            <a:pPr algn="l"/>
            <a:r>
              <a:rPr lang="en-US" sz="2000" b="1" dirty="0" smtClean="0">
                <a:solidFill>
                  <a:schemeClr val="tx1"/>
                </a:solidFill>
              </a:rPr>
              <a:t>By the end of our time today, you should </a:t>
            </a:r>
            <a:r>
              <a:rPr lang="en-US" sz="2000" b="1" dirty="0">
                <a:solidFill>
                  <a:schemeClr val="tx1"/>
                </a:solidFill>
              </a:rPr>
              <a:t>b</a:t>
            </a:r>
            <a:r>
              <a:rPr lang="en-US" sz="2000" b="1" dirty="0" smtClean="0">
                <a:solidFill>
                  <a:schemeClr val="tx1"/>
                </a:solidFill>
              </a:rPr>
              <a:t>e </a:t>
            </a:r>
            <a:r>
              <a:rPr lang="en-US" sz="2000" b="1" dirty="0">
                <a:solidFill>
                  <a:schemeClr val="tx1"/>
                </a:solidFill>
              </a:rPr>
              <a:t>able to do: </a:t>
            </a:r>
          </a:p>
          <a:p>
            <a:pPr lvl="0" algn="l"/>
            <a:r>
              <a:rPr lang="en-US" dirty="0" smtClean="0">
                <a:solidFill>
                  <a:schemeClr val="tx1"/>
                </a:solidFill>
              </a:rPr>
              <a:t>1. Group </a:t>
            </a:r>
            <a:r>
              <a:rPr lang="en-US" dirty="0">
                <a:solidFill>
                  <a:schemeClr val="tx1"/>
                </a:solidFill>
              </a:rPr>
              <a:t>s</a:t>
            </a:r>
            <a:r>
              <a:rPr lang="en-US" dirty="0" smtClean="0">
                <a:solidFill>
                  <a:schemeClr val="tx1"/>
                </a:solidFill>
              </a:rPr>
              <a:t>tudents </a:t>
            </a:r>
            <a:r>
              <a:rPr lang="en-US" dirty="0">
                <a:solidFill>
                  <a:schemeClr val="tx1"/>
                </a:solidFill>
              </a:rPr>
              <a:t>into one of three categories (Exceeding expectations, meeting expectations, approaching expectations). </a:t>
            </a:r>
            <a:endParaRPr lang="en-US" b="1" dirty="0">
              <a:solidFill>
                <a:schemeClr val="tx1"/>
              </a:solidFill>
            </a:endParaRPr>
          </a:p>
          <a:p>
            <a:pPr lvl="0" algn="l"/>
            <a:r>
              <a:rPr lang="en-US" dirty="0" smtClean="0">
                <a:solidFill>
                  <a:schemeClr val="tx1"/>
                </a:solidFill>
              </a:rPr>
              <a:t>2. Name </a:t>
            </a:r>
            <a:r>
              <a:rPr lang="en-US" dirty="0">
                <a:solidFill>
                  <a:schemeClr val="tx1"/>
                </a:solidFill>
              </a:rPr>
              <a:t>f</a:t>
            </a:r>
            <a:r>
              <a:rPr lang="en-US" dirty="0" smtClean="0">
                <a:solidFill>
                  <a:schemeClr val="tx1"/>
                </a:solidFill>
              </a:rPr>
              <a:t>iles </a:t>
            </a:r>
            <a:r>
              <a:rPr lang="en-US" dirty="0">
                <a:solidFill>
                  <a:schemeClr val="tx1"/>
                </a:solidFill>
              </a:rPr>
              <a:t>for easy to </a:t>
            </a:r>
            <a:r>
              <a:rPr lang="en-US" dirty="0" smtClean="0">
                <a:solidFill>
                  <a:schemeClr val="tx1"/>
                </a:solidFill>
              </a:rPr>
              <a:t>identification.</a:t>
            </a:r>
            <a:endParaRPr lang="en-US" dirty="0">
              <a:solidFill>
                <a:schemeClr val="tx1"/>
              </a:solidFill>
            </a:endParaRPr>
          </a:p>
          <a:p>
            <a:pPr lvl="0" algn="l"/>
            <a:r>
              <a:rPr lang="en-US" dirty="0" smtClean="0">
                <a:solidFill>
                  <a:schemeClr val="tx1"/>
                </a:solidFill>
              </a:rPr>
              <a:t>3. Create </a:t>
            </a:r>
            <a:r>
              <a:rPr lang="en-US" dirty="0">
                <a:solidFill>
                  <a:schemeClr val="tx1"/>
                </a:solidFill>
              </a:rPr>
              <a:t>an organizational file structure on a </a:t>
            </a:r>
            <a:r>
              <a:rPr lang="en-US" dirty="0" smtClean="0">
                <a:solidFill>
                  <a:schemeClr val="tx1"/>
                </a:solidFill>
              </a:rPr>
              <a:t>device.</a:t>
            </a:r>
            <a:endParaRPr lang="en-US" b="1" dirty="0">
              <a:solidFill>
                <a:schemeClr val="tx1"/>
              </a:solidFill>
            </a:endParaRPr>
          </a:p>
          <a:p>
            <a:pPr lvl="0" algn="l"/>
            <a:r>
              <a:rPr lang="en-US" b="1" dirty="0" smtClean="0">
                <a:solidFill>
                  <a:srgbClr val="17375E"/>
                </a:solidFill>
              </a:rPr>
              <a:t>4. Create </a:t>
            </a:r>
            <a:r>
              <a:rPr lang="en-US" b="1" dirty="0">
                <a:solidFill>
                  <a:srgbClr val="17375E"/>
                </a:solidFill>
              </a:rPr>
              <a:t>a </a:t>
            </a:r>
            <a:r>
              <a:rPr lang="en-US" b="1" dirty="0" smtClean="0">
                <a:solidFill>
                  <a:srgbClr val="17375E"/>
                </a:solidFill>
              </a:rPr>
              <a:t>spreadsheet </a:t>
            </a:r>
            <a:r>
              <a:rPr lang="en-US" b="1" dirty="0">
                <a:solidFill>
                  <a:srgbClr val="17375E"/>
                </a:solidFill>
              </a:rPr>
              <a:t>for performance tracking.  </a:t>
            </a:r>
          </a:p>
          <a:p>
            <a:pPr algn="l"/>
            <a:endParaRPr lang="en-US" sz="1800" dirty="0" smtClean="0">
              <a:solidFill>
                <a:srgbClr val="000000"/>
              </a:solidFill>
            </a:endParaRPr>
          </a:p>
        </p:txBody>
      </p:sp>
    </p:spTree>
    <p:extLst>
      <p:ext uri="{BB962C8B-B14F-4D97-AF65-F5344CB8AC3E}">
        <p14:creationId xmlns:p14="http://schemas.microsoft.com/office/powerpoint/2010/main" val="31996804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5-09-02 at 8.24.06 AM.png"/>
          <p:cNvPicPr>
            <a:picLocks noChangeAspect="1"/>
          </p:cNvPicPr>
          <p:nvPr/>
        </p:nvPicPr>
        <p:blipFill rotWithShape="1">
          <a:blip r:embed="rId3">
            <a:extLst>
              <a:ext uri="{28A0092B-C50C-407E-A947-70E740481C1C}">
                <a14:useLocalDpi xmlns:a14="http://schemas.microsoft.com/office/drawing/2010/main" val="0"/>
              </a:ext>
            </a:extLst>
          </a:blip>
          <a:srcRect b="20671"/>
          <a:stretch/>
        </p:blipFill>
        <p:spPr>
          <a:xfrm>
            <a:off x="0" y="1417638"/>
            <a:ext cx="9144000" cy="5440362"/>
          </a:xfrm>
          <a:prstGeom prst="rect">
            <a:avLst/>
          </a:prstGeom>
        </p:spPr>
      </p:pic>
      <p:sp>
        <p:nvSpPr>
          <p:cNvPr id="2" name="Title 1"/>
          <p:cNvSpPr>
            <a:spLocks noGrp="1"/>
          </p:cNvSpPr>
          <p:nvPr>
            <p:ph type="title"/>
          </p:nvPr>
        </p:nvSpPr>
        <p:spPr/>
        <p:txBody>
          <a:bodyPr/>
          <a:lstStyle/>
          <a:p>
            <a:r>
              <a:rPr lang="en-US" dirty="0" smtClean="0"/>
              <a:t>Tracking students progress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58428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5-09-02 at 8.24.06 AM.png"/>
          <p:cNvPicPr>
            <a:picLocks noChangeAspect="1"/>
          </p:cNvPicPr>
          <p:nvPr/>
        </p:nvPicPr>
        <p:blipFill rotWithShape="1">
          <a:blip r:embed="rId3">
            <a:extLst>
              <a:ext uri="{28A0092B-C50C-407E-A947-70E740481C1C}">
                <a14:useLocalDpi xmlns:a14="http://schemas.microsoft.com/office/drawing/2010/main" val="0"/>
              </a:ext>
            </a:extLst>
          </a:blip>
          <a:srcRect b="20671"/>
          <a:stretch/>
        </p:blipFill>
        <p:spPr>
          <a:xfrm>
            <a:off x="0" y="1803400"/>
            <a:ext cx="9144000" cy="5054600"/>
          </a:xfrm>
          <a:prstGeom prst="rect">
            <a:avLst/>
          </a:prstGeom>
        </p:spPr>
      </p:pic>
      <p:sp>
        <p:nvSpPr>
          <p:cNvPr id="2" name="Title 1"/>
          <p:cNvSpPr>
            <a:spLocks noGrp="1"/>
          </p:cNvSpPr>
          <p:nvPr>
            <p:ph type="title"/>
          </p:nvPr>
        </p:nvSpPr>
        <p:spPr>
          <a:xfrm>
            <a:off x="457200" y="274638"/>
            <a:ext cx="8229600" cy="1143000"/>
          </a:xfrm>
        </p:spPr>
        <p:txBody>
          <a:bodyPr>
            <a:noAutofit/>
          </a:bodyPr>
          <a:lstStyle/>
          <a:p>
            <a:r>
              <a:rPr lang="en-US" sz="4800" dirty="0">
                <a:solidFill>
                  <a:schemeClr val="accent2">
                    <a:lumMod val="50000"/>
                  </a:schemeClr>
                </a:solidFill>
                <a:hlinkClick r:id="rId4"/>
              </a:rPr>
              <a:t>http://p3portfolio.weebly.com/portfolio-</a:t>
            </a:r>
            <a:r>
              <a:rPr lang="en-US" sz="4800" dirty="0" smtClean="0">
                <a:solidFill>
                  <a:schemeClr val="accent2">
                    <a:lumMod val="50000"/>
                  </a:schemeClr>
                </a:solidFill>
                <a:hlinkClick r:id="rId4"/>
              </a:rPr>
              <a:t>resources.html</a:t>
            </a:r>
            <a:r>
              <a:rPr lang="en-US" sz="4800" dirty="0" smtClean="0">
                <a:solidFill>
                  <a:schemeClr val="accent2">
                    <a:lumMod val="50000"/>
                  </a:schemeClr>
                </a:solidFill>
              </a:rPr>
              <a:t> </a:t>
            </a:r>
            <a:endParaRPr lang="en-US" sz="4800" dirty="0">
              <a:solidFill>
                <a:schemeClr val="accent2">
                  <a:lumMod val="50000"/>
                </a:schemeClr>
              </a:solidFill>
            </a:endParaRPr>
          </a:p>
        </p:txBody>
      </p:sp>
      <p:sp>
        <p:nvSpPr>
          <p:cNvPr id="3" name="Content Placeholder 2"/>
          <p:cNvSpPr>
            <a:spLocks noGrp="1"/>
          </p:cNvSpPr>
          <p:nvPr>
            <p:ph idx="1"/>
          </p:nvPr>
        </p:nvSpPr>
        <p:spPr>
          <a:xfrm>
            <a:off x="457200" y="3429000"/>
            <a:ext cx="8229600" cy="4525963"/>
          </a:xfrm>
        </p:spPr>
        <p:txBody>
          <a:bodyPr>
            <a:normAutofit/>
          </a:bodyPr>
          <a:lstStyle/>
          <a:p>
            <a:pPr marL="0" indent="0" algn="ctr">
              <a:buNone/>
            </a:pPr>
            <a:r>
              <a:rPr lang="en-US" sz="8000" b="1" dirty="0" smtClean="0"/>
              <a:t>Password: GROW2015</a:t>
            </a:r>
            <a:endParaRPr lang="en-US" sz="8000" b="1" dirty="0"/>
          </a:p>
        </p:txBody>
      </p:sp>
    </p:spTree>
    <p:extLst>
      <p:ext uri="{BB962C8B-B14F-4D97-AF65-F5344CB8AC3E}">
        <p14:creationId xmlns:p14="http://schemas.microsoft.com/office/powerpoint/2010/main" val="209023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5-09-08 at 3.21.54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004310" cy="6858000"/>
          </a:xfrm>
          <a:prstGeom prst="rect">
            <a:avLst/>
          </a:prstGeom>
        </p:spPr>
      </p:pic>
      <p:sp>
        <p:nvSpPr>
          <p:cNvPr id="5" name="Donut 4"/>
          <p:cNvSpPr/>
          <p:nvPr/>
        </p:nvSpPr>
        <p:spPr>
          <a:xfrm>
            <a:off x="330200" y="2032000"/>
            <a:ext cx="7239000" cy="1727200"/>
          </a:xfrm>
          <a:prstGeom prst="donut">
            <a:avLst>
              <a:gd name="adj" fmla="val 7348"/>
            </a:avLst>
          </a:prstGeom>
          <a:solidFill>
            <a:schemeClr val="accent2">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Right Arrow 5"/>
          <p:cNvSpPr/>
          <p:nvPr/>
        </p:nvSpPr>
        <p:spPr>
          <a:xfrm rot="13744541">
            <a:off x="5198881" y="3253545"/>
            <a:ext cx="2102747" cy="1011310"/>
          </a:xfrm>
          <a:prstGeom prst="rightArrow">
            <a:avLst/>
          </a:prstGeom>
          <a:solidFill>
            <a:srgbClr val="632523"/>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6172200" y="4884828"/>
            <a:ext cx="2832110" cy="954107"/>
          </a:xfrm>
          <a:prstGeom prst="rect">
            <a:avLst/>
          </a:prstGeom>
          <a:solidFill>
            <a:srgbClr val="632523"/>
          </a:solidFill>
        </p:spPr>
        <p:txBody>
          <a:bodyPr wrap="square" rtlCol="0">
            <a:spAutoFit/>
          </a:bodyPr>
          <a:lstStyle/>
          <a:p>
            <a:pPr algn="ctr"/>
            <a:r>
              <a:rPr lang="en-US" sz="2800" b="1" dirty="0" smtClean="0">
                <a:solidFill>
                  <a:schemeClr val="bg2"/>
                </a:solidFill>
              </a:rPr>
              <a:t>CLICK TO </a:t>
            </a:r>
          </a:p>
          <a:p>
            <a:pPr algn="ctr"/>
            <a:r>
              <a:rPr lang="en-US" sz="2800" b="1" dirty="0" smtClean="0">
                <a:solidFill>
                  <a:schemeClr val="bg2"/>
                </a:solidFill>
              </a:rPr>
              <a:t>DOWNLOAD FILE</a:t>
            </a:r>
            <a:endParaRPr lang="en-US" sz="2800" b="1" dirty="0">
              <a:solidFill>
                <a:schemeClr val="bg2"/>
              </a:solidFill>
            </a:endParaRPr>
          </a:p>
        </p:txBody>
      </p:sp>
    </p:spTree>
    <p:extLst>
      <p:ext uri="{BB962C8B-B14F-4D97-AF65-F5344CB8AC3E}">
        <p14:creationId xmlns:p14="http://schemas.microsoft.com/office/powerpoint/2010/main" val="13419646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5-09-02 at 8.24.06 AM.png"/>
          <p:cNvPicPr>
            <a:picLocks noChangeAspect="1"/>
          </p:cNvPicPr>
          <p:nvPr/>
        </p:nvPicPr>
        <p:blipFill rotWithShape="1">
          <a:blip r:embed="rId3">
            <a:extLst>
              <a:ext uri="{28A0092B-C50C-407E-A947-70E740481C1C}">
                <a14:useLocalDpi xmlns:a14="http://schemas.microsoft.com/office/drawing/2010/main" val="0"/>
              </a:ext>
            </a:extLst>
          </a:blip>
          <a:srcRect b="81042"/>
          <a:stretch/>
        </p:blipFill>
        <p:spPr>
          <a:xfrm>
            <a:off x="0" y="1417638"/>
            <a:ext cx="9144000" cy="1300162"/>
          </a:xfrm>
          <a:prstGeom prst="rect">
            <a:avLst/>
          </a:prstGeom>
        </p:spPr>
      </p:pic>
      <p:sp>
        <p:nvSpPr>
          <p:cNvPr id="2" name="Title 1"/>
          <p:cNvSpPr>
            <a:spLocks noGrp="1"/>
          </p:cNvSpPr>
          <p:nvPr>
            <p:ph type="title"/>
          </p:nvPr>
        </p:nvSpPr>
        <p:spPr/>
        <p:txBody>
          <a:bodyPr/>
          <a:lstStyle/>
          <a:p>
            <a:r>
              <a:rPr lang="en-US" dirty="0" smtClean="0"/>
              <a:t>OPEN FILE	</a:t>
            </a:r>
            <a:endParaRPr lang="en-US" dirty="0"/>
          </a:p>
        </p:txBody>
      </p:sp>
      <p:sp>
        <p:nvSpPr>
          <p:cNvPr id="5" name="Content Placeholder 4"/>
          <p:cNvSpPr>
            <a:spLocks noGrp="1"/>
          </p:cNvSpPr>
          <p:nvPr>
            <p:ph idx="1"/>
          </p:nvPr>
        </p:nvSpPr>
        <p:spPr>
          <a:xfrm>
            <a:off x="457200" y="2717800"/>
            <a:ext cx="8229600" cy="3408363"/>
          </a:xfrm>
        </p:spPr>
        <p:txBody>
          <a:bodyPr/>
          <a:lstStyle/>
          <a:p>
            <a:pPr marL="0" indent="0">
              <a:buNone/>
            </a:pPr>
            <a:r>
              <a:rPr lang="en-US" dirty="0" smtClean="0"/>
              <a:t>COLUMNS NAMED: </a:t>
            </a:r>
          </a:p>
          <a:p>
            <a:r>
              <a:rPr lang="en-US" dirty="0" smtClean="0"/>
              <a:t>LAST NAME, FIRST NAME, COURSE, PERIOD, GROUP, PRE-ASSESSMENT LEVEL, POST-ASSESSMENT LEVEL,  LEVELS OF GROWTH. </a:t>
            </a:r>
            <a:endParaRPr lang="en-US" dirty="0"/>
          </a:p>
        </p:txBody>
      </p:sp>
    </p:spTree>
    <p:extLst>
      <p:ext uri="{BB962C8B-B14F-4D97-AF65-F5344CB8AC3E}">
        <p14:creationId xmlns:p14="http://schemas.microsoft.com/office/powerpoint/2010/main" val="3816191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7762"/>
          </a:xfrm>
        </p:spPr>
        <p:txBody>
          <a:bodyPr>
            <a:normAutofit fontScale="90000"/>
          </a:bodyPr>
          <a:lstStyle/>
          <a:p>
            <a:r>
              <a:rPr lang="en-US" dirty="0" smtClean="0"/>
              <a:t>YOUR TURN!</a:t>
            </a:r>
            <a:r>
              <a:rPr lang="en-US" dirty="0"/>
              <a:t/>
            </a:r>
            <a:br>
              <a:rPr lang="en-US" dirty="0"/>
            </a:br>
            <a:r>
              <a:rPr lang="en-US" sz="5400" dirty="0" smtClean="0"/>
              <a:t>TAKE THIS TIME TO:</a:t>
            </a:r>
            <a:br>
              <a:rPr lang="en-US" sz="5400" dirty="0" smtClean="0"/>
            </a:br>
            <a:r>
              <a:rPr lang="en-US" sz="5400" dirty="0"/>
              <a:t/>
            </a:r>
            <a:br>
              <a:rPr lang="en-US" sz="5400" dirty="0"/>
            </a:br>
            <a:r>
              <a:rPr lang="en-US" sz="5400" dirty="0" smtClean="0"/>
              <a:t>1. Rename Files</a:t>
            </a:r>
            <a:br>
              <a:rPr lang="en-US" sz="5400" dirty="0" smtClean="0"/>
            </a:br>
            <a:r>
              <a:rPr lang="en-US" sz="5400" dirty="0" smtClean="0"/>
              <a:t>2. Create A File System</a:t>
            </a:r>
            <a:br>
              <a:rPr lang="en-US" sz="5400" dirty="0" smtClean="0"/>
            </a:br>
            <a:r>
              <a:rPr lang="en-US" sz="5400" dirty="0" smtClean="0"/>
              <a:t>3. Set-up Your Growth Tracker</a:t>
            </a:r>
            <a:br>
              <a:rPr lang="en-US" sz="5400" dirty="0" smtClean="0"/>
            </a:br>
            <a:endParaRPr lang="en-US" sz="5400" dirty="0"/>
          </a:p>
        </p:txBody>
      </p:sp>
      <p:pic>
        <p:nvPicPr>
          <p:cNvPr id="3" name="Picture 2"/>
          <p:cNvPicPr>
            <a:picLocks noChangeAspect="1" noChangeArrowheads="1"/>
          </p:cNvPicPr>
          <p:nvPr/>
        </p:nvPicPr>
        <p:blipFill>
          <a:blip r:embed="rId3"/>
          <a:srcRect/>
          <a:stretch>
            <a:fillRect/>
          </a:stretch>
        </p:blipFill>
        <p:spPr bwMode="auto">
          <a:xfrm rot="1419025">
            <a:off x="7002463" y="439338"/>
            <a:ext cx="1103312" cy="1347788"/>
          </a:xfrm>
          <a:prstGeom prst="rect">
            <a:avLst/>
          </a:prstGeom>
          <a:noFill/>
          <a:ln w="9525">
            <a:noFill/>
            <a:miter lim="800000"/>
            <a:headEnd/>
            <a:tailEnd/>
          </a:ln>
        </p:spPr>
      </p:pic>
    </p:spTree>
    <p:extLst>
      <p:ext uri="{BB962C8B-B14F-4D97-AF65-F5344CB8AC3E}">
        <p14:creationId xmlns:p14="http://schemas.microsoft.com/office/powerpoint/2010/main" val="2957994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Norms</a:t>
            </a:r>
            <a:endParaRPr lang="en-US" b="1" dirty="0"/>
          </a:p>
        </p:txBody>
      </p:sp>
      <p:sp>
        <p:nvSpPr>
          <p:cNvPr id="3" name="Content Placeholder 2"/>
          <p:cNvSpPr>
            <a:spLocks noGrp="1"/>
          </p:cNvSpPr>
          <p:nvPr>
            <p:ph idx="1"/>
          </p:nvPr>
        </p:nvSpPr>
        <p:spPr/>
        <p:txBody>
          <a:bodyPr/>
          <a:lstStyle/>
          <a:p>
            <a:r>
              <a:rPr lang="en-US" dirty="0" smtClean="0"/>
              <a:t>Be present and engaged.</a:t>
            </a:r>
          </a:p>
          <a:p>
            <a:r>
              <a:rPr lang="en-US" dirty="0" smtClean="0"/>
              <a:t>Be respectful of differences in perspective while challenging each other productively and respectively.</a:t>
            </a:r>
          </a:p>
          <a:p>
            <a:r>
              <a:rPr lang="en-US" dirty="0" smtClean="0"/>
              <a:t>Monitor “air time.”</a:t>
            </a:r>
          </a:p>
          <a:p>
            <a:r>
              <a:rPr lang="en-US" dirty="0" smtClean="0"/>
              <a:t>Make the most of the time we have.</a:t>
            </a:r>
          </a:p>
          <a:p>
            <a:r>
              <a:rPr lang="en-US" dirty="0" smtClean="0"/>
              <a:t>Stay focused on students.</a:t>
            </a:r>
            <a:endParaRPr lang="en-US" dirty="0"/>
          </a:p>
        </p:txBody>
      </p:sp>
    </p:spTree>
    <p:extLst>
      <p:ext uri="{BB962C8B-B14F-4D97-AF65-F5344CB8AC3E}">
        <p14:creationId xmlns:p14="http://schemas.microsoft.com/office/powerpoint/2010/main" val="15295307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3854" y="230904"/>
            <a:ext cx="7772400" cy="865882"/>
          </a:xfrm>
        </p:spPr>
        <p:txBody>
          <a:bodyPr/>
          <a:lstStyle/>
          <a:p>
            <a:r>
              <a:rPr lang="en-US" b="1" dirty="0" smtClean="0">
                <a:solidFill>
                  <a:srgbClr val="000000"/>
                </a:solidFill>
              </a:rPr>
              <a:t>Revisit Objectives</a:t>
            </a:r>
            <a:endParaRPr lang="en-US" b="1" dirty="0">
              <a:solidFill>
                <a:srgbClr val="000000"/>
              </a:solidFill>
            </a:endParaRPr>
          </a:p>
        </p:txBody>
      </p:sp>
      <p:sp>
        <p:nvSpPr>
          <p:cNvPr id="3" name="Subtitle 2"/>
          <p:cNvSpPr>
            <a:spLocks noGrp="1"/>
          </p:cNvSpPr>
          <p:nvPr>
            <p:ph type="subTitle" idx="1"/>
          </p:nvPr>
        </p:nvSpPr>
        <p:spPr>
          <a:xfrm>
            <a:off x="404109" y="1319441"/>
            <a:ext cx="8370832" cy="4585057"/>
          </a:xfrm>
        </p:spPr>
        <p:txBody>
          <a:bodyPr>
            <a:noAutofit/>
          </a:bodyPr>
          <a:lstStyle/>
          <a:p>
            <a:pPr algn="l"/>
            <a:r>
              <a:rPr lang="en-US" sz="2000" b="1" dirty="0">
                <a:solidFill>
                  <a:schemeClr val="tx1"/>
                </a:solidFill>
              </a:rPr>
              <a:t>Know: </a:t>
            </a:r>
            <a:r>
              <a:rPr lang="en-US" sz="2000" dirty="0" smtClean="0">
                <a:solidFill>
                  <a:schemeClr val="tx1"/>
                </a:solidFill>
              </a:rPr>
              <a:t>There </a:t>
            </a:r>
            <a:r>
              <a:rPr lang="en-US" sz="2000" dirty="0">
                <a:solidFill>
                  <a:schemeClr val="tx1"/>
                </a:solidFill>
              </a:rPr>
              <a:t>are methods for organizing and streamlining the portfolio development. </a:t>
            </a:r>
            <a:endParaRPr lang="en-US" sz="2000" b="1" dirty="0">
              <a:solidFill>
                <a:schemeClr val="tx1"/>
              </a:solidFill>
            </a:endParaRPr>
          </a:p>
          <a:p>
            <a:pPr algn="l"/>
            <a:r>
              <a:rPr lang="en-US" sz="2000" b="1" dirty="0">
                <a:solidFill>
                  <a:schemeClr val="tx1"/>
                </a:solidFill>
              </a:rPr>
              <a:t> </a:t>
            </a:r>
          </a:p>
          <a:p>
            <a:pPr algn="l"/>
            <a:r>
              <a:rPr lang="en-US" sz="2000" b="1" dirty="0">
                <a:solidFill>
                  <a:schemeClr val="tx1"/>
                </a:solidFill>
              </a:rPr>
              <a:t>Understand:  </a:t>
            </a:r>
            <a:r>
              <a:rPr lang="en-US" sz="2000" dirty="0">
                <a:solidFill>
                  <a:schemeClr val="tx1"/>
                </a:solidFill>
              </a:rPr>
              <a:t>The thought process and possible </a:t>
            </a:r>
            <a:r>
              <a:rPr lang="en-US" sz="2000" dirty="0" smtClean="0">
                <a:solidFill>
                  <a:schemeClr val="tx1"/>
                </a:solidFill>
              </a:rPr>
              <a:t>“how</a:t>
            </a:r>
            <a:r>
              <a:rPr lang="en-US" sz="2000" dirty="0">
                <a:solidFill>
                  <a:schemeClr val="tx1"/>
                </a:solidFill>
              </a:rPr>
              <a:t>-to” organize pre-assessment data. </a:t>
            </a:r>
            <a:endParaRPr lang="en-US" sz="2000" b="1" dirty="0">
              <a:solidFill>
                <a:schemeClr val="tx1"/>
              </a:solidFill>
            </a:endParaRPr>
          </a:p>
          <a:p>
            <a:pPr algn="l"/>
            <a:r>
              <a:rPr lang="en-US" sz="2000" b="1" dirty="0">
                <a:solidFill>
                  <a:schemeClr val="tx1"/>
                </a:solidFill>
              </a:rPr>
              <a:t> </a:t>
            </a:r>
          </a:p>
          <a:p>
            <a:pPr algn="l"/>
            <a:r>
              <a:rPr lang="en-US" sz="2000" b="1" dirty="0">
                <a:solidFill>
                  <a:schemeClr val="tx1"/>
                </a:solidFill>
              </a:rPr>
              <a:t>Be able to do: </a:t>
            </a:r>
          </a:p>
          <a:p>
            <a:pPr marL="342900" lvl="0" indent="-342900" algn="l">
              <a:buFont typeface="Arial"/>
              <a:buChar char="•"/>
            </a:pPr>
            <a:r>
              <a:rPr lang="en-US" sz="2000" dirty="0">
                <a:solidFill>
                  <a:schemeClr val="tx1"/>
                </a:solidFill>
              </a:rPr>
              <a:t>Group Students into one of three categories (Exceeding expectations, meeting expectations, approaching expectations). </a:t>
            </a:r>
            <a:endParaRPr lang="en-US" sz="2000" b="1" dirty="0">
              <a:solidFill>
                <a:schemeClr val="tx1"/>
              </a:solidFill>
            </a:endParaRPr>
          </a:p>
          <a:p>
            <a:pPr marL="342900" lvl="0" indent="-342900" algn="l">
              <a:buFont typeface="Arial"/>
              <a:buChar char="•"/>
            </a:pPr>
            <a:r>
              <a:rPr lang="en-US" sz="2000" dirty="0">
                <a:solidFill>
                  <a:schemeClr val="tx1"/>
                </a:solidFill>
              </a:rPr>
              <a:t>Name Files for easy to identification.</a:t>
            </a:r>
            <a:endParaRPr lang="en-US" sz="2000" b="1" dirty="0">
              <a:solidFill>
                <a:schemeClr val="tx1"/>
              </a:solidFill>
            </a:endParaRPr>
          </a:p>
          <a:p>
            <a:pPr marL="342900" lvl="0" indent="-342900" algn="l">
              <a:buFont typeface="Arial"/>
              <a:buChar char="•"/>
            </a:pPr>
            <a:r>
              <a:rPr lang="en-US" sz="2000" dirty="0">
                <a:solidFill>
                  <a:schemeClr val="tx1"/>
                </a:solidFill>
              </a:rPr>
              <a:t>Create an organizational file structure on a device.</a:t>
            </a:r>
            <a:endParaRPr lang="en-US" sz="2000" b="1" dirty="0">
              <a:solidFill>
                <a:schemeClr val="tx1"/>
              </a:solidFill>
            </a:endParaRPr>
          </a:p>
          <a:p>
            <a:pPr marL="342900" lvl="0" indent="-342900" algn="l">
              <a:buFont typeface="Arial"/>
              <a:buChar char="•"/>
            </a:pPr>
            <a:r>
              <a:rPr lang="en-US" sz="2000" dirty="0">
                <a:solidFill>
                  <a:schemeClr val="tx1"/>
                </a:solidFill>
              </a:rPr>
              <a:t>Create a Spreadsheet for performance tracking.  </a:t>
            </a:r>
            <a:endParaRPr lang="en-US" sz="2000" b="1" dirty="0">
              <a:solidFill>
                <a:schemeClr val="tx1"/>
              </a:solidFill>
            </a:endParaRPr>
          </a:p>
          <a:p>
            <a:pPr algn="l"/>
            <a:endParaRPr lang="en-US" sz="1800" dirty="0" smtClean="0">
              <a:solidFill>
                <a:srgbClr val="000000"/>
              </a:solidFill>
            </a:endParaRPr>
          </a:p>
        </p:txBody>
      </p:sp>
    </p:spTree>
    <p:extLst>
      <p:ext uri="{BB962C8B-B14F-4D97-AF65-F5344CB8AC3E}">
        <p14:creationId xmlns:p14="http://schemas.microsoft.com/office/powerpoint/2010/main" val="8600155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274638"/>
            <a:ext cx="8629650" cy="1143000"/>
          </a:xfrm>
        </p:spPr>
        <p:txBody>
          <a:bodyPr>
            <a:noAutofit/>
          </a:bodyPr>
          <a:lstStyle/>
          <a:p>
            <a:r>
              <a:rPr lang="en-US" sz="4000" b="1" dirty="0"/>
              <a:t>Next steps and activities for follow up</a:t>
            </a:r>
          </a:p>
        </p:txBody>
      </p:sp>
      <p:sp>
        <p:nvSpPr>
          <p:cNvPr id="3" name="Content Placeholder 2"/>
          <p:cNvSpPr>
            <a:spLocks noGrp="1"/>
          </p:cNvSpPr>
          <p:nvPr>
            <p:ph idx="1"/>
          </p:nvPr>
        </p:nvSpPr>
        <p:spPr/>
        <p:txBody>
          <a:bodyPr>
            <a:normAutofit/>
          </a:bodyPr>
          <a:lstStyle/>
          <a:p>
            <a:pPr marL="457200" lvl="1" indent="0">
              <a:buNone/>
            </a:pPr>
            <a:r>
              <a:rPr lang="en-US" dirty="0" smtClean="0"/>
              <a:t>CONTINUE TO:</a:t>
            </a:r>
            <a:endParaRPr lang="en-US" dirty="0"/>
          </a:p>
          <a:p>
            <a:pPr lvl="1"/>
            <a:r>
              <a:rPr lang="en-US" sz="4400" dirty="0" smtClean="0"/>
              <a:t>Rename files</a:t>
            </a:r>
          </a:p>
          <a:p>
            <a:pPr lvl="1"/>
            <a:r>
              <a:rPr lang="en-US" sz="4400" dirty="0" smtClean="0"/>
              <a:t>Place in file structure on your computer</a:t>
            </a:r>
          </a:p>
          <a:p>
            <a:pPr lvl="1"/>
            <a:r>
              <a:rPr lang="en-US" sz="4400" dirty="0" smtClean="0"/>
              <a:t>Monitor growth via the growth tracker</a:t>
            </a:r>
            <a:endParaRPr lang="en-US" sz="4400" dirty="0"/>
          </a:p>
        </p:txBody>
      </p:sp>
    </p:spTree>
    <p:extLst>
      <p:ext uri="{BB962C8B-B14F-4D97-AF65-F5344CB8AC3E}">
        <p14:creationId xmlns:p14="http://schemas.microsoft.com/office/powerpoint/2010/main" val="26078487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227013" y="76200"/>
            <a:ext cx="8632825" cy="1371600"/>
          </a:xfrm>
        </p:spPr>
        <p:txBody>
          <a:bodyPr/>
          <a:lstStyle/>
          <a:p>
            <a:pPr eaLnBrk="1" hangingPunct="1"/>
            <a:r>
              <a:rPr lang="en-US" sz="4000" b="1" dirty="0">
                <a:latin typeface="Calibri" charset="0"/>
              </a:rPr>
              <a:t>Reflection: </a:t>
            </a:r>
            <a:r>
              <a:rPr lang="en-US" sz="4000" b="1" dirty="0" smtClean="0">
                <a:latin typeface="Calibri" charset="0"/>
              </a:rPr>
              <a:t> </a:t>
            </a:r>
            <a:br>
              <a:rPr lang="en-US" sz="4000" b="1" dirty="0" smtClean="0">
                <a:latin typeface="Calibri" charset="0"/>
              </a:rPr>
            </a:br>
            <a:r>
              <a:rPr lang="en-US" sz="4000" dirty="0" smtClean="0">
                <a:latin typeface="Calibri" charset="0"/>
              </a:rPr>
              <a:t>One minute paper on handout</a:t>
            </a:r>
            <a:endParaRPr lang="en-US" sz="4000" dirty="0">
              <a:latin typeface="Calibri" charset="0"/>
            </a:endParaRPr>
          </a:p>
        </p:txBody>
      </p:sp>
      <p:sp>
        <p:nvSpPr>
          <p:cNvPr id="53250" name="Content Placeholder 2"/>
          <p:cNvSpPr>
            <a:spLocks noGrp="1"/>
          </p:cNvSpPr>
          <p:nvPr>
            <p:ph idx="1"/>
          </p:nvPr>
        </p:nvSpPr>
        <p:spPr>
          <a:xfrm>
            <a:off x="280988" y="1676400"/>
            <a:ext cx="8483600" cy="4800600"/>
          </a:xfrm>
        </p:spPr>
        <p:txBody>
          <a:bodyPr>
            <a:normAutofit/>
          </a:bodyPr>
          <a:lstStyle/>
          <a:p>
            <a:pPr eaLnBrk="1" hangingPunct="1"/>
            <a:r>
              <a:rPr lang="en-US" dirty="0" smtClean="0">
                <a:latin typeface="Calibri" charset="0"/>
              </a:rPr>
              <a:t>Jot down your “Take-</a:t>
            </a:r>
            <a:r>
              <a:rPr lang="en-US" dirty="0" err="1" smtClean="0">
                <a:latin typeface="Calibri" charset="0"/>
              </a:rPr>
              <a:t>Aways</a:t>
            </a:r>
            <a:r>
              <a:rPr lang="en-US" dirty="0" smtClean="0">
                <a:latin typeface="Calibri" charset="0"/>
              </a:rPr>
              <a:t>” </a:t>
            </a:r>
          </a:p>
          <a:p>
            <a:pPr eaLnBrk="1" hangingPunct="1"/>
            <a:r>
              <a:rPr lang="en-US" dirty="0" smtClean="0">
                <a:latin typeface="Calibri" charset="0"/>
              </a:rPr>
              <a:t>Consider </a:t>
            </a:r>
            <a:r>
              <a:rPr lang="en-US" dirty="0">
                <a:latin typeface="Calibri" charset="0"/>
              </a:rPr>
              <a:t>what </a:t>
            </a:r>
            <a:r>
              <a:rPr lang="en-US" u="sng" dirty="0">
                <a:latin typeface="Calibri" charset="0"/>
              </a:rPr>
              <a:t>you need to know and be able to do to successfully </a:t>
            </a:r>
            <a:r>
              <a:rPr lang="en-US" u="sng" dirty="0" smtClean="0">
                <a:latin typeface="Calibri" charset="0"/>
              </a:rPr>
              <a:t>implement what you have learned in this session.</a:t>
            </a:r>
            <a:endParaRPr lang="en-US" u="sng" dirty="0">
              <a:latin typeface="Calibri" charset="0"/>
            </a:endParaRPr>
          </a:p>
          <a:p>
            <a:pPr lvl="1" eaLnBrk="1" hangingPunct="1"/>
            <a:r>
              <a:rPr lang="en-US" sz="3200" dirty="0">
                <a:latin typeface="Calibri" charset="0"/>
              </a:rPr>
              <a:t>What is still unclear?</a:t>
            </a:r>
          </a:p>
          <a:p>
            <a:pPr lvl="1" eaLnBrk="1" hangingPunct="1"/>
            <a:r>
              <a:rPr lang="en-US" sz="3200" dirty="0">
                <a:latin typeface="Calibri" charset="0"/>
              </a:rPr>
              <a:t>What professional development or additional resources do you need</a:t>
            </a:r>
            <a:r>
              <a:rPr lang="en-US" sz="3200" dirty="0" smtClean="0">
                <a:latin typeface="Calibri" charset="0"/>
              </a:rPr>
              <a:t>?</a:t>
            </a:r>
          </a:p>
          <a:p>
            <a:pPr marL="457200" lvl="1" indent="0" eaLnBrk="1" hangingPunct="1">
              <a:buNone/>
            </a:pPr>
            <a:endParaRPr lang="en-US" sz="3000" dirty="0">
              <a:latin typeface="Calibri" charset="0"/>
            </a:endParaRPr>
          </a:p>
          <a:p>
            <a:pPr lvl="1" eaLnBrk="1" hangingPunct="1">
              <a:buFont typeface="Arial" charset="0"/>
              <a:buNone/>
            </a:pPr>
            <a:endParaRPr lang="en-US" dirty="0">
              <a:latin typeface="Calibri" charset="0"/>
            </a:endParaRPr>
          </a:p>
        </p:txBody>
      </p:sp>
      <p:pic>
        <p:nvPicPr>
          <p:cNvPr id="4" name="Picture 3"/>
          <p:cNvPicPr>
            <a:picLocks noChangeAspect="1"/>
          </p:cNvPicPr>
          <p:nvPr/>
        </p:nvPicPr>
        <p:blipFill>
          <a:blip r:embed="rId3"/>
          <a:stretch>
            <a:fillRect/>
          </a:stretch>
        </p:blipFill>
        <p:spPr>
          <a:xfrm>
            <a:off x="7529362" y="279400"/>
            <a:ext cx="1330476" cy="977900"/>
          </a:xfrm>
          <a:prstGeom prst="rect">
            <a:avLst/>
          </a:prstGeom>
        </p:spPr>
      </p:pic>
    </p:spTree>
    <p:extLst>
      <p:ext uri="{BB962C8B-B14F-4D97-AF65-F5344CB8AC3E}">
        <p14:creationId xmlns:p14="http://schemas.microsoft.com/office/powerpoint/2010/main" val="3399696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us		</a:t>
            </a:r>
            <a:endParaRPr lang="en-US" dirty="0"/>
          </a:p>
        </p:txBody>
      </p:sp>
      <p:sp>
        <p:nvSpPr>
          <p:cNvPr id="5" name="Text Placeholder 4"/>
          <p:cNvSpPr>
            <a:spLocks noGrp="1"/>
          </p:cNvSpPr>
          <p:nvPr>
            <p:ph type="body" idx="1"/>
          </p:nvPr>
        </p:nvSpPr>
        <p:spPr/>
        <p:txBody>
          <a:bodyPr/>
          <a:lstStyle/>
          <a:p>
            <a:r>
              <a:rPr lang="en-US" dirty="0" smtClean="0"/>
              <a:t>Alyssa</a:t>
            </a:r>
            <a:endParaRPr lang="en-US" dirty="0"/>
          </a:p>
        </p:txBody>
      </p:sp>
      <p:sp>
        <p:nvSpPr>
          <p:cNvPr id="3" name="Content Placeholder 2"/>
          <p:cNvSpPr>
            <a:spLocks noGrp="1"/>
          </p:cNvSpPr>
          <p:nvPr>
            <p:ph sz="half" idx="2"/>
          </p:nvPr>
        </p:nvSpPr>
        <p:spPr>
          <a:noFill/>
        </p:spPr>
        <p:txBody>
          <a:bodyPr/>
          <a:lstStyle/>
          <a:p>
            <a:pPr marL="0" indent="0" algn="ctr">
              <a:buNone/>
            </a:pPr>
            <a:r>
              <a:rPr lang="en-US" sz="2800" dirty="0" smtClean="0">
                <a:solidFill>
                  <a:schemeClr val="bg1"/>
                </a:solidFill>
                <a:hlinkClick r:id="rId3"/>
              </a:rPr>
              <a:t>villarrealam@scsk12.org</a:t>
            </a:r>
            <a:r>
              <a:rPr lang="en-US" sz="2800" dirty="0" smtClean="0">
                <a:solidFill>
                  <a:schemeClr val="bg1"/>
                </a:solidFill>
              </a:rPr>
              <a:t> </a:t>
            </a:r>
          </a:p>
          <a:p>
            <a:pPr marL="0" indent="0">
              <a:buNone/>
            </a:pPr>
            <a:endParaRPr lang="en-US" dirty="0">
              <a:solidFill>
                <a:schemeClr val="bg1"/>
              </a:solidFill>
            </a:endParaRPr>
          </a:p>
        </p:txBody>
      </p:sp>
      <p:sp>
        <p:nvSpPr>
          <p:cNvPr id="6" name="Text Placeholder 5"/>
          <p:cNvSpPr>
            <a:spLocks noGrp="1"/>
          </p:cNvSpPr>
          <p:nvPr>
            <p:ph type="body" sz="quarter" idx="3"/>
          </p:nvPr>
        </p:nvSpPr>
        <p:spPr/>
        <p:txBody>
          <a:bodyPr/>
          <a:lstStyle/>
          <a:p>
            <a:r>
              <a:rPr lang="en-US" dirty="0" smtClean="0"/>
              <a:t>Jane</a:t>
            </a:r>
            <a:endParaRPr lang="en-US" dirty="0"/>
          </a:p>
        </p:txBody>
      </p:sp>
      <p:sp>
        <p:nvSpPr>
          <p:cNvPr id="7" name="Content Placeholder 6"/>
          <p:cNvSpPr>
            <a:spLocks noGrp="1"/>
          </p:cNvSpPr>
          <p:nvPr>
            <p:ph sz="quarter" idx="4"/>
          </p:nvPr>
        </p:nvSpPr>
        <p:spPr>
          <a:solidFill>
            <a:srgbClr val="FFFFFF"/>
          </a:solidFill>
        </p:spPr>
        <p:txBody>
          <a:bodyPr>
            <a:normAutofit/>
          </a:bodyPr>
          <a:lstStyle/>
          <a:p>
            <a:pPr marL="0" indent="0" algn="ctr">
              <a:buNone/>
            </a:pPr>
            <a:r>
              <a:rPr lang="en-US" sz="2800" dirty="0" smtClean="0">
                <a:solidFill>
                  <a:srgbClr val="F5F12B"/>
                </a:solidFill>
                <a:hlinkClick r:id="rId4"/>
              </a:rPr>
              <a:t>davisj</a:t>
            </a:r>
            <a:r>
              <a:rPr lang="en-US" sz="2800" dirty="0">
                <a:solidFill>
                  <a:srgbClr val="F5F12B"/>
                </a:solidFill>
                <a:hlinkClick r:id="rId4"/>
              </a:rPr>
              <a:t>@scsk12.org</a:t>
            </a:r>
            <a:endParaRPr lang="en-US" sz="2800" dirty="0"/>
          </a:p>
        </p:txBody>
      </p:sp>
      <p:pic>
        <p:nvPicPr>
          <p:cNvPr id="4" name="Picture 3" descr="imoji.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598979" y="2613718"/>
            <a:ext cx="4046046" cy="4244282"/>
          </a:xfrm>
          <a:prstGeom prst="rect">
            <a:avLst/>
          </a:prstGeom>
        </p:spPr>
      </p:pic>
      <p:pic>
        <p:nvPicPr>
          <p:cNvPr id="8" name="Picture 7" descr="imoji-1.png"/>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4645025" y="2791518"/>
            <a:ext cx="4041775" cy="4066482"/>
          </a:xfrm>
          <a:prstGeom prst="rect">
            <a:avLst/>
          </a:prstGeom>
        </p:spPr>
      </p:pic>
    </p:spTree>
    <p:extLst>
      <p:ext uri="{BB962C8B-B14F-4D97-AF65-F5344CB8AC3E}">
        <p14:creationId xmlns:p14="http://schemas.microsoft.com/office/powerpoint/2010/main" val="662673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3854" y="230904"/>
            <a:ext cx="7772400" cy="865882"/>
          </a:xfrm>
        </p:spPr>
        <p:txBody>
          <a:bodyPr/>
          <a:lstStyle/>
          <a:p>
            <a:r>
              <a:rPr lang="en-US" b="1" dirty="0" smtClean="0">
                <a:solidFill>
                  <a:srgbClr val="000000"/>
                </a:solidFill>
              </a:rPr>
              <a:t>Objectives</a:t>
            </a:r>
            <a:endParaRPr lang="en-US" b="1" dirty="0">
              <a:solidFill>
                <a:srgbClr val="000000"/>
              </a:solidFill>
            </a:endParaRPr>
          </a:p>
        </p:txBody>
      </p:sp>
      <p:sp>
        <p:nvSpPr>
          <p:cNvPr id="3" name="Subtitle 2"/>
          <p:cNvSpPr>
            <a:spLocks noGrp="1"/>
          </p:cNvSpPr>
          <p:nvPr>
            <p:ph type="subTitle" idx="1"/>
          </p:nvPr>
        </p:nvSpPr>
        <p:spPr>
          <a:xfrm>
            <a:off x="404109" y="1319441"/>
            <a:ext cx="8370832" cy="4585057"/>
          </a:xfrm>
        </p:spPr>
        <p:txBody>
          <a:bodyPr>
            <a:noAutofit/>
          </a:bodyPr>
          <a:lstStyle/>
          <a:p>
            <a:pPr algn="l"/>
            <a:r>
              <a:rPr lang="en-US" sz="2000" b="1" dirty="0">
                <a:solidFill>
                  <a:schemeClr val="tx1"/>
                </a:solidFill>
              </a:rPr>
              <a:t>Know: </a:t>
            </a:r>
            <a:r>
              <a:rPr lang="en-US" sz="2000" dirty="0" smtClean="0">
                <a:solidFill>
                  <a:schemeClr val="tx1"/>
                </a:solidFill>
              </a:rPr>
              <a:t>There </a:t>
            </a:r>
            <a:r>
              <a:rPr lang="en-US" sz="2000" dirty="0">
                <a:solidFill>
                  <a:schemeClr val="tx1"/>
                </a:solidFill>
              </a:rPr>
              <a:t>are methods for </a:t>
            </a:r>
            <a:r>
              <a:rPr lang="en-US" sz="2000" dirty="0" smtClean="0">
                <a:solidFill>
                  <a:schemeClr val="tx1"/>
                </a:solidFill>
              </a:rPr>
              <a:t>effectively organizing </a:t>
            </a:r>
            <a:r>
              <a:rPr lang="en-US" sz="2000" dirty="0">
                <a:solidFill>
                  <a:schemeClr val="tx1"/>
                </a:solidFill>
              </a:rPr>
              <a:t>and streamlining the portfolio development. </a:t>
            </a:r>
            <a:endParaRPr lang="en-US" sz="2000" b="1" dirty="0">
              <a:solidFill>
                <a:schemeClr val="tx1"/>
              </a:solidFill>
            </a:endParaRPr>
          </a:p>
          <a:p>
            <a:pPr algn="l"/>
            <a:r>
              <a:rPr lang="en-US" sz="2000" b="1" dirty="0">
                <a:solidFill>
                  <a:schemeClr val="tx1"/>
                </a:solidFill>
              </a:rPr>
              <a:t> </a:t>
            </a:r>
          </a:p>
          <a:p>
            <a:pPr algn="l"/>
            <a:r>
              <a:rPr lang="en-US" sz="2000" b="1" dirty="0">
                <a:solidFill>
                  <a:schemeClr val="tx1"/>
                </a:solidFill>
              </a:rPr>
              <a:t>Understand:  </a:t>
            </a:r>
            <a:r>
              <a:rPr lang="en-US" sz="2000" dirty="0">
                <a:solidFill>
                  <a:schemeClr val="tx1"/>
                </a:solidFill>
              </a:rPr>
              <a:t>The thought process and possible “How-to” organize pre-assessment data. </a:t>
            </a:r>
            <a:endParaRPr lang="en-US" sz="2000" b="1" dirty="0">
              <a:solidFill>
                <a:schemeClr val="tx1"/>
              </a:solidFill>
            </a:endParaRPr>
          </a:p>
          <a:p>
            <a:pPr algn="l"/>
            <a:r>
              <a:rPr lang="en-US" sz="2000" b="1" dirty="0">
                <a:solidFill>
                  <a:schemeClr val="tx1"/>
                </a:solidFill>
              </a:rPr>
              <a:t> </a:t>
            </a:r>
          </a:p>
          <a:p>
            <a:pPr algn="l"/>
            <a:r>
              <a:rPr lang="en-US" sz="2000" b="1" dirty="0">
                <a:solidFill>
                  <a:schemeClr val="tx1"/>
                </a:solidFill>
              </a:rPr>
              <a:t>Be able to do: </a:t>
            </a:r>
          </a:p>
          <a:p>
            <a:pPr marL="342900" lvl="0" indent="-342900" algn="l">
              <a:buFont typeface="Arial"/>
              <a:buChar char="•"/>
            </a:pPr>
            <a:r>
              <a:rPr lang="en-US" sz="2000" dirty="0">
                <a:solidFill>
                  <a:schemeClr val="tx1"/>
                </a:solidFill>
              </a:rPr>
              <a:t>Group </a:t>
            </a:r>
            <a:r>
              <a:rPr lang="en-US" sz="2000" dirty="0" smtClean="0">
                <a:solidFill>
                  <a:schemeClr val="tx1"/>
                </a:solidFill>
              </a:rPr>
              <a:t>students </a:t>
            </a:r>
            <a:r>
              <a:rPr lang="en-US" sz="2000" dirty="0">
                <a:solidFill>
                  <a:schemeClr val="tx1"/>
                </a:solidFill>
              </a:rPr>
              <a:t>into one of three categories (Exceeding expectations, meeting expectations, approaching expectations). </a:t>
            </a:r>
            <a:endParaRPr lang="en-US" sz="2000" dirty="0" smtClean="0">
              <a:solidFill>
                <a:schemeClr val="tx1"/>
              </a:solidFill>
            </a:endParaRPr>
          </a:p>
          <a:p>
            <a:pPr marL="342900" lvl="0" indent="-342900" algn="l">
              <a:buFont typeface="Arial"/>
              <a:buChar char="•"/>
            </a:pPr>
            <a:r>
              <a:rPr lang="en-US" sz="2000" dirty="0" smtClean="0">
                <a:solidFill>
                  <a:schemeClr val="tx1"/>
                </a:solidFill>
              </a:rPr>
              <a:t>Name files for easy identification.</a:t>
            </a:r>
          </a:p>
          <a:p>
            <a:pPr marL="342900" lvl="0" indent="-342900" algn="l">
              <a:buFont typeface="Arial"/>
              <a:buChar char="•"/>
            </a:pPr>
            <a:r>
              <a:rPr lang="en-US" sz="2000" dirty="0" smtClean="0">
                <a:solidFill>
                  <a:schemeClr val="tx1"/>
                </a:solidFill>
              </a:rPr>
              <a:t>Create an organizational file structure on a device.</a:t>
            </a:r>
          </a:p>
          <a:p>
            <a:pPr marL="342900" lvl="0" indent="-342900" algn="l">
              <a:buFont typeface="Arial"/>
              <a:buChar char="•"/>
            </a:pPr>
            <a:r>
              <a:rPr lang="en-US" sz="2000" dirty="0" smtClean="0">
                <a:solidFill>
                  <a:schemeClr val="tx1"/>
                </a:solidFill>
              </a:rPr>
              <a:t>Create a spreadsheet for performance tracking.</a:t>
            </a:r>
            <a:endParaRPr lang="en-US" sz="2000" dirty="0">
              <a:solidFill>
                <a:schemeClr val="tx1"/>
              </a:solidFill>
            </a:endParaRPr>
          </a:p>
          <a:p>
            <a:pPr algn="l"/>
            <a:endParaRPr lang="en-US" sz="1800" dirty="0" smtClean="0">
              <a:solidFill>
                <a:srgbClr val="000000"/>
              </a:solidFill>
            </a:endParaRPr>
          </a:p>
        </p:txBody>
      </p:sp>
    </p:spTree>
    <p:extLst>
      <p:ext uri="{BB962C8B-B14F-4D97-AF65-F5344CB8AC3E}">
        <p14:creationId xmlns:p14="http://schemas.microsoft.com/office/powerpoint/2010/main" val="3800624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normAutofit/>
          </a:bodyPr>
          <a:lstStyle/>
          <a:p>
            <a:r>
              <a:rPr lang="en-US" b="1" dirty="0" smtClean="0">
                <a:solidFill>
                  <a:srgbClr val="000000"/>
                </a:solidFill>
              </a:rPr>
              <a:t>Context</a:t>
            </a:r>
            <a:endParaRPr lang="en-US" b="1" dirty="0">
              <a:solidFill>
                <a:srgbClr val="000000"/>
              </a:solidFill>
            </a:endParaRPr>
          </a:p>
        </p:txBody>
      </p:sp>
      <p:sp>
        <p:nvSpPr>
          <p:cNvPr id="5" name="Content Placeholder 4"/>
          <p:cNvSpPr>
            <a:spLocks noGrp="1"/>
          </p:cNvSpPr>
          <p:nvPr>
            <p:ph idx="1"/>
          </p:nvPr>
        </p:nvSpPr>
        <p:spPr>
          <a:xfrm>
            <a:off x="457200" y="1062038"/>
            <a:ext cx="8229600" cy="5211762"/>
          </a:xfrm>
        </p:spPr>
        <p:txBody>
          <a:bodyPr>
            <a:normAutofit lnSpcReduction="10000"/>
          </a:bodyPr>
          <a:lstStyle/>
          <a:p>
            <a:pPr marL="0" indent="0" algn="ctr">
              <a:buNone/>
            </a:pPr>
            <a:r>
              <a:rPr lang="en-US" sz="4000" dirty="0" smtClean="0"/>
              <a:t>Destination 2025 aims for </a:t>
            </a:r>
            <a:r>
              <a:rPr lang="en-US" sz="4000" dirty="0" smtClean="0">
                <a:solidFill>
                  <a:srgbClr val="953735"/>
                </a:solidFill>
              </a:rPr>
              <a:t>80%</a:t>
            </a:r>
            <a:r>
              <a:rPr lang="en-US" sz="4000" dirty="0" smtClean="0"/>
              <a:t> of senior to be </a:t>
            </a:r>
            <a:r>
              <a:rPr lang="en-US" sz="4000" dirty="0" smtClean="0">
                <a:solidFill>
                  <a:srgbClr val="953735"/>
                </a:solidFill>
              </a:rPr>
              <a:t>college and career ready</a:t>
            </a:r>
            <a:r>
              <a:rPr lang="en-US" sz="4000" dirty="0" smtClean="0"/>
              <a:t>, </a:t>
            </a:r>
            <a:r>
              <a:rPr lang="en-US" sz="4000" dirty="0" smtClean="0">
                <a:solidFill>
                  <a:schemeClr val="tx2"/>
                </a:solidFill>
              </a:rPr>
              <a:t>90% </a:t>
            </a:r>
            <a:r>
              <a:rPr lang="en-US" sz="4000" dirty="0" smtClean="0"/>
              <a:t>will </a:t>
            </a:r>
            <a:r>
              <a:rPr lang="en-US" sz="4000" dirty="0" smtClean="0">
                <a:solidFill>
                  <a:schemeClr val="tx2"/>
                </a:solidFill>
              </a:rPr>
              <a:t>graduate on time </a:t>
            </a:r>
            <a:r>
              <a:rPr lang="en-US" sz="4000" dirty="0" smtClean="0"/>
              <a:t>and </a:t>
            </a:r>
            <a:r>
              <a:rPr lang="en-US" sz="4000" dirty="0" smtClean="0">
                <a:solidFill>
                  <a:schemeClr val="accent2">
                    <a:lumMod val="75000"/>
                  </a:schemeClr>
                </a:solidFill>
              </a:rPr>
              <a:t>100% </a:t>
            </a:r>
            <a:r>
              <a:rPr lang="en-US" sz="4000" dirty="0" smtClean="0"/>
              <a:t>will </a:t>
            </a:r>
            <a:r>
              <a:rPr lang="en-US" sz="4000" dirty="0" smtClean="0">
                <a:solidFill>
                  <a:srgbClr val="953735"/>
                </a:solidFill>
              </a:rPr>
              <a:t>enroll</a:t>
            </a:r>
            <a:r>
              <a:rPr lang="en-US" sz="4000" dirty="0" smtClean="0"/>
              <a:t> </a:t>
            </a:r>
            <a:r>
              <a:rPr lang="en-US" sz="4000" dirty="0" smtClean="0">
                <a:solidFill>
                  <a:srgbClr val="953735"/>
                </a:solidFill>
              </a:rPr>
              <a:t>in post-secondary opportunities</a:t>
            </a:r>
            <a:r>
              <a:rPr lang="en-US" sz="4000" dirty="0" smtClean="0"/>
              <a:t>. </a:t>
            </a:r>
          </a:p>
          <a:p>
            <a:pPr marL="0" indent="0" algn="ctr">
              <a:buNone/>
            </a:pPr>
            <a:r>
              <a:rPr lang="en-US" sz="4400" b="1" dirty="0" smtClean="0">
                <a:solidFill>
                  <a:schemeClr val="tx2"/>
                </a:solidFill>
              </a:rPr>
              <a:t>Language Study is a integral part to making this goal a reality for our students! </a:t>
            </a:r>
          </a:p>
          <a:p>
            <a:pPr marL="0" indent="0">
              <a:buNone/>
            </a:pPr>
            <a:endParaRPr lang="en-US" sz="2800" dirty="0" smtClean="0"/>
          </a:p>
          <a:p>
            <a:endParaRPr lang="en-US" sz="2800" dirty="0"/>
          </a:p>
          <a:p>
            <a:endParaRPr lang="en-US" dirty="0"/>
          </a:p>
        </p:txBody>
      </p:sp>
    </p:spTree>
    <p:extLst>
      <p:ext uri="{BB962C8B-B14F-4D97-AF65-F5344CB8AC3E}">
        <p14:creationId xmlns:p14="http://schemas.microsoft.com/office/powerpoint/2010/main" val="4145619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normAutofit/>
          </a:bodyPr>
          <a:lstStyle/>
          <a:p>
            <a:r>
              <a:rPr lang="en-US" b="1" dirty="0" smtClean="0">
                <a:solidFill>
                  <a:srgbClr val="000000"/>
                </a:solidFill>
              </a:rPr>
              <a:t>Context</a:t>
            </a:r>
            <a:endParaRPr lang="en-US" b="1" dirty="0">
              <a:solidFill>
                <a:srgbClr val="000000"/>
              </a:solidFill>
            </a:endParaRPr>
          </a:p>
        </p:txBody>
      </p:sp>
      <p:sp>
        <p:nvSpPr>
          <p:cNvPr id="5" name="Content Placeholder 4"/>
          <p:cNvSpPr>
            <a:spLocks noGrp="1"/>
          </p:cNvSpPr>
          <p:nvPr>
            <p:ph idx="1"/>
          </p:nvPr>
        </p:nvSpPr>
        <p:spPr>
          <a:xfrm>
            <a:off x="457200" y="1062038"/>
            <a:ext cx="8229600" cy="5211762"/>
          </a:xfrm>
        </p:spPr>
        <p:txBody>
          <a:bodyPr>
            <a:normAutofit/>
          </a:bodyPr>
          <a:lstStyle/>
          <a:p>
            <a:r>
              <a:rPr lang="en-US" sz="2800" dirty="0" smtClean="0">
                <a:solidFill>
                  <a:schemeClr val="accent2">
                    <a:lumMod val="75000"/>
                  </a:schemeClr>
                </a:solidFill>
              </a:rPr>
              <a:t>Language is integral to achieving D2025 goals:</a:t>
            </a:r>
          </a:p>
          <a:p>
            <a:pPr lvl="1"/>
            <a:r>
              <a:rPr lang="en-US" sz="2400" dirty="0" smtClean="0"/>
              <a:t>2 consecutive years of the same language are required for graduation. </a:t>
            </a:r>
          </a:p>
          <a:p>
            <a:pPr lvl="1"/>
            <a:endParaRPr lang="en-US" sz="1200" dirty="0" smtClean="0"/>
          </a:p>
          <a:p>
            <a:pPr lvl="1"/>
            <a:r>
              <a:rPr lang="en-US" sz="2400" dirty="0" smtClean="0"/>
              <a:t>Most universities require a MINIMUM of 2 years of language study </a:t>
            </a:r>
          </a:p>
          <a:p>
            <a:pPr lvl="1"/>
            <a:endParaRPr lang="en-US" sz="1200" dirty="0" smtClean="0"/>
          </a:p>
          <a:p>
            <a:pPr lvl="1"/>
            <a:r>
              <a:rPr lang="en-US" sz="2400" dirty="0" smtClean="0"/>
              <a:t>students with 3+ years in one language or multiple years of study in multiple languages can </a:t>
            </a:r>
            <a:r>
              <a:rPr lang="en-US" sz="2400" u="sng" dirty="0" smtClean="0"/>
              <a:t>truly</a:t>
            </a:r>
            <a:r>
              <a:rPr lang="en-US" sz="2400" dirty="0" smtClean="0"/>
              <a:t> compete for scholarships and entrance in major universities. </a:t>
            </a:r>
          </a:p>
          <a:p>
            <a:pPr lvl="1"/>
            <a:endParaRPr lang="en-US" sz="1300" dirty="0" smtClean="0"/>
          </a:p>
          <a:p>
            <a:pPr lvl="1"/>
            <a:r>
              <a:rPr lang="en-US" sz="2400" dirty="0" smtClean="0"/>
              <a:t>Students headed to any sort of service career need language to diversify their clientele base which increases profits.</a:t>
            </a:r>
          </a:p>
          <a:p>
            <a:endParaRPr lang="en-US" sz="2800" dirty="0" smtClean="0"/>
          </a:p>
          <a:p>
            <a:endParaRPr lang="en-US" sz="2800" dirty="0"/>
          </a:p>
          <a:p>
            <a:endParaRPr lang="en-US" dirty="0"/>
          </a:p>
        </p:txBody>
      </p:sp>
    </p:spTree>
    <p:extLst>
      <p:ext uri="{BB962C8B-B14F-4D97-AF65-F5344CB8AC3E}">
        <p14:creationId xmlns:p14="http://schemas.microsoft.com/office/powerpoint/2010/main" val="4223185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solidFill>
                  <a:srgbClr val="000000"/>
                </a:solidFill>
              </a:rPr>
              <a:t>Context</a:t>
            </a:r>
            <a:endParaRPr lang="en-US" b="1" dirty="0">
              <a:solidFill>
                <a:srgbClr val="000000"/>
              </a:solidFill>
            </a:endParaRPr>
          </a:p>
        </p:txBody>
      </p:sp>
      <p:sp>
        <p:nvSpPr>
          <p:cNvPr id="5" name="Content Placeholder 4"/>
          <p:cNvSpPr>
            <a:spLocks noGrp="1"/>
          </p:cNvSpPr>
          <p:nvPr>
            <p:ph idx="1"/>
          </p:nvPr>
        </p:nvSpPr>
        <p:spPr>
          <a:xfrm>
            <a:off x="457200" y="1417638"/>
            <a:ext cx="8229600" cy="4708525"/>
          </a:xfrm>
        </p:spPr>
        <p:txBody>
          <a:bodyPr>
            <a:normAutofit/>
          </a:bodyPr>
          <a:lstStyle/>
          <a:p>
            <a:pPr marL="0" indent="0">
              <a:buNone/>
            </a:pPr>
            <a:r>
              <a:rPr lang="en-US" sz="2800" dirty="0" smtClean="0"/>
              <a:t>If we are to prepare students for D2025, then we must:</a:t>
            </a:r>
          </a:p>
          <a:p>
            <a:r>
              <a:rPr lang="en-US" sz="2800" dirty="0" smtClean="0"/>
              <a:t>Pay close attention to student growth because it gauges student learning. </a:t>
            </a:r>
          </a:p>
          <a:p>
            <a:endParaRPr lang="en-US" sz="2800" dirty="0" smtClean="0"/>
          </a:p>
          <a:p>
            <a:r>
              <a:rPr lang="en-US" sz="2800" dirty="0" smtClean="0"/>
              <a:t>Provide focused feedback on linguistic development to aid students in increasing proficiency – our ultimate goal. </a:t>
            </a:r>
          </a:p>
          <a:p>
            <a:endParaRPr lang="en-US" sz="2800" dirty="0"/>
          </a:p>
          <a:p>
            <a:r>
              <a:rPr lang="en-US" sz="2800" dirty="0" smtClean="0"/>
              <a:t>Documenting growth is a part of your evaluation.</a:t>
            </a:r>
          </a:p>
          <a:p>
            <a:pPr marL="0" indent="0">
              <a:buNone/>
            </a:pPr>
            <a:endParaRPr lang="en-US" sz="2800" dirty="0" smtClean="0"/>
          </a:p>
          <a:p>
            <a:endParaRPr lang="en-US" sz="2800" dirty="0"/>
          </a:p>
          <a:p>
            <a:endParaRPr lang="en-US" dirty="0"/>
          </a:p>
        </p:txBody>
      </p:sp>
    </p:spTree>
    <p:extLst>
      <p:ext uri="{BB962C8B-B14F-4D97-AF65-F5344CB8AC3E}">
        <p14:creationId xmlns:p14="http://schemas.microsoft.com/office/powerpoint/2010/main" val="2504917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3854" y="230904"/>
            <a:ext cx="7772400" cy="865882"/>
          </a:xfrm>
        </p:spPr>
        <p:txBody>
          <a:bodyPr/>
          <a:lstStyle/>
          <a:p>
            <a:r>
              <a:rPr lang="en-US" b="1" dirty="0" smtClean="0">
                <a:solidFill>
                  <a:srgbClr val="000000"/>
                </a:solidFill>
              </a:rPr>
              <a:t>Objectives</a:t>
            </a:r>
            <a:endParaRPr lang="en-US" b="1" dirty="0">
              <a:solidFill>
                <a:srgbClr val="000000"/>
              </a:solidFill>
            </a:endParaRPr>
          </a:p>
        </p:txBody>
      </p:sp>
      <p:sp>
        <p:nvSpPr>
          <p:cNvPr id="3" name="Subtitle 2"/>
          <p:cNvSpPr>
            <a:spLocks noGrp="1"/>
          </p:cNvSpPr>
          <p:nvPr>
            <p:ph type="subTitle" idx="1"/>
          </p:nvPr>
        </p:nvSpPr>
        <p:spPr>
          <a:xfrm>
            <a:off x="404109" y="1319441"/>
            <a:ext cx="8370832" cy="4585057"/>
          </a:xfrm>
        </p:spPr>
        <p:txBody>
          <a:bodyPr>
            <a:noAutofit/>
          </a:bodyPr>
          <a:lstStyle/>
          <a:p>
            <a:pPr algn="l"/>
            <a:r>
              <a:rPr lang="en-US" sz="2000" b="1" dirty="0" smtClean="0">
                <a:solidFill>
                  <a:schemeClr val="tx1"/>
                </a:solidFill>
              </a:rPr>
              <a:t>By the end of our time today, you should </a:t>
            </a:r>
            <a:r>
              <a:rPr lang="en-US" sz="2000" b="1" dirty="0">
                <a:solidFill>
                  <a:schemeClr val="tx1"/>
                </a:solidFill>
              </a:rPr>
              <a:t>b</a:t>
            </a:r>
            <a:r>
              <a:rPr lang="en-US" sz="2000" b="1" dirty="0" smtClean="0">
                <a:solidFill>
                  <a:schemeClr val="tx1"/>
                </a:solidFill>
              </a:rPr>
              <a:t>e </a:t>
            </a:r>
            <a:r>
              <a:rPr lang="en-US" sz="2000" b="1" dirty="0">
                <a:solidFill>
                  <a:schemeClr val="tx1"/>
                </a:solidFill>
              </a:rPr>
              <a:t>able to do: </a:t>
            </a:r>
          </a:p>
          <a:p>
            <a:pPr lvl="0" algn="l"/>
            <a:r>
              <a:rPr lang="en-US" dirty="0" smtClean="0">
                <a:solidFill>
                  <a:srgbClr val="1F497D"/>
                </a:solidFill>
              </a:rPr>
              <a:t>1. Group </a:t>
            </a:r>
            <a:r>
              <a:rPr lang="en-US" dirty="0">
                <a:solidFill>
                  <a:srgbClr val="1F497D"/>
                </a:solidFill>
              </a:rPr>
              <a:t>Students into one of three categories (Exceeding expectations, meeting expectations, approaching expectations). </a:t>
            </a:r>
            <a:endParaRPr lang="en-US" b="1" dirty="0">
              <a:solidFill>
                <a:srgbClr val="1F497D"/>
              </a:solidFill>
            </a:endParaRPr>
          </a:p>
          <a:p>
            <a:pPr lvl="0" algn="l"/>
            <a:r>
              <a:rPr lang="en-US" b="1" dirty="0" smtClean="0">
                <a:solidFill>
                  <a:schemeClr val="tx1"/>
                </a:solidFill>
              </a:rPr>
              <a:t>2. </a:t>
            </a:r>
            <a:r>
              <a:rPr lang="en-US" dirty="0" smtClean="0">
                <a:solidFill>
                  <a:schemeClr val="tx1"/>
                </a:solidFill>
              </a:rPr>
              <a:t>Name </a:t>
            </a:r>
            <a:r>
              <a:rPr lang="en-US" dirty="0">
                <a:solidFill>
                  <a:schemeClr val="tx1"/>
                </a:solidFill>
              </a:rPr>
              <a:t>Files for easy to </a:t>
            </a:r>
            <a:r>
              <a:rPr lang="en-US" dirty="0" smtClean="0">
                <a:solidFill>
                  <a:schemeClr val="tx1"/>
                </a:solidFill>
              </a:rPr>
              <a:t>identification.</a:t>
            </a:r>
            <a:endParaRPr lang="en-US" b="1" dirty="0">
              <a:solidFill>
                <a:schemeClr val="tx1"/>
              </a:solidFill>
            </a:endParaRPr>
          </a:p>
          <a:p>
            <a:pPr lvl="0" algn="l"/>
            <a:r>
              <a:rPr lang="en-US" b="1" dirty="0" smtClean="0">
                <a:solidFill>
                  <a:schemeClr val="tx1"/>
                </a:solidFill>
              </a:rPr>
              <a:t>3. </a:t>
            </a:r>
            <a:r>
              <a:rPr lang="en-US" dirty="0" smtClean="0">
                <a:solidFill>
                  <a:schemeClr val="tx1"/>
                </a:solidFill>
              </a:rPr>
              <a:t>Create </a:t>
            </a:r>
            <a:r>
              <a:rPr lang="en-US" dirty="0">
                <a:solidFill>
                  <a:schemeClr val="tx1"/>
                </a:solidFill>
              </a:rPr>
              <a:t>an organizational file structure on a </a:t>
            </a:r>
            <a:r>
              <a:rPr lang="en-US" dirty="0" smtClean="0">
                <a:solidFill>
                  <a:schemeClr val="tx1"/>
                </a:solidFill>
              </a:rPr>
              <a:t>device.</a:t>
            </a:r>
            <a:endParaRPr lang="en-US" b="1" dirty="0">
              <a:solidFill>
                <a:schemeClr val="tx1"/>
              </a:solidFill>
            </a:endParaRPr>
          </a:p>
          <a:p>
            <a:pPr lvl="0" algn="l"/>
            <a:r>
              <a:rPr lang="en-US" b="1" dirty="0" smtClean="0">
                <a:solidFill>
                  <a:schemeClr val="tx1"/>
                </a:solidFill>
              </a:rPr>
              <a:t>4. </a:t>
            </a:r>
            <a:r>
              <a:rPr lang="en-US" dirty="0" smtClean="0">
                <a:solidFill>
                  <a:schemeClr val="tx1"/>
                </a:solidFill>
              </a:rPr>
              <a:t>Create </a:t>
            </a:r>
            <a:r>
              <a:rPr lang="en-US" dirty="0">
                <a:solidFill>
                  <a:schemeClr val="tx1"/>
                </a:solidFill>
              </a:rPr>
              <a:t>a Spreadsheet for performance tracking.  </a:t>
            </a:r>
            <a:endParaRPr lang="en-US" b="1" dirty="0">
              <a:solidFill>
                <a:schemeClr val="tx1"/>
              </a:solidFill>
            </a:endParaRPr>
          </a:p>
          <a:p>
            <a:pPr algn="l"/>
            <a:endParaRPr lang="en-US" sz="1800" dirty="0" smtClean="0">
              <a:solidFill>
                <a:srgbClr val="000000"/>
              </a:solidFill>
            </a:endParaRPr>
          </a:p>
        </p:txBody>
      </p:sp>
    </p:spTree>
    <p:extLst>
      <p:ext uri="{BB962C8B-B14F-4D97-AF65-F5344CB8AC3E}">
        <p14:creationId xmlns:p14="http://schemas.microsoft.com/office/powerpoint/2010/main" val="1107789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6438"/>
            <a:ext cx="8229600" cy="2049462"/>
          </a:xfrm>
        </p:spPr>
        <p:txBody>
          <a:bodyPr>
            <a:normAutofit fontScale="90000"/>
          </a:bodyPr>
          <a:lstStyle/>
          <a:p>
            <a:r>
              <a:rPr lang="en-US" b="1" dirty="0" smtClean="0"/>
              <a:t>Grouping students:</a:t>
            </a:r>
            <a:br>
              <a:rPr lang="en-US" b="1" dirty="0" smtClean="0"/>
            </a:br>
            <a:r>
              <a:rPr lang="en-US" b="1" dirty="0" smtClean="0"/>
              <a:t/>
            </a:r>
            <a:br>
              <a:rPr lang="en-US" b="1" dirty="0" smtClean="0"/>
            </a:br>
            <a:r>
              <a:rPr lang="en-US" b="1" dirty="0" smtClean="0"/>
              <a:t> </a:t>
            </a:r>
            <a:r>
              <a:rPr lang="en-US" sz="4000" dirty="0" smtClean="0"/>
              <a:t>Each evidence collection must have a sample from a student who is approaching expectations, meeting expectations, and exceeding expectations at the time of the PRE-ASSESSMENT. </a:t>
            </a:r>
            <a:endParaRPr lang="en-US" sz="4000" dirty="0"/>
          </a:p>
        </p:txBody>
      </p:sp>
    </p:spTree>
    <p:extLst>
      <p:ext uri="{BB962C8B-B14F-4D97-AF65-F5344CB8AC3E}">
        <p14:creationId xmlns:p14="http://schemas.microsoft.com/office/powerpoint/2010/main" val="14432394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1595</TotalTime>
  <Words>2213</Words>
  <Application>Microsoft Office PowerPoint</Application>
  <PresentationFormat>On-screen Show (4:3)</PresentationFormat>
  <Paragraphs>285</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I Have Pre-Assessment Evidence...Now what? </vt:lpstr>
      <vt:lpstr>Do Now</vt:lpstr>
      <vt:lpstr>Norms</vt:lpstr>
      <vt:lpstr>Objectives</vt:lpstr>
      <vt:lpstr>Context</vt:lpstr>
      <vt:lpstr>Context</vt:lpstr>
      <vt:lpstr>Context</vt:lpstr>
      <vt:lpstr>Objectives</vt:lpstr>
      <vt:lpstr>Grouping students:   Each evidence collection must have a sample from a student who is approaching expectations, meeting expectations, and exceeding expectations at the time of the PRE-ASSESSMENT. </vt:lpstr>
      <vt:lpstr>Grouping students</vt:lpstr>
      <vt:lpstr>Presenter Example </vt:lpstr>
      <vt:lpstr>Volunteer 1 Example </vt:lpstr>
      <vt:lpstr>Volunteer 2 Example </vt:lpstr>
      <vt:lpstr>Pairwork</vt:lpstr>
      <vt:lpstr>Reflection:</vt:lpstr>
      <vt:lpstr>Objectives</vt:lpstr>
      <vt:lpstr>Labeling Evidence</vt:lpstr>
      <vt:lpstr>Jones_PRE_IS_ME_NH &lt;Add your example here&gt;</vt:lpstr>
      <vt:lpstr>Renaming your files:</vt:lpstr>
      <vt:lpstr>Objectives</vt:lpstr>
      <vt:lpstr>Organizing file structure sample</vt:lpstr>
      <vt:lpstr>How do you create files?</vt:lpstr>
      <vt:lpstr>Reflection: </vt:lpstr>
      <vt:lpstr>Objectives</vt:lpstr>
      <vt:lpstr>Tracking students progress </vt:lpstr>
      <vt:lpstr>http://p3portfolio.weebly.com/portfolio-resources.html </vt:lpstr>
      <vt:lpstr>PowerPoint Presentation</vt:lpstr>
      <vt:lpstr>OPEN FILE </vt:lpstr>
      <vt:lpstr>YOUR TURN! TAKE THIS TIME TO:  1. Rename Files 2. Create A File System 3. Set-up Your Growth Tracker </vt:lpstr>
      <vt:lpstr>Revisit Objectives</vt:lpstr>
      <vt:lpstr>Next steps and activities for follow up</vt:lpstr>
      <vt:lpstr>Reflection:   One minute paper on handout</vt:lpstr>
      <vt:lpstr>Contact us  </vt:lpstr>
    </vt:vector>
  </TitlesOfParts>
  <Company>Shelby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Headline Here.</dc:title>
  <dc:creator>Robert LaBonia</dc:creator>
  <cp:lastModifiedBy>LASHANDA D SIMMONS</cp:lastModifiedBy>
  <cp:revision>190</cp:revision>
  <cp:lastPrinted>2015-01-30T22:52:52Z</cp:lastPrinted>
  <dcterms:created xsi:type="dcterms:W3CDTF">2015-01-26T22:34:29Z</dcterms:created>
  <dcterms:modified xsi:type="dcterms:W3CDTF">2015-09-10T19:09:54Z</dcterms:modified>
</cp:coreProperties>
</file>