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4"/>
  </p:sldMasterIdLst>
  <p:notesMasterIdLst>
    <p:notesMasterId r:id="rId81"/>
  </p:notesMasterIdLst>
  <p:sldIdLst>
    <p:sldId id="256" r:id="rId5"/>
    <p:sldId id="325" r:id="rId6"/>
    <p:sldId id="303" r:id="rId7"/>
    <p:sldId id="397" r:id="rId8"/>
    <p:sldId id="508" r:id="rId9"/>
    <p:sldId id="507" r:id="rId10"/>
    <p:sldId id="506" r:id="rId11"/>
    <p:sldId id="450" r:id="rId12"/>
    <p:sldId id="513" r:id="rId13"/>
    <p:sldId id="500" r:id="rId14"/>
    <p:sldId id="495" r:id="rId15"/>
    <p:sldId id="473" r:id="rId16"/>
    <p:sldId id="474" r:id="rId17"/>
    <p:sldId id="451" r:id="rId18"/>
    <p:sldId id="452" r:id="rId19"/>
    <p:sldId id="461" r:id="rId20"/>
    <p:sldId id="460" r:id="rId21"/>
    <p:sldId id="454" r:id="rId22"/>
    <p:sldId id="456" r:id="rId23"/>
    <p:sldId id="455" r:id="rId24"/>
    <p:sldId id="526" r:id="rId25"/>
    <p:sldId id="458" r:id="rId26"/>
    <p:sldId id="459" r:id="rId27"/>
    <p:sldId id="463" r:id="rId28"/>
    <p:sldId id="462" r:id="rId29"/>
    <p:sldId id="467" r:id="rId30"/>
    <p:sldId id="475" r:id="rId31"/>
    <p:sldId id="476" r:id="rId32"/>
    <p:sldId id="527" r:id="rId33"/>
    <p:sldId id="501" r:id="rId34"/>
    <p:sldId id="496" r:id="rId35"/>
    <p:sldId id="445" r:id="rId36"/>
    <p:sldId id="446" r:id="rId37"/>
    <p:sldId id="469" r:id="rId38"/>
    <p:sldId id="449" r:id="rId39"/>
    <p:sldId id="447" r:id="rId40"/>
    <p:sldId id="448" r:id="rId41"/>
    <p:sldId id="522" r:id="rId42"/>
    <p:sldId id="523" r:id="rId43"/>
    <p:sldId id="499" r:id="rId44"/>
    <p:sldId id="502" r:id="rId45"/>
    <p:sldId id="477" r:id="rId46"/>
    <p:sldId id="380" r:id="rId47"/>
    <p:sldId id="402" r:id="rId48"/>
    <p:sldId id="424" r:id="rId49"/>
    <p:sldId id="418" r:id="rId50"/>
    <p:sldId id="265" r:id="rId51"/>
    <p:sldId id="510" r:id="rId52"/>
    <p:sldId id="511" r:id="rId53"/>
    <p:sldId id="524" r:id="rId54"/>
    <p:sldId id="273" r:id="rId55"/>
    <p:sldId id="503" r:id="rId56"/>
    <p:sldId id="482" r:id="rId57"/>
    <p:sldId id="514" r:id="rId58"/>
    <p:sldId id="515" r:id="rId59"/>
    <p:sldId id="442" r:id="rId60"/>
    <p:sldId id="441" r:id="rId61"/>
    <p:sldId id="440" r:id="rId62"/>
    <p:sldId id="516" r:id="rId63"/>
    <p:sldId id="472" r:id="rId64"/>
    <p:sldId id="518" r:id="rId65"/>
    <p:sldId id="520" r:id="rId66"/>
    <p:sldId id="521" r:id="rId67"/>
    <p:sldId id="525" r:id="rId68"/>
    <p:sldId id="332" r:id="rId69"/>
    <p:sldId id="504" r:id="rId70"/>
    <p:sldId id="470" r:id="rId71"/>
    <p:sldId id="505" r:id="rId72"/>
    <p:sldId id="412" r:id="rId73"/>
    <p:sldId id="407" r:id="rId74"/>
    <p:sldId id="415" r:id="rId75"/>
    <p:sldId id="411" r:id="rId76"/>
    <p:sldId id="414" r:id="rId77"/>
    <p:sldId id="408" r:id="rId78"/>
    <p:sldId id="438" r:id="rId79"/>
    <p:sldId id="439" r:id="rId8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00"/>
    <a:srgbClr val="000000"/>
    <a:srgbClr val="F8C020"/>
    <a:srgbClr val="0000CC"/>
    <a:srgbClr val="000066"/>
    <a:srgbClr val="CD0004"/>
    <a:srgbClr val="F8B7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7263C8-82D5-4C8D-AD30-1C6DAEAD21D8}">
  <a:tblStyle styleId="{9E7263C8-82D5-4C8D-AD30-1C6DAEAD21D8}"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6"/>
    <p:restoredTop sz="99522" autoAdjust="0"/>
  </p:normalViewPr>
  <p:slideViewPr>
    <p:cSldViewPr snapToGrid="0">
      <p:cViewPr varScale="1">
        <p:scale>
          <a:sx n="118" d="100"/>
          <a:sy n="118" d="100"/>
        </p:scale>
        <p:origin x="57"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45677164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Welcome and introduce yourself</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110200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800677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a:t>
            </a:r>
            <a:r>
              <a:rPr lang="en-US" baseline="0" dirty="0"/>
              <a:t> K-5 ELA curriculum contains a  meaning based maps folder , foundational skills map folder  and a supporting documents folder</a:t>
            </a:r>
            <a:endParaRPr lang="en-US" dirty="0"/>
          </a:p>
        </p:txBody>
      </p:sp>
    </p:spTree>
    <p:extLst>
      <p:ext uri="{BB962C8B-B14F-4D97-AF65-F5344CB8AC3E}">
        <p14:creationId xmlns:p14="http://schemas.microsoft.com/office/powerpoint/2010/main" val="371378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access the K-5 ELA maps select the ELA folder</a:t>
            </a:r>
          </a:p>
        </p:txBody>
      </p:sp>
    </p:spTree>
    <p:extLst>
      <p:ext uri="{BB962C8B-B14F-4D97-AF65-F5344CB8AC3E}">
        <p14:creationId xmlns:p14="http://schemas.microsoft.com/office/powerpoint/2010/main" val="378232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a:t>
            </a:r>
            <a:r>
              <a:rPr lang="en-US" baseline="0" dirty="0"/>
              <a:t> there is both a K-5 Curriculum Maps folder and a K-5 Supporting Docs Folder.  Let’s first look at the Curriculum maps by </a:t>
            </a:r>
            <a:r>
              <a:rPr lang="en-US" dirty="0"/>
              <a:t>selecting the K-5 Curriculum Maps</a:t>
            </a:r>
            <a:r>
              <a:rPr lang="en-US" baseline="0" dirty="0"/>
              <a:t> folder.</a:t>
            </a:r>
            <a:endParaRPr lang="en-US" dirty="0"/>
          </a:p>
        </p:txBody>
      </p:sp>
    </p:spTree>
    <p:extLst>
      <p:ext uri="{BB962C8B-B14F-4D97-AF65-F5344CB8AC3E}">
        <p14:creationId xmlns:p14="http://schemas.microsoft.com/office/powerpoint/2010/main" val="2267303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you notice a folder for grades K-5.  Select the</a:t>
            </a:r>
            <a:r>
              <a:rPr lang="en-US" baseline="0" dirty="0"/>
              <a:t> grade level of your choice</a:t>
            </a:r>
            <a:endParaRPr lang="en-US" dirty="0"/>
          </a:p>
        </p:txBody>
      </p:sp>
    </p:spTree>
    <p:extLst>
      <p:ext uri="{BB962C8B-B14F-4D97-AF65-F5344CB8AC3E}">
        <p14:creationId xmlns:p14="http://schemas.microsoft.com/office/powerpoint/2010/main" val="2098166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K-5 ELA there are two maps to support ELA instruction. The meaning based maps which are designed around the EL Curriculum and the Foundational Skills Maps which are supported by Journeys materials.  Let’s look at the meaning based maps.</a:t>
            </a:r>
            <a:endParaRPr lang="en-US" dirty="0"/>
          </a:p>
        </p:txBody>
      </p:sp>
    </p:spTree>
    <p:extLst>
      <p:ext uri="{BB962C8B-B14F-4D97-AF65-F5344CB8AC3E}">
        <p14:creationId xmlns:p14="http://schemas.microsoft.com/office/powerpoint/2010/main" val="3843000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first few pages of the</a:t>
            </a:r>
            <a:r>
              <a:rPr lang="en-US" baseline="0" dirty="0"/>
              <a:t> meaning based maps provide framing and guidance information regarding literacy instruction.  One important point to remember which is stated on the first page of the maps is that the curriculum maps provide the foundation for what is taught in SCS classrooms, teacher planning and decision making make the materials come to life.  To this end, the curriculum map should be viewed as a guide, not a script, and teachers should work to become experts in teaching and customizing the curriculum to meet the needs of their students.</a:t>
            </a:r>
            <a:endParaRPr lang="en-US" dirty="0"/>
          </a:p>
        </p:txBody>
      </p:sp>
    </p:spTree>
    <p:extLst>
      <p:ext uri="{BB962C8B-B14F-4D97-AF65-F5344CB8AC3E}">
        <p14:creationId xmlns:p14="http://schemas.microsoft.com/office/powerpoint/2010/main" val="388353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meaning-based maps highlight information taken</a:t>
            </a:r>
            <a:r>
              <a:rPr lang="en-US" baseline="0" dirty="0"/>
              <a:t> from </a:t>
            </a:r>
            <a:r>
              <a:rPr lang="en-US" dirty="0"/>
              <a:t>the EL</a:t>
            </a:r>
            <a:r>
              <a:rPr lang="en-US" baseline="0" dirty="0"/>
              <a:t> literacy curriculum.  The EL </a:t>
            </a:r>
            <a:r>
              <a:rPr lang="en-US" dirty="0"/>
              <a:t>curriculum is a comprehensive, standards-based core literacy program that engages teachers and students through compelling, real world content and builds equitable and inclusive learning opportunities for all students.</a:t>
            </a:r>
            <a:r>
              <a:rPr lang="en-US" baseline="0" dirty="0"/>
              <a:t> In grades K-5 the EL curriculum is broken up into  4 modules that focus on different topics. Each module has a consistent structure of three units each of which includes formal assessments. </a:t>
            </a:r>
            <a:endParaRPr lang="en-US" dirty="0"/>
          </a:p>
        </p:txBody>
      </p:sp>
    </p:spTree>
    <p:extLst>
      <p:ext uri="{BB962C8B-B14F-4D97-AF65-F5344CB8AC3E}">
        <p14:creationId xmlns:p14="http://schemas.microsoft.com/office/powerpoint/2010/main" val="414569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maps contain a</a:t>
            </a:r>
            <a:r>
              <a:rPr lang="en-US" baseline="0" dirty="0"/>
              <a:t> module overview of the most salient points that include the modules topic, targets/standards, performance task and texts used throughout the module.</a:t>
            </a:r>
            <a:endParaRPr lang="en-US" dirty="0"/>
          </a:p>
        </p:txBody>
      </p:sp>
    </p:spTree>
    <p:extLst>
      <p:ext uri="{BB962C8B-B14F-4D97-AF65-F5344CB8AC3E}">
        <p14:creationId xmlns:p14="http://schemas.microsoft.com/office/powerpoint/2010/main" val="178055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1 minute</a:t>
            </a:r>
          </a:p>
        </p:txBody>
      </p:sp>
    </p:spTree>
    <p:extLst>
      <p:ext uri="{BB962C8B-B14F-4D97-AF65-F5344CB8AC3E}">
        <p14:creationId xmlns:p14="http://schemas.microsoft.com/office/powerpoint/2010/main" val="145072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maps also contain</a:t>
            </a:r>
            <a:r>
              <a:rPr lang="en-US" baseline="0" dirty="0"/>
              <a:t> unit at a glance information that highlights each lesson, the lesson’s standards, assessments and anchor charts or protocols.  </a:t>
            </a:r>
            <a:endParaRPr lang="en-US" dirty="0"/>
          </a:p>
        </p:txBody>
      </p:sp>
    </p:spTree>
    <p:extLst>
      <p:ext uri="{BB962C8B-B14F-4D97-AF65-F5344CB8AC3E}">
        <p14:creationId xmlns:p14="http://schemas.microsoft.com/office/powerpoint/2010/main" val="16877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slide is animated</a:t>
            </a:r>
          </a:p>
          <a:p>
            <a:pPr>
              <a:buNone/>
            </a:pPr>
            <a:endParaRPr lang="en-US" dirty="0"/>
          </a:p>
          <a:p>
            <a:pPr>
              <a:buNone/>
            </a:pPr>
            <a:r>
              <a:rPr lang="en-US" dirty="0"/>
              <a:t>The EL instructional materials teachers receive and use in daily instruction are</a:t>
            </a:r>
            <a:r>
              <a:rPr lang="en-US" baseline="0" dirty="0"/>
              <a:t> teacher guides and supporting materials manuals.  Students receive workbooks as well as access to  trade books. In K-5 one trade book per student is often provided.  For certain titles only 1 book is provided, which is to be used by the teacher to read aloud to the students.  This is often the case in grades K-2.</a:t>
            </a:r>
            <a:endParaRPr lang="en-US" dirty="0"/>
          </a:p>
        </p:txBody>
      </p:sp>
    </p:spTree>
    <p:extLst>
      <p:ext uri="{BB962C8B-B14F-4D97-AF65-F5344CB8AC3E}">
        <p14:creationId xmlns:p14="http://schemas.microsoft.com/office/powerpoint/2010/main" val="3285098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other type of map provided</a:t>
            </a:r>
            <a:r>
              <a:rPr lang="en-US" baseline="0" dirty="0"/>
              <a:t> in K-5 is the Foundational Literacy Map</a:t>
            </a:r>
            <a:endParaRPr lang="en-US" dirty="0"/>
          </a:p>
        </p:txBody>
      </p:sp>
    </p:spTree>
    <p:extLst>
      <p:ext uri="{BB962C8B-B14F-4D97-AF65-F5344CB8AC3E}">
        <p14:creationId xmlns:p14="http://schemas.microsoft.com/office/powerpoint/2010/main" val="3902837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Like the meaning based map, the foundational literacy map contains framing documents with important information like Guidance</a:t>
            </a:r>
            <a:r>
              <a:rPr lang="en-US" baseline="0" dirty="0"/>
              <a:t> on the ELA Block as well as Guidance on Small Group Instruction.  Teachers should peruse the first few pages of the maps for pertinent information.  </a:t>
            </a:r>
            <a:endParaRPr lang="en-US" dirty="0"/>
          </a:p>
        </p:txBody>
      </p:sp>
    </p:spTree>
    <p:extLst>
      <p:ext uri="{BB962C8B-B14F-4D97-AF65-F5344CB8AC3E}">
        <p14:creationId xmlns:p14="http://schemas.microsoft.com/office/powerpoint/2010/main" val="3845389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foundational literacy maps are designed around the Journeys Curriculum and align to Journeys’ scope and sequence. </a:t>
            </a:r>
            <a:r>
              <a:rPr lang="en-US" baseline="0" dirty="0"/>
              <a:t>The foundational literacy map outlines the phonics skills, daily instruction, standards, and texts.  </a:t>
            </a:r>
            <a:endParaRPr lang="en-US" dirty="0"/>
          </a:p>
        </p:txBody>
      </p:sp>
    </p:spTree>
    <p:extLst>
      <p:ext uri="{BB962C8B-B14F-4D97-AF65-F5344CB8AC3E}">
        <p14:creationId xmlns:p14="http://schemas.microsoft.com/office/powerpoint/2010/main" val="56474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Journeys provides a variety</a:t>
            </a:r>
            <a:r>
              <a:rPr lang="en-US" baseline="0" dirty="0"/>
              <a:t> of resources to support foundational literacy instruction with the primary resource being the Journeys teacher’s edition.  All hardcopies of Journeys materials can also be found on Journeys online platform called Think Central.</a:t>
            </a:r>
            <a:endParaRPr lang="en-US" dirty="0"/>
          </a:p>
        </p:txBody>
      </p:sp>
    </p:spTree>
    <p:extLst>
      <p:ext uri="{BB962C8B-B14F-4D97-AF65-F5344CB8AC3E}">
        <p14:creationId xmlns:p14="http://schemas.microsoft.com/office/powerpoint/2010/main" val="1977215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In K-5 there are a number of supporting documents designed to support literacy instruction.</a:t>
            </a:r>
            <a:r>
              <a:rPr lang="en-US" baseline="0" dirty="0"/>
              <a:t>  These documents can be accessed by selecting the K-5 Supporting Docs folder.</a:t>
            </a:r>
            <a:endParaRPr lang="en-US" dirty="0"/>
          </a:p>
        </p:txBody>
      </p:sp>
    </p:spTree>
    <p:extLst>
      <p:ext uri="{BB962C8B-B14F-4D97-AF65-F5344CB8AC3E}">
        <p14:creationId xmlns:p14="http://schemas.microsoft.com/office/powerpoint/2010/main" val="1339604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Once selected</a:t>
            </a:r>
            <a:r>
              <a:rPr lang="en-US" baseline="0" dirty="0"/>
              <a:t> teachers will see a list of supporting documents such as pictured here.  Rather than review each document, the K-5 Curriculum Resources list provided in your handouts and featured here on the right outline the various supports that each document provides.  Some of the most useful documents are around  pacing.  The pacing documents provide information for teachers around how to pace the lessons.  Another very useful supporting documents is the Journeys Think Central document that walks teachers through how to access Journeys online platform, which is called Think Central,  This platform gives teachers access to all Journeys materials but in an online format.</a:t>
            </a:r>
            <a:endParaRPr lang="en-US" dirty="0"/>
          </a:p>
        </p:txBody>
      </p:sp>
    </p:spTree>
    <p:extLst>
      <p:ext uri="{BB962C8B-B14F-4D97-AF65-F5344CB8AC3E}">
        <p14:creationId xmlns:p14="http://schemas.microsoft.com/office/powerpoint/2010/main" val="1678733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Before</a:t>
            </a:r>
            <a:r>
              <a:rPr lang="en-US" baseline="0" dirty="0"/>
              <a:t> we examine the next content area let’s do a quick review.  Ask questions and allow teachers to turn/talk/share out (if time allows).</a:t>
            </a:r>
          </a:p>
          <a:p>
            <a:pPr>
              <a:buNone/>
            </a:pPr>
            <a:endParaRPr lang="en-US" baseline="0" dirty="0"/>
          </a:p>
          <a:p>
            <a:pPr>
              <a:buNone/>
            </a:pPr>
            <a:endParaRPr lang="en-US" baseline="0" dirty="0"/>
          </a:p>
          <a:p>
            <a:pPr>
              <a:buNone/>
            </a:pPr>
            <a:r>
              <a:rPr lang="en-US" baseline="0" dirty="0"/>
              <a:t>Engage participants in an activity where they will get up and walk around the room until you say stop (you can add music for fun)  After they stop ask them to find a partner by high fiving a person around them.  Have the partners discuss and answer the questions on the slide.  Have a few groups share out their answers.</a:t>
            </a:r>
          </a:p>
          <a:p>
            <a:pPr>
              <a:buNone/>
            </a:pPr>
            <a:endParaRPr lang="en-US" baseline="0" dirty="0"/>
          </a:p>
          <a:p>
            <a:pPr>
              <a:buNone/>
            </a:pPr>
            <a:r>
              <a:rPr lang="en-US" dirty="0"/>
              <a:t>Answers:  </a:t>
            </a:r>
          </a:p>
          <a:p>
            <a:pPr>
              <a:buNone/>
            </a:pPr>
            <a:r>
              <a:rPr lang="en-US" dirty="0"/>
              <a:t>1.  Meaning based maps and foundational literacy or skills maps</a:t>
            </a:r>
          </a:p>
          <a:p>
            <a:pPr>
              <a:buNone/>
            </a:pPr>
            <a:r>
              <a:rPr lang="en-US" dirty="0"/>
              <a:t>2.  Teachers can list any of the items found on the handout like Journeys Think</a:t>
            </a:r>
            <a:r>
              <a:rPr lang="en-US" baseline="0" dirty="0"/>
              <a:t> Central Doc or pacing guides</a:t>
            </a:r>
            <a:endParaRPr lang="en-US" dirty="0"/>
          </a:p>
          <a:p>
            <a:pPr>
              <a:buNone/>
            </a:pPr>
            <a:endParaRPr lang="en-US" dirty="0"/>
          </a:p>
        </p:txBody>
      </p:sp>
    </p:spTree>
    <p:extLst>
      <p:ext uri="{BB962C8B-B14F-4D97-AF65-F5344CB8AC3E}">
        <p14:creationId xmlns:p14="http://schemas.microsoft.com/office/powerpoint/2010/main" val="1312008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Before</a:t>
            </a:r>
            <a:r>
              <a:rPr lang="en-US" baseline="0" dirty="0"/>
              <a:t> we examine the next content area let’s do a quick review.  Ask questions and allow teachers to turn/talk/share out (if time allows).</a:t>
            </a:r>
          </a:p>
          <a:p>
            <a:pPr>
              <a:buNone/>
            </a:pPr>
            <a:endParaRPr lang="en-US" baseline="0" dirty="0"/>
          </a:p>
          <a:p>
            <a:pPr>
              <a:buNone/>
            </a:pPr>
            <a:endParaRPr lang="en-US" baseline="0" dirty="0"/>
          </a:p>
          <a:p>
            <a:pPr>
              <a:buNone/>
            </a:pPr>
            <a:r>
              <a:rPr lang="en-US" baseline="0" dirty="0"/>
              <a:t>Engage participants in an activity where they will get up and walk around the room until you say stop (you can add music for fun)  After they stop ask them to find a partner by high fiving a person around them.  Have the partners discuss and answer the questions on the slide.  Have a few groups share out their answers.</a:t>
            </a:r>
          </a:p>
          <a:p>
            <a:pPr>
              <a:buNone/>
            </a:pPr>
            <a:endParaRPr lang="en-US" baseline="0" dirty="0"/>
          </a:p>
          <a:p>
            <a:pPr>
              <a:buNone/>
            </a:pPr>
            <a:r>
              <a:rPr lang="en-US" dirty="0"/>
              <a:t>Answers:  </a:t>
            </a:r>
          </a:p>
          <a:p>
            <a:pPr>
              <a:buNone/>
            </a:pPr>
            <a:r>
              <a:rPr lang="en-US" dirty="0"/>
              <a:t>1.  Meaning based maps and foundational literacy or skills maps</a:t>
            </a:r>
          </a:p>
          <a:p>
            <a:pPr>
              <a:buNone/>
            </a:pPr>
            <a:r>
              <a:rPr lang="en-US" dirty="0"/>
              <a:t>2.  Teachers can list any of the items found on the handout like Journeys Think</a:t>
            </a:r>
            <a:r>
              <a:rPr lang="en-US" baseline="0" dirty="0"/>
              <a:t> Central Doc or pacing guides</a:t>
            </a:r>
            <a:endParaRPr lang="en-US" dirty="0"/>
          </a:p>
          <a:p>
            <a:pPr>
              <a:buNone/>
            </a:pPr>
            <a:endParaRPr lang="en-US" dirty="0"/>
          </a:p>
        </p:txBody>
      </p:sp>
    </p:spTree>
    <p:extLst>
      <p:ext uri="{BB962C8B-B14F-4D97-AF65-F5344CB8AC3E}">
        <p14:creationId xmlns:p14="http://schemas.microsoft.com/office/powerpoint/2010/main" val="131200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a:t>
            </a:r>
            <a:r>
              <a:rPr lang="en-US" baseline="0" dirty="0"/>
              <a:t> </a:t>
            </a:r>
            <a:r>
              <a:rPr lang="en-US" dirty="0"/>
              <a:t>minute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Here are our</a:t>
            </a:r>
            <a:r>
              <a:rPr lang="en-US" baseline="0" dirty="0"/>
              <a:t> objectives for the day: READ OBJECTIVES</a:t>
            </a:r>
            <a:endParaRPr lang="en-US" dirty="0"/>
          </a:p>
          <a:p>
            <a:pPr lvl="0">
              <a:spcBef>
                <a:spcPts val="0"/>
              </a:spcBef>
              <a:buNone/>
            </a:pPr>
            <a:endParaRPr dirty="0"/>
          </a:p>
        </p:txBody>
      </p:sp>
    </p:spTree>
    <p:extLst>
      <p:ext uri="{BB962C8B-B14F-4D97-AF65-F5344CB8AC3E}">
        <p14:creationId xmlns:p14="http://schemas.microsoft.com/office/powerpoint/2010/main" val="2113079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116479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337989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1 minute</a:t>
            </a:r>
          </a:p>
          <a:p>
            <a:pPr>
              <a:buNone/>
            </a:pPr>
            <a:endParaRPr lang="en-US" dirty="0"/>
          </a:p>
          <a:p>
            <a:pPr>
              <a:buNone/>
            </a:pPr>
            <a:r>
              <a:rPr lang="en-US" dirty="0"/>
              <a:t>Give participants a moment to read the slide.</a:t>
            </a:r>
          </a:p>
        </p:txBody>
      </p:sp>
    </p:spTree>
    <p:extLst>
      <p:ext uri="{BB962C8B-B14F-4D97-AF65-F5344CB8AC3E}">
        <p14:creationId xmlns:p14="http://schemas.microsoft.com/office/powerpoint/2010/main" val="2601432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2-3 minute – handout will be provided</a:t>
            </a:r>
          </a:p>
          <a:p>
            <a:r>
              <a:rPr lang="en-US" dirty="0"/>
              <a:t>Allow participant 1 – 2 minutes to read the slide</a:t>
            </a:r>
          </a:p>
          <a:p>
            <a:pPr>
              <a:buNone/>
            </a:pPr>
            <a:endParaRPr lang="en-US" dirty="0"/>
          </a:p>
          <a:p>
            <a:pPr>
              <a:buNone/>
            </a:pPr>
            <a:endParaRPr lang="en-US" dirty="0"/>
          </a:p>
          <a:p>
            <a:pPr>
              <a:buNone/>
            </a:pPr>
            <a:r>
              <a:rPr lang="en-US" dirty="0"/>
              <a:t>You will most likely be seeing this information throughout the year.  We want you to start familiarizing yourself with the language and the SCS expectations around Math Instruction.  At District Learning Day we will review this again and have you engage in a discussion. </a:t>
            </a:r>
          </a:p>
          <a:p>
            <a:pPr>
              <a:buNone/>
            </a:pPr>
            <a:endParaRPr lang="en-US" dirty="0"/>
          </a:p>
          <a:p>
            <a:pPr>
              <a:buNone/>
            </a:pPr>
            <a:endParaRPr lang="en-US" dirty="0"/>
          </a:p>
          <a:p>
            <a:pPr>
              <a:buNone/>
            </a:pPr>
            <a:r>
              <a:rPr lang="en-US" dirty="0"/>
              <a:t>Consider having participants read the bullets.</a:t>
            </a:r>
          </a:p>
          <a:p>
            <a:endParaRPr lang="en-US" baseline="0" dirty="0"/>
          </a:p>
        </p:txBody>
      </p:sp>
    </p:spTree>
    <p:extLst>
      <p:ext uri="{BB962C8B-B14F-4D97-AF65-F5344CB8AC3E}">
        <p14:creationId xmlns:p14="http://schemas.microsoft.com/office/powerpoint/2010/main" val="102542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1 minute:</a:t>
            </a:r>
          </a:p>
          <a:p>
            <a:pPr>
              <a:buNone/>
            </a:pPr>
            <a:endParaRPr lang="en-US" dirty="0"/>
          </a:p>
          <a:p>
            <a:pPr>
              <a:buNone/>
            </a:pPr>
            <a:r>
              <a:rPr lang="en-US" dirty="0"/>
              <a:t>We want to introduce the three fundamental shifts in Math Instruction:</a:t>
            </a:r>
          </a:p>
          <a:p>
            <a:pPr>
              <a:buNone/>
            </a:pPr>
            <a:endParaRPr lang="en-US" dirty="0"/>
          </a:p>
          <a:p>
            <a:pPr>
              <a:buNone/>
            </a:pPr>
            <a:r>
              <a:rPr lang="en-US" dirty="0"/>
              <a:t>Focus – we are now focusing on fewer topics in each grade so that students can learn that content deeply.</a:t>
            </a:r>
          </a:p>
          <a:p>
            <a:pPr>
              <a:buNone/>
            </a:pPr>
            <a:r>
              <a:rPr lang="en-US" dirty="0"/>
              <a:t>Coherence – Math Concepts have been strategically designed to build on understandings from previous grades as well as connect what is learned in the current grade.</a:t>
            </a:r>
          </a:p>
          <a:p>
            <a:pPr>
              <a:buNone/>
            </a:pPr>
            <a:r>
              <a:rPr lang="en-US" dirty="0"/>
              <a:t>Rigor – This shift sets expectations of a balanced approach to learning – conceptual understanding – procedural fluency and application and modeling.  You may see a distinct variation in how you were taught versus what is expected in mathematic instruction today.  Building conceptual understanding, instead of relying solely on procedural skill is the reason for this variation.</a:t>
            </a:r>
          </a:p>
          <a:p>
            <a:pPr>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866990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en-US" baseline="0" dirty="0"/>
              <a:t>I minute</a:t>
            </a:r>
          </a:p>
          <a:p>
            <a:pPr lvl="0">
              <a:spcBef>
                <a:spcPts val="0"/>
              </a:spcBef>
              <a:buNone/>
            </a:pPr>
            <a:r>
              <a:rPr lang="en-US" baseline="0"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SAY: Like ELA the  Math folder is designated by grade band.  You have a folder for curriculum maps and supporting documents.  We will talk about the supporting documents in just a few moments.</a:t>
            </a:r>
          </a:p>
          <a:p>
            <a:endParaRPr lang="en-US" dirty="0"/>
          </a:p>
        </p:txBody>
      </p:sp>
    </p:spTree>
    <p:extLst>
      <p:ext uri="{BB962C8B-B14F-4D97-AF65-F5344CB8AC3E}">
        <p14:creationId xmlns:p14="http://schemas.microsoft.com/office/powerpoint/2010/main" val="567190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5 minutes</a:t>
            </a:r>
          </a:p>
          <a:p>
            <a:pPr>
              <a:buNone/>
            </a:pPr>
            <a:endParaRPr lang="en-US" dirty="0"/>
          </a:p>
          <a:p>
            <a:pPr>
              <a:buNone/>
            </a:pPr>
            <a:r>
              <a:rPr lang="en-US" dirty="0"/>
              <a:t>We told you how to access the curriculum maps through the website – but what exactly will I see.</a:t>
            </a:r>
          </a:p>
          <a:p>
            <a:pPr>
              <a:buNone/>
            </a:pPr>
            <a:endParaRPr lang="en-US" dirty="0"/>
          </a:p>
          <a:p>
            <a:pPr>
              <a:buNone/>
            </a:pPr>
            <a:endParaRPr lang="en-US" dirty="0"/>
          </a:p>
          <a:p>
            <a:pPr>
              <a:buNone/>
            </a:pPr>
            <a:r>
              <a:rPr lang="en-US" dirty="0"/>
              <a:t>(CLICK)</a:t>
            </a:r>
          </a:p>
          <a:p>
            <a:pPr>
              <a:buNone/>
            </a:pPr>
            <a:r>
              <a:rPr lang="en-US" dirty="0"/>
              <a:t>Say: Once you have opened your Q1 Curriculum Map – you will see the year at a glance.  This gives you a look at how the modules will unfold throughout the year.  (If questioned – in regards to pacing special consideration was given to TN Ready testing – if teachers follow the instructional calendar – all standards have been addressed prior to the expected test date. This information is indicated on the year at a glance. Please note that we do NOT have the actually test date as of yet, but are using past years as a predictor)</a:t>
            </a:r>
          </a:p>
          <a:p>
            <a:pPr>
              <a:buNone/>
            </a:pPr>
            <a:endParaRPr lang="en-US" dirty="0"/>
          </a:p>
          <a:p>
            <a:pPr>
              <a:buNone/>
            </a:pPr>
            <a:r>
              <a:rPr lang="en-US" dirty="0"/>
              <a:t>(CLICK)</a:t>
            </a:r>
          </a:p>
          <a:p>
            <a:pPr>
              <a:buNone/>
            </a:pPr>
            <a:r>
              <a:rPr lang="en-US" sz="1100" i="1" kern="1200" dirty="0">
                <a:solidFill>
                  <a:schemeClr val="tx1"/>
                </a:solidFill>
                <a:effectLst/>
                <a:latin typeface="+mn-lt"/>
                <a:ea typeface="+mn-ea"/>
                <a:cs typeface="+mn-cs"/>
              </a:rPr>
              <a:t>The chart includes the standards that will be addressed in this quarter, the type of rigor the standards address, and foundational skills needed for mastery of these standards. </a:t>
            </a:r>
            <a:r>
              <a:rPr lang="en-US" dirty="0"/>
              <a:t>- We know that many of our students have ”unfinished learning” from previous years. </a:t>
            </a:r>
            <a:r>
              <a:rPr lang="en-US" sz="1100" i="1" kern="1200" dirty="0">
                <a:solidFill>
                  <a:schemeClr val="tx1"/>
                </a:solidFill>
                <a:effectLst/>
                <a:latin typeface="+mn-lt"/>
                <a:ea typeface="+mn-ea"/>
                <a:cs typeface="+mn-cs"/>
              </a:rPr>
              <a:t>Consider using these foundational standards to address student gaps during intervention time as appropriate for students. </a:t>
            </a:r>
            <a:endParaRPr lang="en-US" dirty="0"/>
          </a:p>
          <a:p>
            <a:pPr>
              <a:buNone/>
            </a:pPr>
            <a:endParaRPr lang="en-US" dirty="0"/>
          </a:p>
          <a:p>
            <a:pPr>
              <a:buNone/>
            </a:pPr>
            <a:endParaRPr lang="en-US" dirty="0"/>
          </a:p>
          <a:p>
            <a:pPr>
              <a:buNone/>
            </a:pPr>
            <a:r>
              <a:rPr lang="en-US" dirty="0"/>
              <a:t>(CLICK)</a:t>
            </a:r>
          </a:p>
          <a:p>
            <a:pPr>
              <a:buNone/>
            </a:pPr>
            <a:r>
              <a:rPr lang="en-US" dirty="0"/>
              <a:t>As you continue to navigate through the pages – you will see a page with 4 columns. The first column includes the TN State Standard that will be addressed in each topic.  The second column includes the objective for each lesson, along with some essential questions.  In the third column, you will find links to the Eureka Parent Newsletter, Optional Topic Quizzes, Remediation/Enrichment tools, as well as specific videos and tasks aligned to each topic.  The last column includes the academic vocabulary for the module along with the fluency exercises for the topics and lessons.   </a:t>
            </a:r>
          </a:p>
          <a:p>
            <a:pPr>
              <a:buNone/>
            </a:pPr>
            <a:endParaRPr lang="en-US" dirty="0"/>
          </a:p>
          <a:p>
            <a:pPr>
              <a:buNone/>
            </a:pPr>
            <a:endParaRPr lang="en-US" dirty="0"/>
          </a:p>
          <a:p>
            <a:pPr>
              <a:buNone/>
            </a:pPr>
            <a:r>
              <a:rPr lang="en-US" dirty="0"/>
              <a:t>(CLICK)</a:t>
            </a:r>
          </a:p>
          <a:p>
            <a:pPr>
              <a:buNone/>
            </a:pPr>
            <a:endParaRPr lang="en-US" dirty="0"/>
          </a:p>
          <a:p>
            <a:pPr>
              <a:buNone/>
            </a:pPr>
            <a:r>
              <a:rPr lang="en-US" dirty="0"/>
              <a:t>We gave included an instructional calendar to help teachers with pacing.  In the notes section you will see additional guidance and links to Optional Topic Quizzes. You can access the entire year by going looking at the supporting documents folder.</a:t>
            </a:r>
          </a:p>
          <a:p>
            <a:pPr>
              <a:buNone/>
            </a:pPr>
            <a:endParaRPr lang="en-US" dirty="0"/>
          </a:p>
          <a:p>
            <a:pPr>
              <a:buNone/>
            </a:pPr>
            <a:r>
              <a:rPr lang="en-US" dirty="0"/>
              <a:t>Allow teachers some time to review the Quarter 1 Curriculum maps. (We will provide a Google Document so that new teachers can access the Quarter 1 folders – temporarily)</a:t>
            </a:r>
          </a:p>
          <a:p>
            <a:pPr>
              <a:buNone/>
            </a:pPr>
            <a:endParaRPr lang="en-US" dirty="0"/>
          </a:p>
          <a:p>
            <a:pPr>
              <a:buNone/>
            </a:pPr>
            <a:r>
              <a:rPr lang="en-US" dirty="0"/>
              <a:t>We will be sharing this information again at district learning day – so if you are starting to feel overwhelmed – don’t worry.</a:t>
            </a:r>
          </a:p>
        </p:txBody>
      </p:sp>
    </p:spTree>
    <p:extLst>
      <p:ext uri="{BB962C8B-B14F-4D97-AF65-F5344CB8AC3E}">
        <p14:creationId xmlns:p14="http://schemas.microsoft.com/office/powerpoint/2010/main" val="1287576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minutes – Handout  </a:t>
            </a:r>
          </a:p>
          <a:p>
            <a:pPr>
              <a:buNone/>
            </a:pPr>
            <a:endParaRPr lang="en-US" dirty="0"/>
          </a:p>
          <a:p>
            <a:pPr>
              <a:buNone/>
            </a:pPr>
            <a:r>
              <a:rPr lang="en-US" dirty="0"/>
              <a:t>This is a list of supporting documents that you will find on our website as well as throughout our curriculum map.  Again – we will take a more in-depth look at these during District Learning Day</a:t>
            </a:r>
          </a:p>
          <a:p>
            <a:pPr>
              <a:buNone/>
            </a:pPr>
            <a:endParaRPr lang="en-US" dirty="0"/>
          </a:p>
          <a:p>
            <a:pPr>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176994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2 - 3 minutes</a:t>
            </a:r>
          </a:p>
          <a:p>
            <a:pPr>
              <a:buNone/>
            </a:pPr>
            <a:endParaRPr lang="en-US" dirty="0"/>
          </a:p>
          <a:p>
            <a:pPr>
              <a:buNone/>
            </a:pPr>
            <a:r>
              <a:rPr lang="en-US" dirty="0"/>
              <a:t>Say: Some of the resources you will find waiting for you are as follow:</a:t>
            </a:r>
          </a:p>
          <a:p>
            <a:pPr>
              <a:buNone/>
            </a:pPr>
            <a:endParaRPr lang="en-US" b="1" dirty="0"/>
          </a:p>
          <a:p>
            <a:pPr>
              <a:buNone/>
            </a:pPr>
            <a:r>
              <a:rPr lang="en-US" b="1" dirty="0"/>
              <a:t>Teacher Editions </a:t>
            </a:r>
            <a:r>
              <a:rPr lang="en-US" dirty="0"/>
              <a:t>– You will be able to make notes and annotate in your Teacher Edition – we do strongly suggest you use pencil.</a:t>
            </a:r>
          </a:p>
          <a:p>
            <a:pPr>
              <a:buNone/>
            </a:pPr>
            <a:r>
              <a:rPr lang="en-US" dirty="0"/>
              <a:t>You will receive </a:t>
            </a:r>
            <a:r>
              <a:rPr lang="en-US" b="1" dirty="0"/>
              <a:t>two types of Student Editions </a:t>
            </a:r>
            <a:r>
              <a:rPr lang="en-US" dirty="0"/>
              <a:t>for each student.  Both are consumable workbooks with perforated pages.  One book will contain the problem set and homework for the days lesson.  The other workbook will contain the Sprint &amp; Fluency, Exit Tickets and Mid and End of Module Assessments you will need.  All of these materials have been delivered to schools.</a:t>
            </a:r>
          </a:p>
          <a:p>
            <a:pPr>
              <a:buNone/>
            </a:pPr>
            <a:endParaRPr lang="en-US" dirty="0"/>
          </a:p>
          <a:p>
            <a:pPr>
              <a:buNone/>
            </a:pPr>
            <a:r>
              <a:rPr lang="en-US" dirty="0"/>
              <a:t>We also want to make sure you know that you can access digital resources at </a:t>
            </a:r>
            <a:r>
              <a:rPr lang="en-US" b="1" dirty="0" err="1"/>
              <a:t>www.greatminds.org</a:t>
            </a:r>
            <a:r>
              <a:rPr lang="en-US" b="1" dirty="0"/>
              <a:t>.  </a:t>
            </a:r>
            <a:r>
              <a:rPr lang="en-US" dirty="0"/>
              <a:t>Just sign up for the free account.</a:t>
            </a:r>
          </a:p>
        </p:txBody>
      </p:sp>
    </p:spTree>
    <p:extLst>
      <p:ext uri="{BB962C8B-B14F-4D97-AF65-F5344CB8AC3E}">
        <p14:creationId xmlns:p14="http://schemas.microsoft.com/office/powerpoint/2010/main" val="2930549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Time: 3 minutes</a:t>
            </a:r>
          </a:p>
          <a:p>
            <a:pPr>
              <a:buNone/>
            </a:pPr>
            <a:r>
              <a:rPr lang="en-US" dirty="0"/>
              <a:t>Materials Needed:  </a:t>
            </a:r>
          </a:p>
          <a:p>
            <a:pPr>
              <a:buNone/>
            </a:pPr>
            <a:r>
              <a:rPr lang="en-US" dirty="0"/>
              <a:t>Sprint Activity – in handout (or separate copy may be given to you) </a:t>
            </a:r>
          </a:p>
          <a:p>
            <a:pPr>
              <a:buNone/>
            </a:pPr>
            <a:r>
              <a:rPr lang="en-US" dirty="0"/>
              <a:t>Sprint Answer Key (for facilitator)</a:t>
            </a:r>
          </a:p>
          <a:p>
            <a:pPr>
              <a:buNone/>
            </a:pPr>
            <a:r>
              <a:rPr lang="en-US" dirty="0"/>
              <a:t> Door prize</a:t>
            </a:r>
          </a:p>
          <a:p>
            <a:pPr>
              <a:buNone/>
            </a:pPr>
            <a:endParaRPr lang="en-US" dirty="0"/>
          </a:p>
          <a:p>
            <a:pPr>
              <a:buNone/>
            </a:pPr>
            <a:r>
              <a:rPr lang="en-US" dirty="0"/>
              <a:t>Let’s build a little energy and enthusiasm for Math.  It’s time to do a little Math.  We are going to do a modified version of a sprint</a:t>
            </a:r>
          </a:p>
          <a:p>
            <a:pPr>
              <a:buNone/>
            </a:pPr>
            <a:endParaRPr lang="en-US" dirty="0"/>
          </a:p>
          <a:p>
            <a:pPr>
              <a:buNone/>
            </a:pPr>
            <a:r>
              <a:rPr lang="en-US" dirty="0"/>
              <a:t>Turn to the Page________ in your participant packet.  Pencils/Pens in the air.  You will have one minute to complete the sprint activity – do not start until you hear the key word “think”.  Ready, Set, Think.  Give ONLY 1 minute for completion.  Have them put their pencils down.  Read the answers from the answer key – if the student got the answer correct have them answer yes.  If they did not get it correct or did not answer they will stay silent.  Have them write the number they got correct at the top of their page.</a:t>
            </a:r>
          </a:p>
          <a:p>
            <a:pPr>
              <a:buNone/>
            </a:pPr>
            <a:endParaRPr lang="en-US" dirty="0"/>
          </a:p>
          <a:p>
            <a:pPr>
              <a:buNone/>
            </a:pPr>
            <a:endParaRPr lang="en-US" dirty="0"/>
          </a:p>
          <a:p>
            <a:pPr>
              <a:buNone/>
            </a:pPr>
            <a:endParaRPr lang="en-US" dirty="0"/>
          </a:p>
          <a:p>
            <a:pPr>
              <a:buNone/>
            </a:pPr>
            <a:endParaRPr lang="en-US" dirty="0"/>
          </a:p>
          <a:p>
            <a:pPr>
              <a:buNone/>
            </a:pPr>
            <a:r>
              <a:rPr lang="en-US" dirty="0"/>
              <a:t>Winner Receives a copy of the Math Standards Companion Guide  - If you have multiple winners please narrow down by asking them to choose a number and give to the participant with the closest number.</a:t>
            </a:r>
          </a:p>
        </p:txBody>
      </p:sp>
    </p:spTree>
    <p:extLst>
      <p:ext uri="{BB962C8B-B14F-4D97-AF65-F5344CB8AC3E}">
        <p14:creationId xmlns:p14="http://schemas.microsoft.com/office/powerpoint/2010/main" val="156940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3015166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b="1" dirty="0"/>
              <a:t>1 min</a:t>
            </a:r>
          </a:p>
          <a:p>
            <a:pPr marL="0" lvl="0" indent="0">
              <a:spcBef>
                <a:spcPts val="360"/>
              </a:spcBef>
              <a:spcAft>
                <a:spcPts val="0"/>
              </a:spcAft>
              <a:buNone/>
            </a:pPr>
            <a:endParaRPr dirty="0"/>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05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3466817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Shape 3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spcBef>
                <a:spcPts val="0"/>
              </a:spcBef>
            </a:pPr>
            <a:r>
              <a:rPr lang="en-US" b="1" dirty="0"/>
              <a:t>0 min</a:t>
            </a:r>
          </a:p>
          <a:p>
            <a:pPr marL="0" indent="0">
              <a:spcBef>
                <a:spcPts val="0"/>
              </a:spcBef>
            </a:pPr>
            <a:r>
              <a:rPr lang="en-US" dirty="0"/>
              <a:t>Transition only</a:t>
            </a:r>
          </a:p>
          <a:p>
            <a:pPr marL="0" marR="0" lvl="0" indent="0" algn="l" rtl="0">
              <a:spcBef>
                <a:spcPts val="0"/>
              </a:spcBef>
              <a:spcAft>
                <a:spcPts val="0"/>
              </a:spcAft>
              <a:buNone/>
            </a:pPr>
            <a:endParaRPr lang="en-US" dirty="0"/>
          </a:p>
        </p:txBody>
      </p:sp>
    </p:spTree>
    <p:extLst>
      <p:ext uri="{BB962C8B-B14F-4D97-AF65-F5344CB8AC3E}">
        <p14:creationId xmlns:p14="http://schemas.microsoft.com/office/powerpoint/2010/main" val="2717344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1 min</a:t>
            </a:r>
            <a:endParaRPr lang="en-US" dirty="0"/>
          </a:p>
          <a:p>
            <a:pPr>
              <a:spcBef>
                <a:spcPts val="300"/>
              </a:spcBef>
            </a:pPr>
            <a:r>
              <a:rPr lang="en-US" b="1" dirty="0"/>
              <a:t>Say: </a:t>
            </a:r>
            <a:r>
              <a:rPr lang="en-US" dirty="0"/>
              <a:t>The new  science standards are three dimensional.  The three dimensions are: Science and Engineering Practices, Disciplinary Core Ideas and Crosscutting Concepts.</a:t>
            </a:r>
          </a:p>
          <a:p>
            <a:pPr>
              <a:spcBef>
                <a:spcPts val="300"/>
              </a:spcBef>
              <a:buChar char="•"/>
            </a:pPr>
            <a:r>
              <a:rPr lang="en-US" dirty="0"/>
              <a:t>The Science and Engineering Practices describe behaviors/actions that scientists and engineers engage in as they build and refine scientific knowledge and develop solutions. </a:t>
            </a:r>
          </a:p>
          <a:p>
            <a:pPr>
              <a:spcBef>
                <a:spcPts val="300"/>
              </a:spcBef>
              <a:buChar char="•"/>
            </a:pPr>
            <a:r>
              <a:rPr lang="en-US" dirty="0"/>
              <a:t>Disciplinary Core Ideas represent the content of the new standards.  </a:t>
            </a:r>
          </a:p>
          <a:p>
            <a:pPr>
              <a:spcBef>
                <a:spcPts val="300"/>
              </a:spcBef>
              <a:buChar char="•"/>
            </a:pPr>
            <a:r>
              <a:rPr lang="en-US" dirty="0"/>
              <a:t>Crosscutting Concepts are underlying concepts that cross disciplinary core boundaries and bridge different aspects of science.</a:t>
            </a:r>
          </a:p>
          <a:p>
            <a:pPr marL="173990"/>
            <a:r>
              <a:rPr lang="en-US" b="1" dirty="0"/>
              <a:t>The science classroom is shifting away from ‘learning about science’ to ‘figuring out science’!</a:t>
            </a:r>
            <a:endParaRPr lang="en-US" dirty="0"/>
          </a:p>
          <a:p>
            <a:pPr marL="228600" indent="0">
              <a:spcBef>
                <a:spcPts val="300"/>
              </a:spcBef>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4160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
              </a:spcBef>
            </a:pPr>
            <a:r>
              <a:rPr lang="en-US" b="1" dirty="0"/>
              <a:t>30 sec</a:t>
            </a:r>
          </a:p>
          <a:p>
            <a:pPr>
              <a:spcBef>
                <a:spcPts val="300"/>
              </a:spcBef>
            </a:pPr>
            <a:r>
              <a:rPr lang="en-US" b="1" dirty="0"/>
              <a:t>Say:</a:t>
            </a:r>
            <a:r>
              <a:rPr lang="en-US" dirty="0"/>
              <a:t> Earlier – we showed you how to access the TN Academic Standards through the TN State Website.  We want to specifically call out the TN Science Standards Reference guide.  </a:t>
            </a:r>
          </a:p>
          <a:p>
            <a:pPr>
              <a:spcBef>
                <a:spcPts val="300"/>
              </a:spcBef>
            </a:pP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297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30 sec</a:t>
            </a:r>
            <a:endParaRPr lang="en-US" dirty="0"/>
          </a:p>
          <a:p>
            <a:pPr>
              <a:spcBef>
                <a:spcPts val="300"/>
              </a:spcBef>
            </a:pPr>
            <a:r>
              <a:rPr lang="en-US" dirty="0"/>
              <a:t>Show participants where to click.  - You will find this document on the webpage with the Science Academic Standards.</a:t>
            </a:r>
          </a:p>
          <a:p>
            <a:pPr>
              <a:spcBef>
                <a:spcPts val="300"/>
              </a:spcBef>
            </a:pPr>
            <a:endParaRPr lang="en-US" dirty="0"/>
          </a:p>
          <a:p>
            <a:pPr>
              <a:spcBef>
                <a:spcPts val="300"/>
              </a:spcBef>
            </a:pP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321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
              </a:spcBef>
            </a:pPr>
            <a:r>
              <a:rPr lang="en-US" b="1" dirty="0"/>
              <a:t>2 min</a:t>
            </a:r>
          </a:p>
          <a:p>
            <a:pPr>
              <a:spcBef>
                <a:spcPts val="300"/>
              </a:spcBef>
            </a:pPr>
            <a:r>
              <a:rPr lang="en-US" b="1" dirty="0"/>
              <a:t>Say:  </a:t>
            </a:r>
            <a:r>
              <a:rPr lang="en-US" dirty="0"/>
              <a:t>This is what the TN Science Standards Reference document looks like.  To the right is how each standard is presented.  Take a moment to look at the different components that make up standard K.PS1.1. </a:t>
            </a:r>
            <a:r>
              <a:rPr lang="en-US" b="1" dirty="0"/>
              <a:t>&lt;PAUSE&gt;</a:t>
            </a:r>
            <a:r>
              <a:rPr lang="en-US" dirty="0"/>
              <a:t>  The coding for the standard is in the leftmost column, followed by the standard itself in the next column.  The third column has an explanation, which may provide information about coherence and scope.  Finally, in the rightmost column, the state has provided a SUGGESTED Crosscutting Concept and Science and Engineering Practice.  We'll have the chance to discuss these standards in greater depth during District Learning Day.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6567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Shape 43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6695" indent="-226695">
              <a:lnSpc>
                <a:spcPct val="90000"/>
              </a:lnSpc>
            </a:pPr>
            <a:r>
              <a:rPr lang="en-US" b="1">
                <a:latin typeface="Times"/>
                <a:ea typeface="Times"/>
                <a:cs typeface="Times"/>
                <a:sym typeface="Times"/>
              </a:rPr>
              <a:t>2 min</a:t>
            </a:r>
            <a:endParaRPr lang="en-US" b="1" err="1"/>
          </a:p>
          <a:p>
            <a:pPr marL="226695" indent="-226695">
              <a:lnSpc>
                <a:spcPct val="90000"/>
              </a:lnSpc>
              <a:spcBef>
                <a:spcPts val="300"/>
              </a:spcBef>
            </a:pPr>
            <a:r>
              <a:rPr lang="en-US" b="1">
                <a:latin typeface="Times"/>
                <a:cs typeface="Times"/>
              </a:rPr>
              <a:t>Say:  </a:t>
            </a:r>
          </a:p>
          <a:p>
            <a:pPr marL="226695" indent="-226695">
              <a:lnSpc>
                <a:spcPct val="90000"/>
              </a:lnSpc>
              <a:spcBef>
                <a:spcPts val="300"/>
              </a:spcBef>
              <a:buChar char="•"/>
            </a:pPr>
            <a:r>
              <a:rPr lang="en-US"/>
              <a:t>The TN standards were developed utilizing the recommendations found in a document called "A Framework for K-12 Science Education".</a:t>
            </a:r>
            <a:endParaRPr lang="en-US" b="1">
              <a:latin typeface="Times"/>
              <a:cs typeface="Times"/>
            </a:endParaRPr>
          </a:p>
          <a:p>
            <a:pPr marL="226695" indent="-226695">
              <a:lnSpc>
                <a:spcPct val="90000"/>
              </a:lnSpc>
              <a:spcBef>
                <a:spcPts val="300"/>
              </a:spcBef>
              <a:buChar char="•"/>
            </a:pPr>
            <a:r>
              <a:rPr lang="en-US"/>
              <a:t>Think of it as the </a:t>
            </a:r>
            <a:r>
              <a:rPr lang="en-US" b="1"/>
              <a:t>parent</a:t>
            </a:r>
            <a:r>
              <a:rPr lang="en-US" b="1" baseline="0"/>
              <a:t> document </a:t>
            </a:r>
            <a:r>
              <a:rPr lang="en-US" baseline="0"/>
              <a:t>to our TN standards (other states have done the same thing and used this document </a:t>
            </a:r>
            <a:r>
              <a:rPr lang="en-US"/>
              <a:t>as a </a:t>
            </a:r>
            <a:r>
              <a:rPr lang="en-US" baseline="0"/>
              <a:t> guide to create their own standards)</a:t>
            </a:r>
            <a:endParaRPr lang="en-US" b="1">
              <a:latin typeface="Times"/>
              <a:cs typeface="Times"/>
            </a:endParaRPr>
          </a:p>
          <a:p>
            <a:pPr marL="226695" indent="-226695">
              <a:lnSpc>
                <a:spcPct val="90000"/>
              </a:lnSpc>
              <a:spcBef>
                <a:spcPts val="300"/>
              </a:spcBef>
              <a:buChar char="•"/>
            </a:pPr>
            <a:r>
              <a:rPr lang="en-US"/>
              <a:t>So much so that the state of TN actually hands out copies of the Framework at training events.  That being said, in TN used the framework as a guide and </a:t>
            </a:r>
            <a:r>
              <a:rPr lang="en-US" b="1"/>
              <a:t>did not take 100% of the suggestions </a:t>
            </a:r>
            <a:r>
              <a:rPr lang="en-US"/>
              <a:t>made within the Framework.  So, if there is a question as to which document to follow, the </a:t>
            </a:r>
            <a:r>
              <a:rPr lang="en-US" b="1"/>
              <a:t>TN documents take priority</a:t>
            </a:r>
            <a:r>
              <a:rPr lang="en-US"/>
              <a:t>.</a:t>
            </a:r>
            <a:endParaRPr lang="en-US" b="1">
              <a:latin typeface="Times"/>
              <a:cs typeface="Times"/>
            </a:endParaRPr>
          </a:p>
          <a:p>
            <a:pPr marL="0" indent="0">
              <a:spcBef>
                <a:spcPts val="0"/>
              </a:spcBef>
              <a:buSzPts val="1200"/>
              <a:buFont typeface="Calibri"/>
            </a:pPr>
            <a:endParaRPr lang="en-US">
              <a:ea typeface="ＭＳ Ｐゴシック" charset="-128"/>
            </a:endParaRPr>
          </a:p>
        </p:txBody>
      </p:sp>
      <p:sp>
        <p:nvSpPr>
          <p:cNvPr id="439" name="Shape 43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143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1 min</a:t>
            </a:r>
          </a:p>
          <a:p>
            <a:r>
              <a:rPr lang="en-US" b="1" dirty="0"/>
              <a:t>Do:</a:t>
            </a:r>
            <a:r>
              <a:rPr lang="en-US" b="1" baseline="0" dirty="0"/>
              <a:t> </a:t>
            </a:r>
            <a:r>
              <a:rPr lang="en-US" dirty="0"/>
              <a:t>Point out the various sections of the SS.  </a:t>
            </a:r>
          </a:p>
          <a:p>
            <a:r>
              <a:rPr lang="en-US" dirty="0"/>
              <a:t>Say:  This</a:t>
            </a:r>
            <a:r>
              <a:rPr lang="en-US" baseline="0" dirty="0"/>
              <a:t> is an example of the elementary scope and sequence.  Notice the components: the unit of study is across the top, the length of each unit is the second line, the bottom portion address the vital information such as the DCI, essential question, TN standards, Science and Engineering Practices and Crosscutting Concepts for the unit.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6081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1 min</a:t>
            </a:r>
          </a:p>
          <a:p>
            <a:r>
              <a:rPr lang="en-US" b="1" dirty="0"/>
              <a:t>Do:</a:t>
            </a:r>
            <a:r>
              <a:rPr lang="en-US" b="1" baseline="0" dirty="0"/>
              <a:t> </a:t>
            </a:r>
            <a:r>
              <a:rPr lang="en-US" dirty="0"/>
              <a:t>Point out the various sections of the</a:t>
            </a:r>
            <a:r>
              <a:rPr lang="en-US" baseline="0" dirty="0"/>
              <a:t> Q1 Map.  The first row lists the unit and title.  The second row is the time frame for each unit.  The third row has the essential question/overarching question.  The remainder of the map lists the lesson name along with number, the length of the lesson, the DCI, Explanation, Misconceptions, Phenomena, SEPs, and CCCs.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35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1 minutes</a:t>
            </a:r>
          </a:p>
          <a:p>
            <a:pPr>
              <a:buNone/>
            </a:pPr>
            <a:endParaRPr lang="en-US" dirty="0"/>
          </a:p>
          <a:p>
            <a:pPr>
              <a:buNone/>
            </a:pPr>
            <a:endParaRPr lang="en-US" dirty="0"/>
          </a:p>
          <a:p>
            <a:pPr>
              <a:buNone/>
            </a:pPr>
            <a:r>
              <a:rPr lang="en-US" dirty="0"/>
              <a:t>What students are supposed to know and be able to do is driven by our TN Academic Standards.  You can find many resources from our state website at </a:t>
            </a:r>
            <a:r>
              <a:rPr lang="en-US" dirty="0" err="1"/>
              <a:t>www.tn.gov</a:t>
            </a:r>
            <a:r>
              <a:rPr lang="en-US" dirty="0"/>
              <a:t>/education.  </a:t>
            </a:r>
          </a:p>
        </p:txBody>
      </p:sp>
    </p:spTree>
    <p:extLst>
      <p:ext uri="{BB962C8B-B14F-4D97-AF65-F5344CB8AC3E}">
        <p14:creationId xmlns:p14="http://schemas.microsoft.com/office/powerpoint/2010/main" val="1370813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Time: 5 minutes</a:t>
            </a:r>
          </a:p>
          <a:p>
            <a:endParaRPr lang="en-US" dirty="0"/>
          </a:p>
          <a:p>
            <a:pPr>
              <a:buNone/>
            </a:pPr>
            <a:r>
              <a:rPr lang="en-US" dirty="0"/>
              <a:t>Activity – Rock, Paper Scissors</a:t>
            </a:r>
          </a:p>
          <a:p>
            <a:pPr>
              <a:buNone/>
            </a:pPr>
            <a:endParaRPr lang="en-US" dirty="0"/>
          </a:p>
          <a:p>
            <a:pPr>
              <a:buNone/>
            </a:pPr>
            <a:r>
              <a:rPr lang="en-US" dirty="0"/>
              <a:t>If you will be teaching 3</a:t>
            </a:r>
            <a:r>
              <a:rPr lang="en-US" baseline="30000" dirty="0"/>
              <a:t>rd</a:t>
            </a:r>
            <a:r>
              <a:rPr lang="en-US" dirty="0"/>
              <a:t> grade – One of the units you will be working on in the first semester is Matter – Including Physical Change and Chemical change. </a:t>
            </a:r>
            <a:r>
              <a:rPr lang="en-US" sz="1100" b="0" i="0" u="none" strike="noStrike" kern="1200" dirty="0">
                <a:solidFill>
                  <a:schemeClr val="tx1"/>
                </a:solidFill>
                <a:effectLst/>
                <a:latin typeface="+mn-lt"/>
                <a:ea typeface="+mn-ea"/>
                <a:cs typeface="+mn-cs"/>
              </a:rPr>
              <a:t>A </a:t>
            </a:r>
            <a:r>
              <a:rPr lang="en-US" sz="1100" b="1" i="0" u="none" strike="noStrike" kern="1200" dirty="0">
                <a:solidFill>
                  <a:schemeClr val="tx1"/>
                </a:solidFill>
                <a:effectLst/>
                <a:latin typeface="+mn-lt"/>
                <a:ea typeface="+mn-ea"/>
                <a:cs typeface="+mn-cs"/>
              </a:rPr>
              <a:t>physical change</a:t>
            </a:r>
            <a:r>
              <a:rPr lang="en-US" sz="1100" b="0" i="0" u="none" strike="noStrike" kern="1200" dirty="0">
                <a:solidFill>
                  <a:schemeClr val="tx1"/>
                </a:solidFill>
                <a:effectLst/>
                <a:latin typeface="+mn-lt"/>
                <a:ea typeface="+mn-ea"/>
                <a:cs typeface="+mn-cs"/>
              </a:rPr>
              <a:t> in a substance doesn't </a:t>
            </a:r>
            <a:r>
              <a:rPr lang="en-US" sz="1100" b="1" i="0" u="none" strike="noStrike" kern="1200" dirty="0">
                <a:solidFill>
                  <a:schemeClr val="tx1"/>
                </a:solidFill>
                <a:effectLst/>
                <a:latin typeface="+mn-lt"/>
                <a:ea typeface="+mn-ea"/>
                <a:cs typeface="+mn-cs"/>
              </a:rPr>
              <a:t>change</a:t>
            </a:r>
            <a:r>
              <a:rPr lang="en-US" sz="1100" b="0" i="0" u="none" strike="noStrike" kern="1200" dirty="0">
                <a:solidFill>
                  <a:schemeClr val="tx1"/>
                </a:solidFill>
                <a:effectLst/>
                <a:latin typeface="+mn-lt"/>
                <a:ea typeface="+mn-ea"/>
                <a:cs typeface="+mn-cs"/>
              </a:rPr>
              <a:t> what the substance is. (for example: breaking a glass)  In a </a:t>
            </a:r>
            <a:r>
              <a:rPr lang="en-US" sz="1100" b="1" i="0" u="none" strike="noStrike" kern="1200" dirty="0">
                <a:solidFill>
                  <a:schemeClr val="tx1"/>
                </a:solidFill>
                <a:effectLst/>
                <a:latin typeface="+mn-lt"/>
                <a:ea typeface="+mn-ea"/>
                <a:cs typeface="+mn-cs"/>
              </a:rPr>
              <a:t>chemical change</a:t>
            </a:r>
            <a:r>
              <a:rPr lang="en-US" sz="1100" b="0" i="0" u="none" strike="noStrike" kern="1200" dirty="0">
                <a:solidFill>
                  <a:schemeClr val="tx1"/>
                </a:solidFill>
                <a:effectLst/>
                <a:latin typeface="+mn-lt"/>
                <a:ea typeface="+mn-ea"/>
                <a:cs typeface="+mn-cs"/>
              </a:rPr>
              <a:t> where there is a </a:t>
            </a:r>
            <a:r>
              <a:rPr lang="en-US" sz="1100" b="1" i="0" u="none" strike="noStrike" kern="1200" dirty="0">
                <a:solidFill>
                  <a:schemeClr val="tx1"/>
                </a:solidFill>
                <a:effectLst/>
                <a:latin typeface="+mn-lt"/>
                <a:ea typeface="+mn-ea"/>
                <a:cs typeface="+mn-cs"/>
              </a:rPr>
              <a:t>chemical reaction</a:t>
            </a:r>
            <a:r>
              <a:rPr lang="en-US" sz="1100" b="0" i="0" u="none" strike="noStrike" kern="1200" dirty="0">
                <a:solidFill>
                  <a:schemeClr val="tx1"/>
                </a:solidFill>
                <a:effectLst/>
                <a:latin typeface="+mn-lt"/>
                <a:ea typeface="+mn-ea"/>
                <a:cs typeface="+mn-cs"/>
              </a:rPr>
              <a:t>, a new substance is formed and energy is either given off or absorbed. (for example: burning wood) </a:t>
            </a:r>
            <a:r>
              <a:rPr lang="en-US" dirty="0"/>
              <a:t>We are going to engage in a quick fun activity thinking about these changes.  Stand up and find a partner in a different part of the room.  Does everyone know how to play rock paper scissors?  Model each element if needed.  When I say “three” show your partner either rock paper or scissors.  One Two Three – Now tell your partner something that you can do with your element that would cause a physical change.  Repeat the process – have them tell their partner something that would cause it to have a chemical change.  </a:t>
            </a:r>
          </a:p>
          <a:p>
            <a:pPr>
              <a:buNone/>
            </a:pPr>
            <a:endParaRPr lang="en-US" dirty="0"/>
          </a:p>
          <a:p>
            <a:pPr>
              <a:buNone/>
            </a:pPr>
            <a:r>
              <a:rPr lang="en-US" dirty="0"/>
              <a:t>Physical Change:</a:t>
            </a:r>
          </a:p>
          <a:p>
            <a:pPr>
              <a:buNone/>
            </a:pPr>
            <a:r>
              <a:rPr lang="en-US" dirty="0"/>
              <a:t>Rock: - Water – rain cause it to break apart</a:t>
            </a:r>
          </a:p>
          <a:p>
            <a:pPr>
              <a:buNone/>
            </a:pPr>
            <a:r>
              <a:rPr lang="en-US" dirty="0"/>
              <a:t>Scissors – Become dull or break</a:t>
            </a:r>
          </a:p>
          <a:p>
            <a:pPr>
              <a:buNone/>
            </a:pPr>
            <a:r>
              <a:rPr lang="en-US" dirty="0"/>
              <a:t>Paper – tear paper</a:t>
            </a:r>
          </a:p>
          <a:p>
            <a:pPr>
              <a:buNone/>
            </a:pPr>
            <a:endParaRPr lang="en-US" dirty="0"/>
          </a:p>
          <a:p>
            <a:pPr>
              <a:buNone/>
            </a:pPr>
            <a:endParaRPr lang="en-US" dirty="0"/>
          </a:p>
          <a:p>
            <a:pPr>
              <a:buNone/>
            </a:pPr>
            <a:r>
              <a:rPr lang="en-US" dirty="0"/>
              <a:t>Chemical Change:  </a:t>
            </a:r>
          </a:p>
          <a:p>
            <a:pPr marL="171450" indent="-171450"/>
            <a:r>
              <a:rPr lang="en-US" dirty="0"/>
              <a:t>Scissors could be immersed in water – causing them to rust  </a:t>
            </a:r>
          </a:p>
          <a:p>
            <a:pPr marL="171450" indent="-171450"/>
            <a:r>
              <a:rPr lang="en-US" dirty="0"/>
              <a:t>Rock – heat and pressure can change rock into a metamorphic rock (chemical weathering can happen as well)</a:t>
            </a:r>
          </a:p>
          <a:p>
            <a:pPr marL="171450" indent="-171450"/>
            <a:r>
              <a:rPr lang="en-US" dirty="0"/>
              <a:t>Paper – Can be burned turns to ash</a:t>
            </a:r>
          </a:p>
        </p:txBody>
      </p:sp>
    </p:spTree>
    <p:extLst>
      <p:ext uri="{BB962C8B-B14F-4D97-AF65-F5344CB8AC3E}">
        <p14:creationId xmlns:p14="http://schemas.microsoft.com/office/powerpoint/2010/main" val="3590441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b="1" dirty="0"/>
              <a:t>1 min</a:t>
            </a:r>
          </a:p>
          <a:p>
            <a:pPr marL="0" lvl="0" indent="0">
              <a:spcBef>
                <a:spcPts val="360"/>
              </a:spcBef>
              <a:spcAft>
                <a:spcPts val="0"/>
              </a:spcAft>
              <a:buNone/>
            </a:pPr>
            <a:endParaRPr dirty="0"/>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821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202310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buNone/>
            </a:pPr>
            <a:endParaRPr dirty="0"/>
          </a:p>
        </p:txBody>
      </p:sp>
    </p:spTree>
    <p:extLst>
      <p:ext uri="{BB962C8B-B14F-4D97-AF65-F5344CB8AC3E}">
        <p14:creationId xmlns:p14="http://schemas.microsoft.com/office/powerpoint/2010/main" val="2015030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When getting started with the elementary social studies curriculum</a:t>
            </a:r>
            <a:r>
              <a:rPr lang="en-US" baseline="0" dirty="0"/>
              <a:t> map, you will notice the scope and sequence.  The social studies scope and sequence headings are topic, week, weekly focus and standards. The topic for the week coincides with the eras or content strands for the state standards for social studies. As you can see here, 5</a:t>
            </a:r>
            <a:r>
              <a:rPr lang="en-US" baseline="30000" dirty="0"/>
              <a:t>th</a:t>
            </a:r>
            <a:r>
              <a:rPr lang="en-US" baseline="0" dirty="0"/>
              <a:t> grade has Civil War as a topic for 4 weeks. You can also see that even though the topic is the same, the weekly selection/text differs. The text for week one is Conflict and Compromise and the text for week 2 is Civil War.</a:t>
            </a:r>
          </a:p>
          <a:p>
            <a:pPr>
              <a:buNone/>
            </a:pPr>
            <a:endParaRPr lang="en-US" baseline="0" dirty="0"/>
          </a:p>
          <a:p>
            <a:pPr>
              <a:buNone/>
            </a:pPr>
            <a:r>
              <a:rPr lang="en-US" baseline="0" dirty="0"/>
              <a:t>The weekly focus column gives a general synopsis of what students will learn for the week and the standards column houses the standards number of the standards addressed for the week. </a:t>
            </a:r>
            <a:endParaRPr lang="en-US" dirty="0"/>
          </a:p>
        </p:txBody>
      </p:sp>
    </p:spTree>
    <p:extLst>
      <p:ext uri="{BB962C8B-B14F-4D97-AF65-F5344CB8AC3E}">
        <p14:creationId xmlns:p14="http://schemas.microsoft.com/office/powerpoint/2010/main" val="3996056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sz="1600" dirty="0"/>
              <a:t>The elementary</a:t>
            </a:r>
            <a:r>
              <a:rPr lang="en-US" sz="1600" baseline="0" dirty="0"/>
              <a:t> curriculum map introduction gives teachers a snapshot of what students will learn throughout the school year.  </a:t>
            </a:r>
          </a:p>
          <a:p>
            <a:pPr>
              <a:buNone/>
            </a:pPr>
            <a:endParaRPr lang="en-US" sz="1600" baseline="0" dirty="0"/>
          </a:p>
          <a:p>
            <a:pPr>
              <a:buNone/>
            </a:pPr>
            <a:r>
              <a:rPr lang="en-US" sz="1600" baseline="0" dirty="0"/>
              <a:t>It shares the purpose and implementation of the curriculum map. It also shares the recommended times for teaching social studies. </a:t>
            </a:r>
          </a:p>
          <a:p>
            <a:pPr>
              <a:buNone/>
            </a:pPr>
            <a:r>
              <a:rPr lang="en-US" sz="1600" baseline="0" dirty="0"/>
              <a:t>It is recommended that K-2 students receive 30 minutes of social studies instruction every other day. That is approximately 60-90 minutes per week. </a:t>
            </a:r>
          </a:p>
          <a:p>
            <a:pPr>
              <a:buNone/>
            </a:pPr>
            <a:r>
              <a:rPr lang="en-US" sz="1600" baseline="0" dirty="0"/>
              <a:t>For grades 3-5, it is recommended that students receive 30 minutes social studies everyday. That is 150 minutes per week of social studies instruction.  </a:t>
            </a:r>
          </a:p>
          <a:p>
            <a:pPr>
              <a:buNone/>
            </a:pPr>
            <a:r>
              <a:rPr lang="en-US" sz="1600" baseline="0" dirty="0"/>
              <a:t>Please keep in mind that although these are recommendations from the Department of Curriculum and Instruction, your building administrator has the final word on recommended times for instruction. </a:t>
            </a:r>
          </a:p>
          <a:p>
            <a:pPr>
              <a:buNone/>
            </a:pPr>
            <a:endParaRPr lang="en-US" sz="1600" baseline="0" dirty="0"/>
          </a:p>
          <a:p>
            <a:pPr>
              <a:buNone/>
            </a:pPr>
            <a:r>
              <a:rPr lang="en-US" sz="1600" baseline="0" dirty="0"/>
              <a:t>At the bottom of the first page of the introduction, information is provided on how to access the the District-wide non traditional textbook, Studies Weekly. There are links to video to help you get stated with using the resources as well as the username and password for online access to the resources.</a:t>
            </a:r>
          </a:p>
        </p:txBody>
      </p:sp>
    </p:spTree>
    <p:extLst>
      <p:ext uri="{BB962C8B-B14F-4D97-AF65-F5344CB8AC3E}">
        <p14:creationId xmlns:p14="http://schemas.microsoft.com/office/powerpoint/2010/main" val="1159804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a:t>
            </a:r>
            <a:r>
              <a:rPr lang="en-US" baseline="0" dirty="0"/>
              <a:t> next page of the curriculum map introduction details the titles of the Studies Weekly resources by grade level.  </a:t>
            </a:r>
          </a:p>
          <a:p>
            <a:pPr>
              <a:buNone/>
            </a:pPr>
            <a:endParaRPr lang="en-US" baseline="0" dirty="0"/>
          </a:p>
          <a:p>
            <a:pPr>
              <a:buNone/>
            </a:pPr>
            <a:r>
              <a:rPr lang="en-US" baseline="0" dirty="0"/>
              <a:t>On this page you will also find links to supporting strategies that may appear through the curriculum map.  There are live links that will give you instant access to resources and descriptions of resources and protocols that can be used on a daily basis.</a:t>
            </a:r>
            <a:endParaRPr lang="en-US" dirty="0"/>
          </a:p>
        </p:txBody>
      </p:sp>
    </p:spTree>
    <p:extLst>
      <p:ext uri="{BB962C8B-B14F-4D97-AF65-F5344CB8AC3E}">
        <p14:creationId xmlns:p14="http://schemas.microsoft.com/office/powerpoint/2010/main" val="2561576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next pages of the curriculum map get us to</a:t>
            </a:r>
            <a:r>
              <a:rPr lang="en-US" baseline="0" dirty="0"/>
              <a:t> the core of the weekly lesson.  We start with essential questions, the selected texts for the week, and the then teacher guided text specific and text dependent questions.  The text specific and text dependent questions are aligned to the text/ or resources of the column.  Each subtext from Studies Weekly will have text dependent questions for students to answer in an effort to scaffold comprehension of the text. </a:t>
            </a:r>
          </a:p>
        </p:txBody>
      </p:sp>
    </p:spTree>
    <p:extLst>
      <p:ext uri="{BB962C8B-B14F-4D97-AF65-F5344CB8AC3E}">
        <p14:creationId xmlns:p14="http://schemas.microsoft.com/office/powerpoint/2010/main" val="4109382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Once</a:t>
            </a:r>
            <a:r>
              <a:rPr lang="en-US" baseline="0" dirty="0"/>
              <a:t> you have the text dependent and text specific questions, how do you attack them with the students? The curriculum map provides suggestions on how to answer the questions. Here you can see the EL protocols Back to Back, Face to Face, and Talk and Turn.  Please note that the page numbers next to the suggested protocols coincide with the pages of the EL protocols guide found in the link of the introduction.</a:t>
            </a:r>
          </a:p>
          <a:p>
            <a:pPr>
              <a:buNone/>
            </a:pPr>
            <a:endParaRPr lang="en-US" baseline="0" dirty="0"/>
          </a:p>
          <a:p>
            <a:pPr>
              <a:buNone/>
            </a:pPr>
            <a:r>
              <a:rPr lang="en-US" baseline="0" dirty="0"/>
              <a:t>We then have activities, a weekly assessment, and the wording of the standards addressed for the week.</a:t>
            </a:r>
            <a:endParaRPr lang="en-US" dirty="0"/>
          </a:p>
        </p:txBody>
      </p:sp>
    </p:spTree>
    <p:extLst>
      <p:ext uri="{BB962C8B-B14F-4D97-AF65-F5344CB8AC3E}">
        <p14:creationId xmlns:p14="http://schemas.microsoft.com/office/powerpoint/2010/main" val="3269441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take closer</a:t>
            </a:r>
            <a:r>
              <a:rPr lang="en-US" baseline="0" dirty="0"/>
              <a:t> look at Studies Weekly</a:t>
            </a:r>
            <a:endParaRPr lang="en-US" dirty="0"/>
          </a:p>
        </p:txBody>
      </p:sp>
    </p:spTree>
    <p:extLst>
      <p:ext uri="{BB962C8B-B14F-4D97-AF65-F5344CB8AC3E}">
        <p14:creationId xmlns:p14="http://schemas.microsoft.com/office/powerpoint/2010/main" val="358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t>1-2 minutes</a:t>
            </a:r>
          </a:p>
          <a:p>
            <a:pPr>
              <a:buNone/>
            </a:pPr>
            <a:endParaRPr lang="en-US" dirty="0"/>
          </a:p>
          <a:p>
            <a:pPr>
              <a:spcBef>
                <a:spcPts val="300"/>
              </a:spcBef>
              <a:buNone/>
            </a:pPr>
            <a:r>
              <a:rPr lang="en-US" dirty="0"/>
              <a:t>Show participants where to click.  You will find many state resources for your content area on this site.  </a:t>
            </a:r>
          </a:p>
          <a:p>
            <a:pPr>
              <a:spcBef>
                <a:spcPts val="300"/>
              </a:spcBef>
              <a:buNone/>
            </a:pPr>
            <a:endParaRPr lang="en-US" dirty="0"/>
          </a:p>
          <a:p>
            <a:pPr>
              <a:spcBef>
                <a:spcPts val="300"/>
              </a:spcBef>
              <a:buNone/>
            </a:pPr>
            <a:r>
              <a:rPr lang="en-US" dirty="0"/>
              <a:t>Depending on the participants in your room – give them a few moments to access the state website on their mobile devices.  Bring them back together before moving to the next slide.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18091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primary District</a:t>
            </a:r>
            <a:r>
              <a:rPr lang="en-US" baseline="0" dirty="0"/>
              <a:t>-wide social studies resource for Shelby County Schools is the non-traditional textbook: Studies Weekly.  </a:t>
            </a:r>
          </a:p>
          <a:p>
            <a:pPr>
              <a:buNone/>
            </a:pPr>
            <a:endParaRPr lang="en-US" baseline="0" dirty="0"/>
          </a:p>
          <a:p>
            <a:pPr>
              <a:buNone/>
            </a:pPr>
            <a:r>
              <a:rPr lang="en-US" baseline="0" dirty="0"/>
              <a:t>For easy access to Studies Weekly and other sites you may need access to throughout the year, visit </a:t>
            </a:r>
            <a:r>
              <a:rPr lang="en-US" baseline="0" dirty="0" err="1"/>
              <a:t>www.edugoodies.com</a:t>
            </a:r>
            <a:r>
              <a:rPr lang="en-US" baseline="0" dirty="0"/>
              <a:t> and click on the SCS tab.</a:t>
            </a:r>
          </a:p>
          <a:p>
            <a:pPr>
              <a:buNone/>
            </a:pPr>
            <a:endParaRPr lang="en-US" baseline="0" dirty="0"/>
          </a:p>
          <a:p>
            <a:pPr>
              <a:buNone/>
            </a:pPr>
            <a:r>
              <a:rPr lang="en-US" baseline="0" dirty="0"/>
              <a:t>Once there, you will find an array of resources, including Studies Weekly.  Because you are new to the District, you will login using the Studies Weekly tab. After you receive your SCS email, you can access Studies Weekly via Clever. </a:t>
            </a:r>
          </a:p>
          <a:p>
            <a:pPr>
              <a:buNone/>
            </a:pPr>
            <a:endParaRPr lang="en-US" baseline="0" dirty="0"/>
          </a:p>
          <a:p>
            <a:pPr>
              <a:buNone/>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a:t>
            </a:r>
            <a:r>
              <a:rPr lang="en-US" baseline="0" dirty="0"/>
              <a:t> you click the Studies Weekly tab, click log-in.</a:t>
            </a:r>
            <a:endParaRPr lang="en-US" dirty="0"/>
          </a:p>
          <a:p>
            <a:pPr>
              <a:buNone/>
            </a:pPr>
            <a:endParaRPr lang="en-US" dirty="0"/>
          </a:p>
        </p:txBody>
      </p:sp>
    </p:spTree>
    <p:extLst>
      <p:ext uri="{BB962C8B-B14F-4D97-AF65-F5344CB8AC3E}">
        <p14:creationId xmlns:p14="http://schemas.microsoft.com/office/powerpoint/2010/main" val="2960705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You will then enter the following</a:t>
            </a:r>
            <a:r>
              <a:rPr lang="en-US" baseline="0" dirty="0"/>
              <a:t> credentials: </a:t>
            </a:r>
          </a:p>
          <a:p>
            <a:pPr>
              <a:buNone/>
            </a:pPr>
            <a:endParaRPr lang="en-US" baseline="0" dirty="0"/>
          </a:p>
          <a:p>
            <a:pPr>
              <a:buNone/>
            </a:pPr>
            <a:r>
              <a:rPr lang="en-US" baseline="0" dirty="0"/>
              <a:t>Username: </a:t>
            </a:r>
            <a:r>
              <a:rPr lang="en-US" baseline="0" dirty="0" err="1"/>
              <a:t>shelby_county</a:t>
            </a:r>
            <a:r>
              <a:rPr lang="en-US" baseline="0" dirty="0"/>
              <a:t> (No caps)</a:t>
            </a:r>
          </a:p>
          <a:p>
            <a:pPr>
              <a:buNone/>
            </a:pPr>
            <a:r>
              <a:rPr lang="en-US" baseline="0" dirty="0"/>
              <a:t>Password: county (No caps)</a:t>
            </a:r>
          </a:p>
          <a:p>
            <a:pPr>
              <a:buNone/>
            </a:pPr>
            <a:endParaRPr lang="en-US" baseline="0" dirty="0"/>
          </a:p>
          <a:p>
            <a:pPr>
              <a:buNone/>
            </a:pPr>
            <a:r>
              <a:rPr lang="en-US" baseline="0" dirty="0"/>
              <a:t>If you every forget the username and password, it can be found on the first page of the curriculum introduction. </a:t>
            </a:r>
          </a:p>
          <a:p>
            <a:pPr>
              <a:buNone/>
            </a:pPr>
            <a:endParaRPr lang="en-US" baseline="0" dirty="0"/>
          </a:p>
          <a:p>
            <a:pPr>
              <a:buNone/>
            </a:pPr>
            <a:r>
              <a:rPr lang="en-US" dirty="0"/>
              <a:t>Once there, you select</a:t>
            </a:r>
            <a:r>
              <a:rPr lang="en-US" baseline="0" dirty="0"/>
              <a:t> your grade level.</a:t>
            </a:r>
          </a:p>
          <a:p>
            <a:pPr>
              <a:buNone/>
            </a:pPr>
            <a:r>
              <a:rPr lang="en-US" baseline="0" dirty="0"/>
              <a:t>Please note that the titles of texts by grade level are found in the introduction of the curriculum maps.</a:t>
            </a:r>
            <a:endParaRPr lang="en-US" dirty="0"/>
          </a:p>
          <a:p>
            <a:pPr>
              <a:buNone/>
            </a:pPr>
            <a:endParaRPr lang="en-US" dirty="0"/>
          </a:p>
        </p:txBody>
      </p:sp>
    </p:spTree>
    <p:extLst>
      <p:ext uri="{BB962C8B-B14F-4D97-AF65-F5344CB8AC3E}">
        <p14:creationId xmlns:p14="http://schemas.microsoft.com/office/powerpoint/2010/main" val="13884066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Once you click your grade level subscription text, you</a:t>
            </a:r>
            <a:r>
              <a:rPr lang="en-US" baseline="0" dirty="0"/>
              <a:t> </a:t>
            </a:r>
            <a:r>
              <a:rPr lang="en-US" dirty="0"/>
              <a:t>will have the option to pick the weekly selection of your choice.</a:t>
            </a:r>
          </a:p>
        </p:txBody>
      </p:sp>
    </p:spTree>
    <p:extLst>
      <p:ext uri="{BB962C8B-B14F-4D97-AF65-F5344CB8AC3E}">
        <p14:creationId xmlns:p14="http://schemas.microsoft.com/office/powerpoint/2010/main" val="3595523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a:t>
            </a:r>
            <a:r>
              <a:rPr lang="en-US" baseline="0" dirty="0"/>
              <a:t> online version of the weekly selections are identical to the printed weekly selections for students.  The District has an annual subscription for each student. You will learn more about the Studies Weekly resources during the Social Studies District Learning Day session.  If you do not get a chance to make it to the District Learning Day session, the social studies department will be hosting professional development sessions on implementation of curriculum maps and Studies Weekly throughout the semester.</a:t>
            </a:r>
            <a:endParaRPr lang="en-US" dirty="0"/>
          </a:p>
        </p:txBody>
      </p:sp>
    </p:spTree>
    <p:extLst>
      <p:ext uri="{BB962C8B-B14F-4D97-AF65-F5344CB8AC3E}">
        <p14:creationId xmlns:p14="http://schemas.microsoft.com/office/powerpoint/2010/main" val="595087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2-3 Minutes</a:t>
            </a:r>
          </a:p>
          <a:p>
            <a:pPr>
              <a:buNone/>
            </a:pPr>
            <a:r>
              <a:rPr lang="en-US" dirty="0"/>
              <a:t>Materials needed: Back of handout or sheet of paper</a:t>
            </a:r>
          </a:p>
          <a:p>
            <a:pPr>
              <a:buNone/>
            </a:pPr>
            <a:endParaRPr lang="en-US" dirty="0"/>
          </a:p>
          <a:p>
            <a:pPr>
              <a:buNone/>
            </a:pPr>
            <a:r>
              <a:rPr lang="en-US" sz="1100" b="1" i="0" u="none" strike="noStrike" kern="1200" dirty="0">
                <a:solidFill>
                  <a:schemeClr val="tx1"/>
                </a:solidFill>
                <a:effectLst/>
                <a:latin typeface="+mn-lt"/>
                <a:ea typeface="+mn-ea"/>
                <a:cs typeface="+mn-cs"/>
              </a:rPr>
              <a:t>Give One, Get One</a:t>
            </a:r>
            <a:endParaRPr lang="en-US" dirty="0"/>
          </a:p>
          <a:p>
            <a:pPr>
              <a:buNone/>
            </a:pPr>
            <a:r>
              <a:rPr lang="en-US" dirty="0"/>
              <a:t>Have participants create a T-chart on their paper. Label the right side – Give One.  Label the left side get one.  </a:t>
            </a:r>
          </a:p>
          <a:p>
            <a:pPr>
              <a:buNone/>
            </a:pPr>
            <a:endParaRPr lang="en-US" dirty="0"/>
          </a:p>
          <a:p>
            <a:pPr>
              <a:buNone/>
            </a:pPr>
            <a:r>
              <a:rPr lang="en-US" dirty="0"/>
              <a:t>1)</a:t>
            </a:r>
          </a:p>
          <a:p>
            <a:pPr>
              <a:buNone/>
            </a:pPr>
            <a:r>
              <a:rPr lang="en-US" dirty="0"/>
              <a:t>Let’s look at this tweet from Studies Weekly.  Have a participant read the slide.  On the right side of your paper under Give One – As you embark on a new experience with education write one word thoughts that come to your mind as you think about this quote.</a:t>
            </a:r>
          </a:p>
          <a:p>
            <a:pPr>
              <a:buNone/>
            </a:pPr>
            <a:endParaRPr lang="en-US" dirty="0"/>
          </a:p>
          <a:p>
            <a:pPr>
              <a:buNone/>
            </a:pPr>
            <a:r>
              <a:rPr lang="en-US" dirty="0"/>
              <a:t>2)</a:t>
            </a:r>
            <a:br>
              <a:rPr lang="en-US" dirty="0"/>
            </a:br>
            <a:r>
              <a:rPr lang="en-US" sz="1100" b="0" i="0" u="none" strike="noStrike" kern="1200" dirty="0">
                <a:solidFill>
                  <a:schemeClr val="tx1"/>
                </a:solidFill>
                <a:effectLst/>
                <a:latin typeface="+mn-lt"/>
                <a:ea typeface="+mn-ea"/>
                <a:cs typeface="+mn-cs"/>
              </a:rPr>
              <a:t>Tell participants to walk around and find a partner. Each partner “gives,” or shares, items from his or her list. For example, Partner A shares his/her responses until Partner B hears something that is not already on his/her list. Partner B writes the new response in the right-hand column on the paper, along with Partner A’s name. Once Partner B has “gotten” one, the roles switch. Students repeat this process with other peers until time runs out.</a:t>
            </a: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658646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buNone/>
            </a:pPr>
            <a:r>
              <a:rPr lang="en-US" dirty="0"/>
              <a:t> </a:t>
            </a:r>
            <a:endParaRPr dirty="0"/>
          </a:p>
        </p:txBody>
      </p:sp>
    </p:spTree>
    <p:extLst>
      <p:ext uri="{BB962C8B-B14F-4D97-AF65-F5344CB8AC3E}">
        <p14:creationId xmlns:p14="http://schemas.microsoft.com/office/powerpoint/2010/main" val="21982366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3821633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eaLnBrk="1" hangingPunct="1">
              <a:spcBef>
                <a:spcPct val="0"/>
              </a:spcBef>
              <a:buFontTx/>
              <a:buNone/>
            </a:pPr>
            <a:r>
              <a:rPr lang="en-US" altLang="en-US"/>
              <a:t>2 minutes</a:t>
            </a:r>
          </a:p>
          <a:p>
            <a:pPr eaLnBrk="1" hangingPunct="1">
              <a:spcBef>
                <a:spcPct val="0"/>
              </a:spcBef>
              <a:buFontTx/>
              <a:buNone/>
            </a:pPr>
            <a:endParaRPr lang="en-US" altLang="en-US"/>
          </a:p>
          <a:p>
            <a:pPr eaLnBrk="1" hangingPunct="1">
              <a:spcBef>
                <a:spcPct val="0"/>
              </a:spcBef>
              <a:buFontTx/>
              <a:buNone/>
            </a:pPr>
            <a:r>
              <a:rPr lang="en-US" altLang="en-US"/>
              <a:t>Now! We’ve done quite a bit of work today so let’s look at the Bridge to Practice. This is when you take what we’ve learned today and apply it to practice. We know one of the first points of study as we prepare to implement teaching practices is to gain understanding of how we can reach all learners before we execute the lesson. So here is a task that will help you get a jump start in your preparation: READ SLIDE.</a:t>
            </a:r>
          </a:p>
          <a:p>
            <a:pPr lvl="0">
              <a:spcBef>
                <a:spcPts val="0"/>
              </a:spcBef>
              <a:buNone/>
            </a:pPr>
            <a:endParaRPr/>
          </a:p>
        </p:txBody>
      </p:sp>
    </p:spTree>
    <p:extLst>
      <p:ext uri="{BB962C8B-B14F-4D97-AF65-F5344CB8AC3E}">
        <p14:creationId xmlns:p14="http://schemas.microsoft.com/office/powerpoint/2010/main" val="18352562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30</a:t>
            </a:r>
            <a:r>
              <a:rPr lang="en-US" baseline="0" dirty="0"/>
              <a:t> seconds</a:t>
            </a:r>
          </a:p>
          <a:p>
            <a:pPr lvl="0">
              <a:spcBef>
                <a:spcPts val="0"/>
              </a:spcBef>
              <a:buNone/>
            </a:pPr>
            <a:endParaRPr lang="en-US" baseline="0" dirty="0"/>
          </a:p>
          <a:p>
            <a:pPr lvl="0">
              <a:spcBef>
                <a:spcPts val="0"/>
              </a:spcBef>
              <a:buNone/>
            </a:pPr>
            <a:r>
              <a:rPr lang="en-US" baseline="0" dirty="0"/>
              <a:t>SAY: Here is our AGENDA for the day:</a:t>
            </a:r>
            <a:endParaRPr dirty="0"/>
          </a:p>
        </p:txBody>
      </p:sp>
    </p:spTree>
    <p:extLst>
      <p:ext uri="{BB962C8B-B14F-4D97-AF65-F5344CB8AC3E}">
        <p14:creationId xmlns:p14="http://schemas.microsoft.com/office/powerpoint/2010/main" val="22533502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30 seconds</a:t>
            </a:r>
            <a:endParaRPr lang="en-US" dirty="0"/>
          </a:p>
          <a:p>
            <a:pPr>
              <a:spcBef>
                <a:spcPts val="300"/>
              </a:spcBef>
            </a:pPr>
            <a:r>
              <a:rPr lang="en-US" b="1" dirty="0"/>
              <a:t>Say: </a:t>
            </a:r>
            <a:r>
              <a:rPr lang="en-US" dirty="0"/>
              <a:t>Over the next few slides we'll navigate through the SCS website to show you where to access and register for additional PD opportunities.  From the </a:t>
            </a:r>
            <a:r>
              <a:rPr lang="en-US"/>
              <a:t>SCS home screen, </a:t>
            </a:r>
            <a:r>
              <a:rPr lang="en-US" dirty="0"/>
              <a:t>click</a:t>
            </a:r>
            <a:r>
              <a:rPr lang="en-US" baseline="0" dirty="0"/>
              <a:t> on EMPLOYEES.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196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2 minutes</a:t>
            </a:r>
          </a:p>
          <a:p>
            <a:pPr lvl="0">
              <a:spcBef>
                <a:spcPts val="0"/>
              </a:spcBef>
              <a:buNone/>
            </a:pPr>
            <a:endParaRPr lang="en-US" dirty="0"/>
          </a:p>
          <a:p>
            <a:pPr lvl="0">
              <a:spcBef>
                <a:spcPts val="0"/>
              </a:spcBef>
              <a:buNone/>
            </a:pPr>
            <a:r>
              <a:rPr lang="en-US" dirty="0"/>
              <a:t>As you begin to plan for instruction, you will need to access the SCS Curriculum Maps.  </a:t>
            </a:r>
          </a:p>
          <a:p>
            <a:pPr lvl="0">
              <a:spcBef>
                <a:spcPts val="0"/>
              </a:spcBef>
              <a:buNone/>
            </a:pPr>
            <a:endParaRPr lang="en-US" baseline="0" dirty="0"/>
          </a:p>
          <a:p>
            <a:pPr lvl="0">
              <a:spcBef>
                <a:spcPts val="0"/>
              </a:spcBef>
              <a:buNone/>
            </a:pPr>
            <a:r>
              <a:rPr lang="en-US" baseline="0" dirty="0"/>
              <a:t>THIS IS AN ANIMATED SLIDE. CLICK TO PROGESS AS YOU PRESENT EACH ANIMATION IMAGE AND PROGRESS TO THE NEXT ONE.</a:t>
            </a:r>
          </a:p>
          <a:p>
            <a:pPr lvl="0">
              <a:spcBef>
                <a:spcPts val="0"/>
              </a:spcBef>
              <a:buNone/>
            </a:pPr>
            <a:endParaRPr lang="en-US" baseline="0" dirty="0"/>
          </a:p>
          <a:p>
            <a:pPr lvl="0">
              <a:spcBef>
                <a:spcPts val="0"/>
              </a:spcBef>
              <a:buNone/>
            </a:pPr>
            <a:r>
              <a:rPr lang="en-US" baseline="0" dirty="0"/>
              <a:t>SAY: Depending on the content that is being taught, there are various ways to access the curriculum and resources. One common way to do it, is through the SCS home page.</a:t>
            </a:r>
          </a:p>
          <a:p>
            <a:pPr lvl="0">
              <a:spcBef>
                <a:spcPts val="0"/>
              </a:spcBef>
              <a:buNone/>
            </a:pPr>
            <a:endParaRPr lang="en-US" baseline="0" dirty="0"/>
          </a:p>
          <a:p>
            <a:pPr lvl="0">
              <a:spcBef>
                <a:spcPts val="0"/>
              </a:spcBef>
              <a:buNone/>
            </a:pPr>
            <a:r>
              <a:rPr lang="en-US" baseline="0" dirty="0"/>
              <a:t>(CLICK)</a:t>
            </a:r>
          </a:p>
          <a:p>
            <a:pPr lvl="0">
              <a:spcBef>
                <a:spcPts val="0"/>
              </a:spcBef>
              <a:buNone/>
            </a:pPr>
            <a:r>
              <a:rPr lang="en-US" baseline="0" dirty="0"/>
              <a:t>SAY: To do this we go the SCS website and scroll all the way down to the FIND IT FAST section at the bottom of the page. (CLICK to make image disappear)</a:t>
            </a:r>
          </a:p>
          <a:p>
            <a:pPr lvl="0">
              <a:spcBef>
                <a:spcPts val="0"/>
              </a:spcBef>
              <a:buNone/>
            </a:pPr>
            <a:endParaRPr lang="en-US" baseline="0" dirty="0"/>
          </a:p>
          <a:p>
            <a:pPr lvl="0">
              <a:spcBef>
                <a:spcPts val="0"/>
              </a:spcBef>
              <a:buNone/>
            </a:pPr>
            <a:r>
              <a:rPr lang="en-US" baseline="0" dirty="0"/>
              <a:t>(CLICK)</a:t>
            </a:r>
          </a:p>
          <a:p>
            <a:pPr lvl="0">
              <a:spcBef>
                <a:spcPts val="0"/>
              </a:spcBef>
              <a:buNone/>
            </a:pPr>
            <a:r>
              <a:rPr lang="en-US" baseline="0" dirty="0"/>
              <a:t>SAY: Once there, click on the CURRICULUM &amp; INSTRUCTION prompt. (CLICK to make image disappear)</a:t>
            </a:r>
          </a:p>
          <a:p>
            <a:pPr lvl="0">
              <a:spcBef>
                <a:spcPts val="0"/>
              </a:spcBef>
              <a:buNone/>
            </a:pPr>
            <a:endParaRPr lang="en-US" baseline="0" dirty="0"/>
          </a:p>
          <a:p>
            <a:pPr lvl="0">
              <a:spcBef>
                <a:spcPts val="0"/>
              </a:spcBef>
              <a:buNone/>
            </a:pPr>
            <a:r>
              <a:rPr lang="en-US" baseline="0" dirty="0"/>
              <a:t>(CLICK)</a:t>
            </a:r>
          </a:p>
          <a:p>
            <a:pPr lvl="0">
              <a:spcBef>
                <a:spcPts val="0"/>
              </a:spcBef>
              <a:buNone/>
            </a:pPr>
            <a:r>
              <a:rPr lang="en-US" baseline="0" dirty="0"/>
              <a:t>SAY: Click on the CURRICULUM MAPS section on the left side of the page. (CLICK to make image disappear)</a:t>
            </a:r>
          </a:p>
          <a:p>
            <a:pPr lvl="0">
              <a:spcBef>
                <a:spcPts val="0"/>
              </a:spcBef>
              <a:buNone/>
            </a:pPr>
            <a:endParaRPr lang="en-US" baseline="0" dirty="0"/>
          </a:p>
          <a:p>
            <a:pPr lvl="0">
              <a:spcBef>
                <a:spcPts val="0"/>
              </a:spcBef>
              <a:buNone/>
            </a:pPr>
            <a:r>
              <a:rPr lang="en-US" baseline="0" dirty="0"/>
              <a:t>(CLICK)</a:t>
            </a:r>
          </a:p>
          <a:p>
            <a:pPr lvl="0">
              <a:spcBef>
                <a:spcPts val="0"/>
              </a:spcBef>
              <a:buNone/>
            </a:pPr>
            <a:r>
              <a:rPr lang="en-US" baseline="0" dirty="0"/>
              <a:t>SAY: Click on the blue button that says, CLICK HERE TO VIEW CURRICULUM MAPS (CLICK to make image disappear)</a:t>
            </a:r>
          </a:p>
          <a:p>
            <a:pPr lvl="0">
              <a:spcBef>
                <a:spcPts val="0"/>
              </a:spcBef>
              <a:buNone/>
            </a:pPr>
            <a:endParaRPr lang="en-US" baseline="0" dirty="0"/>
          </a:p>
          <a:p>
            <a:pPr lvl="0">
              <a:spcBef>
                <a:spcPts val="0"/>
              </a:spcBef>
              <a:buNone/>
            </a:pPr>
            <a:r>
              <a:rPr lang="en-US" baseline="0" dirty="0"/>
              <a:t>(CLICK)</a:t>
            </a:r>
          </a:p>
          <a:p>
            <a:pPr lvl="0">
              <a:spcBef>
                <a:spcPts val="0"/>
              </a:spcBef>
              <a:buNone/>
            </a:pPr>
            <a:r>
              <a:rPr lang="en-US" baseline="0" dirty="0"/>
              <a:t>SAY: This is where content curriculum maps are located. </a:t>
            </a:r>
          </a:p>
          <a:p>
            <a:pPr lvl="0">
              <a:spcBef>
                <a:spcPts val="0"/>
              </a:spcBef>
              <a:buNone/>
            </a:pPr>
            <a:endParaRPr lang="en-US" baseline="0" dirty="0"/>
          </a:p>
          <a:p>
            <a:pPr lvl="0">
              <a:spcBef>
                <a:spcPts val="0"/>
              </a:spcBef>
              <a:buNone/>
            </a:pPr>
            <a:r>
              <a:rPr lang="en-US" baseline="0" dirty="0"/>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SAY: Each Math folder is designated by grade band.  You have a folder for curriculum maps and supporting documents.  We will talk about the supporting documents in just a few moments.</a:t>
            </a:r>
          </a:p>
          <a:p>
            <a:pPr lvl="0">
              <a:spcBef>
                <a:spcPts val="0"/>
              </a:spcBef>
              <a:buNone/>
            </a:pPr>
            <a:endParaRPr lang="en-US" baseline="0" dirty="0"/>
          </a:p>
          <a:p>
            <a:pPr lvl="0">
              <a:spcBef>
                <a:spcPts val="0"/>
              </a:spcBef>
              <a:buNone/>
            </a:pPr>
            <a:endParaRPr dirty="0"/>
          </a:p>
        </p:txBody>
      </p:sp>
    </p:spTree>
    <p:extLst>
      <p:ext uri="{BB962C8B-B14F-4D97-AF65-F5344CB8AC3E}">
        <p14:creationId xmlns:p14="http://schemas.microsoft.com/office/powerpoint/2010/main" val="541809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30 seconds</a:t>
            </a:r>
          </a:p>
          <a:p>
            <a:pPr>
              <a:spcBef>
                <a:spcPts val="300"/>
              </a:spcBef>
            </a:pPr>
            <a:r>
              <a:rPr lang="en-US" b="1"/>
              <a:t>Say:</a:t>
            </a:r>
            <a:r>
              <a:rPr lang="en-US"/>
              <a:t> Click on the Professional Learning link.</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14353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
              </a:spcBef>
            </a:pPr>
            <a:r>
              <a:rPr lang="en-US" b="1"/>
              <a:t>30 secs</a:t>
            </a:r>
          </a:p>
          <a:p>
            <a:pPr>
              <a:spcBef>
                <a:spcPts val="300"/>
              </a:spcBef>
            </a:pPr>
            <a:r>
              <a:rPr lang="en-US" b="1"/>
              <a:t>Say: </a:t>
            </a:r>
            <a:r>
              <a:rPr lang="en-US"/>
              <a:t>You'll click on the PLZ-Azure icon.</a:t>
            </a:r>
          </a:p>
          <a:p>
            <a:endParaRPr lang="en-US" b="1"/>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256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
              </a:spcBef>
            </a:pPr>
            <a:r>
              <a:rPr lang="en-US" b="1"/>
              <a:t>30 secs</a:t>
            </a:r>
            <a:endParaRPr lang="en-US"/>
          </a:p>
          <a:p>
            <a:pPr>
              <a:spcBef>
                <a:spcPts val="300"/>
              </a:spcBef>
            </a:pPr>
            <a:r>
              <a:rPr lang="en-US" b="1"/>
              <a:t>Say: </a:t>
            </a:r>
            <a:r>
              <a:rPr lang="en-US"/>
              <a:t>Find and click on "Courses" in the menu at the top of the page. </a:t>
            </a:r>
          </a:p>
          <a:p>
            <a:pPr>
              <a:spcBef>
                <a:spcPts val="300"/>
              </a:spcBef>
            </a:pPr>
            <a:endParaRPr lang="en-US"/>
          </a:p>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5591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
              </a:spcBef>
            </a:pPr>
            <a:r>
              <a:rPr lang="en-US" b="1" dirty="0"/>
              <a:t>30 secs</a:t>
            </a:r>
            <a:endParaRPr lang="en-US" dirty="0"/>
          </a:p>
          <a:p>
            <a:pPr>
              <a:spcBef>
                <a:spcPts val="300"/>
              </a:spcBef>
            </a:pPr>
            <a:r>
              <a:rPr lang="en-US" b="1" dirty="0"/>
              <a:t>Say: </a:t>
            </a:r>
            <a:r>
              <a:rPr lang="en-US" dirty="0"/>
              <a:t>Select the subject of your choice to browse all departmental courses offered or search by an exact course title if known.</a:t>
            </a:r>
          </a:p>
          <a:p>
            <a:pPr>
              <a:spcBef>
                <a:spcPts val="300"/>
              </a:spcBef>
            </a:pPr>
            <a:endParaRPr lang="en-US"/>
          </a:p>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11285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30 sec</a:t>
            </a:r>
          </a:p>
          <a:p>
            <a:pPr>
              <a:spcBef>
                <a:spcPts val="300"/>
              </a:spcBef>
            </a:pPr>
            <a:r>
              <a:rPr lang="en-US" b="1"/>
              <a:t>Say: </a:t>
            </a:r>
            <a:r>
              <a:rPr lang="en-US"/>
              <a:t>A list of PD course offerings will be displayed. As you find courses that you're interested in attending, you may register by clicking on the blue register button.</a:t>
            </a:r>
            <a:endParaRPr lang="en-US" b="1"/>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97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1</a:t>
            </a:r>
            <a:r>
              <a:rPr lang="en-US" baseline="0"/>
              <a:t> </a:t>
            </a:r>
            <a:r>
              <a:rPr lang="en-US"/>
              <a:t>minute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 </a:t>
            </a:r>
          </a:p>
          <a:p>
            <a:pPr lvl="0">
              <a:spcBef>
                <a:spcPts val="0"/>
              </a:spcBef>
              <a:buNone/>
            </a:pPr>
            <a:endParaRPr/>
          </a:p>
        </p:txBody>
      </p:sp>
    </p:spTree>
    <p:extLst>
      <p:ext uri="{BB962C8B-B14F-4D97-AF65-F5344CB8AC3E}">
        <p14:creationId xmlns:p14="http://schemas.microsoft.com/office/powerpoint/2010/main" val="32990882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 We know that you have been given a lot of information in the two days you have been with us.  We would like to about your experience so we can continually improve.  Please take a moment to fill out our survey.</a:t>
            </a:r>
          </a:p>
          <a:p>
            <a:pPr lvl="0">
              <a:spcBef>
                <a:spcPts val="0"/>
              </a:spcBef>
              <a:buNone/>
            </a:pPr>
            <a:endParaRPr lang="en-US" dirty="0"/>
          </a:p>
          <a:p>
            <a:pPr lvl="0">
              <a:spcBef>
                <a:spcPts val="0"/>
              </a:spcBef>
              <a:buNone/>
            </a:pPr>
            <a:r>
              <a:rPr lang="en-US" dirty="0"/>
              <a:t>Consider playing some upbeat appropriate music while they fill the survey out </a:t>
            </a:r>
            <a:endParaRPr dirty="0"/>
          </a:p>
        </p:txBody>
      </p:sp>
    </p:spTree>
    <p:extLst>
      <p:ext uri="{BB962C8B-B14F-4D97-AF65-F5344CB8AC3E}">
        <p14:creationId xmlns:p14="http://schemas.microsoft.com/office/powerpoint/2010/main" val="105481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t>30 seconds</a:t>
            </a:r>
          </a:p>
          <a:p>
            <a:pPr>
              <a:buNone/>
            </a:pPr>
            <a:endParaRPr lang="en-US" dirty="0"/>
          </a:p>
          <a:p>
            <a:pPr>
              <a:buNone/>
            </a:pPr>
            <a:r>
              <a:rPr lang="en-US" dirty="0"/>
              <a:t>We know that many of you do not have an email address yet to access the Curriculum Maps.  Therefore, we have created a temporary folder for you so that you can access the Quarter 1 Curriculum maps.  Simply use the above web address and click on the grade level you need.  This temporary access will be taken down the middle of August.</a:t>
            </a:r>
          </a:p>
          <a:p>
            <a:pPr>
              <a:buNone/>
            </a:pPr>
            <a:endParaRPr lang="en-US" dirty="0"/>
          </a:p>
          <a:p>
            <a:pPr>
              <a:buNone/>
            </a:pPr>
            <a:endParaRPr lang="en-US" dirty="0"/>
          </a:p>
        </p:txBody>
      </p:sp>
    </p:spTree>
    <p:extLst>
      <p:ext uri="{BB962C8B-B14F-4D97-AF65-F5344CB8AC3E}">
        <p14:creationId xmlns:p14="http://schemas.microsoft.com/office/powerpoint/2010/main" val="258581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2 minutes</a:t>
            </a:r>
          </a:p>
          <a:p>
            <a:pPr>
              <a:buNone/>
            </a:pPr>
            <a:endParaRPr lang="en-US" dirty="0"/>
          </a:p>
          <a:p>
            <a:pPr>
              <a:buNone/>
            </a:pPr>
            <a:r>
              <a:rPr lang="en-US" dirty="0"/>
              <a:t>Have participants turn and talk answering the question above.  </a:t>
            </a:r>
          </a:p>
          <a:p>
            <a:endParaRPr lang="en-US" dirty="0"/>
          </a:p>
        </p:txBody>
      </p:sp>
    </p:spTree>
    <p:extLst>
      <p:ext uri="{BB962C8B-B14F-4D97-AF65-F5344CB8AC3E}">
        <p14:creationId xmlns:p14="http://schemas.microsoft.com/office/powerpoint/2010/main" val="300007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a:off x="7544482" y="657775"/>
            <a:ext cx="1299300" cy="432900"/>
          </a:xfrm>
          <a:prstGeom prst="triangle">
            <a:avLst>
              <a:gd name="adj" fmla="val 32425"/>
            </a:avLst>
          </a:prstGeom>
          <a:solidFill>
            <a:schemeClr val="tx1">
              <a:lumMod val="50000"/>
            </a:schemeClr>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nvGrpSpPr>
          <p:cNvPr id="11" name="Shape 11"/>
          <p:cNvGrpSpPr/>
          <p:nvPr/>
        </p:nvGrpSpPr>
        <p:grpSpPr>
          <a:xfrm>
            <a:off x="0" y="-7088"/>
            <a:ext cx="8661398" cy="5150588"/>
            <a:chOff x="0" y="-7088"/>
            <a:chExt cx="8661398" cy="5150588"/>
          </a:xfrm>
        </p:grpSpPr>
        <p:sp>
          <p:nvSpPr>
            <p:cNvPr id="12" name="Shape 12"/>
            <p:cNvSpPr/>
            <p:nvPr/>
          </p:nvSpPr>
          <p:spPr>
            <a:xfrm>
              <a:off x="0" y="0"/>
              <a:ext cx="3525000" cy="5143500"/>
            </a:xfrm>
            <a:prstGeom prst="rect">
              <a:avLst/>
            </a:prstGeom>
            <a:solidFill>
              <a:srgbClr val="C7D3E6"/>
            </a:solidFill>
            <a:ln>
              <a:noFill/>
            </a:ln>
          </p:spPr>
          <p:txBody>
            <a:bodyPr lIns="91425" tIns="91425" rIns="91425" bIns="91425" anchor="ctr" anchorCtr="0">
              <a:noAutofit/>
            </a:bodyPr>
            <a:lstStyle/>
            <a:p>
              <a:pPr lvl="0">
                <a:spcBef>
                  <a:spcPts val="0"/>
                </a:spcBef>
                <a:buNone/>
              </a:pPr>
              <a:endParaRPr dirty="0"/>
            </a:p>
          </p:txBody>
        </p:sp>
        <p:sp>
          <p:nvSpPr>
            <p:cNvPr id="13" name="Shape 13"/>
            <p:cNvSpPr/>
            <p:nvPr/>
          </p:nvSpPr>
          <p:spPr>
            <a:xfrm rot="10800000" flipH="1">
              <a:off x="3517898" y="-7088"/>
              <a:ext cx="5143500" cy="5143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grpSp>
        <p:nvGrpSpPr>
          <p:cNvPr id="14" name="Shape 14"/>
          <p:cNvGrpSpPr/>
          <p:nvPr/>
        </p:nvGrpSpPr>
        <p:grpSpPr>
          <a:xfrm rot="10800000" flipH="1">
            <a:off x="0" y="1090762"/>
            <a:ext cx="8847501" cy="2961974"/>
            <a:chOff x="-8178042" y="-4493254"/>
            <a:chExt cx="19483597" cy="6522736"/>
          </a:xfrm>
        </p:grpSpPr>
        <p:sp>
          <p:nvSpPr>
            <p:cNvPr id="15" name="Shape 15"/>
            <p:cNvSpPr/>
            <p:nvPr/>
          </p:nvSpPr>
          <p:spPr>
            <a:xfrm>
              <a:off x="-8178042" y="-4493118"/>
              <a:ext cx="12968400" cy="6522600"/>
            </a:xfrm>
            <a:prstGeom prst="rect">
              <a:avLst/>
            </a:prstGeom>
            <a:solidFill>
              <a:srgbClr val="000090"/>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sp>
          <p:nvSpPr>
            <p:cNvPr id="16" name="Shape 16"/>
            <p:cNvSpPr/>
            <p:nvPr/>
          </p:nvSpPr>
          <p:spPr>
            <a:xfrm>
              <a:off x="4782955" y="-4493254"/>
              <a:ext cx="6522599" cy="6522600"/>
            </a:xfrm>
            <a:prstGeom prst="rtTriangle">
              <a:avLst/>
            </a:prstGeom>
            <a:solidFill>
              <a:srgbClr val="000090"/>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grpSp>
        <p:nvGrpSpPr>
          <p:cNvPr id="17" name="Shape 17"/>
          <p:cNvGrpSpPr/>
          <p:nvPr/>
        </p:nvGrpSpPr>
        <p:grpSpPr>
          <a:xfrm>
            <a:off x="3677235" y="4278348"/>
            <a:ext cx="5480828" cy="432996"/>
            <a:chOff x="5582264" y="4646737"/>
            <a:chExt cx="5480828" cy="432996"/>
          </a:xfrm>
        </p:grpSpPr>
        <p:sp>
          <p:nvSpPr>
            <p:cNvPr id="18" name="Shape 18"/>
            <p:cNvSpPr/>
            <p:nvPr/>
          </p:nvSpPr>
          <p:spPr>
            <a:xfrm rot="10800000">
              <a:off x="5582264"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dirty="0"/>
            </a:p>
          </p:txBody>
        </p:sp>
        <p:grpSp>
          <p:nvGrpSpPr>
            <p:cNvPr id="19" name="Shape 19"/>
            <p:cNvGrpSpPr/>
            <p:nvPr/>
          </p:nvGrpSpPr>
          <p:grpSpPr>
            <a:xfrm flipH="1">
              <a:off x="5585231" y="4646737"/>
              <a:ext cx="5477861" cy="304551"/>
              <a:chOff x="-24158748" y="330075"/>
              <a:chExt cx="30568422" cy="1699505"/>
            </a:xfrm>
          </p:grpSpPr>
          <p:sp>
            <p:nvSpPr>
              <p:cNvPr id="20" name="Shape 20"/>
              <p:cNvSpPr/>
              <p:nvPr/>
            </p:nvSpPr>
            <p:spPr>
              <a:xfrm>
                <a:off x="-24158748" y="330080"/>
                <a:ext cx="289080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dirty="0"/>
              </a:p>
            </p:txBody>
          </p:sp>
          <p:sp>
            <p:nvSpPr>
              <p:cNvPr id="21" name="Shape 21"/>
              <p:cNvSpPr/>
              <p:nvPr/>
            </p:nvSpPr>
            <p:spPr>
              <a:xfrm>
                <a:off x="4710174"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dirty="0"/>
              </a:p>
            </p:txBody>
          </p:sp>
        </p:grpSp>
      </p:grpSp>
      <p:sp>
        <p:nvSpPr>
          <p:cNvPr id="22" name="Shape 22"/>
          <p:cNvSpPr txBox="1">
            <a:spLocks noGrp="1"/>
          </p:cNvSpPr>
          <p:nvPr>
            <p:ph type="ctrTitle"/>
          </p:nvPr>
        </p:nvSpPr>
        <p:spPr>
          <a:xfrm>
            <a:off x="685800" y="1090750"/>
            <a:ext cx="5367900" cy="2961900"/>
          </a:xfrm>
          <a:prstGeom prst="rect">
            <a:avLst/>
          </a:prstGeom>
        </p:spPr>
        <p:txBody>
          <a:bodyPr lIns="91425" tIns="91425" rIns="91425" bIns="91425" anchor="ctr" anchorCtr="0"/>
          <a:lstStyle>
            <a:lvl1pPr lvl="0">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61"/>
        <p:cNvGrpSpPr/>
        <p:nvPr/>
      </p:nvGrpSpPr>
      <p:grpSpPr>
        <a:xfrm>
          <a:off x="0" y="0"/>
          <a:ext cx="0" cy="0"/>
          <a:chOff x="0" y="0"/>
          <a:chExt cx="0" cy="0"/>
        </a:xfrm>
      </p:grpSpPr>
      <p:grpSp>
        <p:nvGrpSpPr>
          <p:cNvPr id="62" name="Shape 62"/>
          <p:cNvGrpSpPr/>
          <p:nvPr/>
        </p:nvGrpSpPr>
        <p:grpSpPr>
          <a:xfrm>
            <a:off x="-3" y="40"/>
            <a:ext cx="7072430" cy="1327314"/>
            <a:chOff x="-3" y="40"/>
            <a:chExt cx="7072430" cy="1327314"/>
          </a:xfrm>
        </p:grpSpPr>
        <p:sp>
          <p:nvSpPr>
            <p:cNvPr id="63" name="Shape 63"/>
            <p:cNvSpPr/>
            <p:nvPr/>
          </p:nvSpPr>
          <p:spPr>
            <a:xfrm>
              <a:off x="6292649" y="126425"/>
              <a:ext cx="779700" cy="259800"/>
            </a:xfrm>
            <a:prstGeom prst="triangle">
              <a:avLst>
                <a:gd name="adj" fmla="val 32425"/>
              </a:avLst>
            </a:prstGeom>
            <a:solidFill>
              <a:schemeClr val="tx1">
                <a:lumMod val="50000"/>
              </a:schemeClr>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nvGrpSpPr>
            <p:cNvPr id="64" name="Shape 64"/>
            <p:cNvGrpSpPr/>
            <p:nvPr/>
          </p:nvGrpSpPr>
          <p:grpSpPr>
            <a:xfrm rot="10800000" flipH="1">
              <a:off x="2" y="40"/>
              <a:ext cx="6756167" cy="1327314"/>
              <a:chOff x="-2168137" y="330075"/>
              <a:chExt cx="8650662" cy="1699506"/>
            </a:xfrm>
          </p:grpSpPr>
          <p:sp>
            <p:nvSpPr>
              <p:cNvPr id="65" name="Shape 65"/>
              <p:cNvSpPr/>
              <p:nvPr/>
            </p:nvSpPr>
            <p:spPr>
              <a:xfrm>
                <a:off x="-2168137" y="330081"/>
                <a:ext cx="69582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sp>
            <p:nvSpPr>
              <p:cNvPr id="66" name="Shape 66"/>
              <p:cNvSpPr/>
              <p:nvPr/>
            </p:nvSpPr>
            <p:spPr>
              <a:xfrm>
                <a:off x="4783024" y="330075"/>
                <a:ext cx="1699500" cy="1699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grpSp>
          <p:nvGrpSpPr>
            <p:cNvPr id="67" name="Shape 67"/>
            <p:cNvGrpSpPr/>
            <p:nvPr/>
          </p:nvGrpSpPr>
          <p:grpSpPr>
            <a:xfrm rot="10800000" flipH="1">
              <a:off x="-3" y="381007"/>
              <a:ext cx="7072430" cy="771743"/>
              <a:chOff x="-9092084" y="330075"/>
              <a:chExt cx="15574609" cy="1699501"/>
            </a:xfrm>
          </p:grpSpPr>
          <p:sp>
            <p:nvSpPr>
              <p:cNvPr id="68" name="Shape 68"/>
              <p:cNvSpPr/>
              <p:nvPr/>
            </p:nvSpPr>
            <p:spPr>
              <a:xfrm>
                <a:off x="-9092084" y="330076"/>
                <a:ext cx="13882200" cy="1699500"/>
              </a:xfrm>
              <a:prstGeom prst="rect">
                <a:avLst/>
              </a:prstGeom>
              <a:solidFill>
                <a:srgbClr val="000090"/>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sp>
            <p:nvSpPr>
              <p:cNvPr id="69" name="Shape 69"/>
              <p:cNvSpPr/>
              <p:nvPr/>
            </p:nvSpPr>
            <p:spPr>
              <a:xfrm>
                <a:off x="4783024" y="330075"/>
                <a:ext cx="1699500" cy="1699500"/>
              </a:xfrm>
              <a:prstGeom prst="rtTriangle">
                <a:avLst/>
              </a:prstGeom>
              <a:solidFill>
                <a:srgbClr val="000090"/>
              </a:solidFill>
              <a:ln>
                <a:noFill/>
              </a:ln>
            </p:spPr>
            <p:txBody>
              <a:bodyPr lIns="91425" tIns="91425" rIns="91425" bIns="91425" anchor="ctr" anchorCtr="0">
                <a:noAutofit/>
              </a:bodyPr>
              <a:lstStyle/>
              <a:p>
                <a:pPr lvl="0" rtl="0">
                  <a:spcBef>
                    <a:spcPts val="0"/>
                  </a:spcBef>
                  <a:buNone/>
                </a:pPr>
                <a:endParaRPr dirty="0">
                  <a:latin typeface="Arvo"/>
                  <a:ea typeface="Arvo"/>
                  <a:cs typeface="Arvo"/>
                  <a:sym typeface="Arvo"/>
                </a:endParaRPr>
              </a:p>
            </p:txBody>
          </p:sp>
        </p:grpSp>
      </p:grpSp>
      <p:grpSp>
        <p:nvGrpSpPr>
          <p:cNvPr id="70" name="Shape 70"/>
          <p:cNvGrpSpPr/>
          <p:nvPr/>
        </p:nvGrpSpPr>
        <p:grpSpPr>
          <a:xfrm>
            <a:off x="6946841" y="4472722"/>
            <a:ext cx="2202829" cy="670794"/>
            <a:chOff x="5575241" y="4472722"/>
            <a:chExt cx="2202829" cy="670794"/>
          </a:xfrm>
        </p:grpSpPr>
        <p:sp>
          <p:nvSpPr>
            <p:cNvPr id="71" name="Shape 71"/>
            <p:cNvSpPr/>
            <p:nvPr/>
          </p:nvSpPr>
          <p:spPr>
            <a:xfrm rot="10800000">
              <a:off x="5575241"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dirty="0"/>
            </a:p>
          </p:txBody>
        </p:sp>
        <p:grpSp>
          <p:nvGrpSpPr>
            <p:cNvPr id="72" name="Shape 72"/>
            <p:cNvGrpSpPr/>
            <p:nvPr/>
          </p:nvGrpSpPr>
          <p:grpSpPr>
            <a:xfrm flipH="1">
              <a:off x="5734850" y="4472722"/>
              <a:ext cx="2040836" cy="670794"/>
              <a:chOff x="1297953" y="330075"/>
              <a:chExt cx="5169293" cy="1699505"/>
            </a:xfrm>
          </p:grpSpPr>
          <p:sp>
            <p:nvSpPr>
              <p:cNvPr id="73" name="Shape 73"/>
              <p:cNvSpPr/>
              <p:nvPr/>
            </p:nvSpPr>
            <p:spPr>
              <a:xfrm>
                <a:off x="1297953" y="330080"/>
                <a:ext cx="34767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dirty="0"/>
              </a:p>
            </p:txBody>
          </p:sp>
          <p:sp>
            <p:nvSpPr>
              <p:cNvPr id="74" name="Shape 74"/>
              <p:cNvSpPr/>
              <p:nvPr/>
            </p:nvSpPr>
            <p:spPr>
              <a:xfrm>
                <a:off x="4767747" y="330075"/>
                <a:ext cx="1699500" cy="1699500"/>
              </a:xfrm>
              <a:prstGeom prst="rtTriangle">
                <a:avLst/>
              </a:prstGeom>
              <a:solidFill>
                <a:srgbClr val="C7D3E6"/>
              </a:solidFill>
              <a:ln>
                <a:noFill/>
              </a:ln>
            </p:spPr>
            <p:txBody>
              <a:bodyPr lIns="91425" tIns="91425" rIns="91425" bIns="91425" anchor="ctr" anchorCtr="0">
                <a:noAutofit/>
              </a:bodyPr>
              <a:lstStyle/>
              <a:p>
                <a:pPr lvl="0">
                  <a:spcBef>
                    <a:spcPts val="0"/>
                  </a:spcBef>
                  <a:buNone/>
                </a:pPr>
                <a:endParaRPr dirty="0"/>
              </a:p>
            </p:txBody>
          </p:sp>
        </p:grpSp>
        <p:grpSp>
          <p:nvGrpSpPr>
            <p:cNvPr id="75" name="Shape 75"/>
            <p:cNvGrpSpPr/>
            <p:nvPr/>
          </p:nvGrpSpPr>
          <p:grpSpPr>
            <a:xfrm flipH="1">
              <a:off x="5578208" y="4646737"/>
              <a:ext cx="2199862" cy="304562"/>
              <a:chOff x="-5827152" y="330075"/>
              <a:chExt cx="12276018" cy="1699568"/>
            </a:xfrm>
          </p:grpSpPr>
          <p:sp>
            <p:nvSpPr>
              <p:cNvPr id="76" name="Shape 76"/>
              <p:cNvSpPr/>
              <p:nvPr/>
            </p:nvSpPr>
            <p:spPr>
              <a:xfrm>
                <a:off x="-5827152" y="330143"/>
                <a:ext cx="106122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dirty="0"/>
              </a:p>
            </p:txBody>
          </p:sp>
          <p:sp>
            <p:nvSpPr>
              <p:cNvPr id="77" name="Shape 77"/>
              <p:cNvSpPr/>
              <p:nvPr/>
            </p:nvSpPr>
            <p:spPr>
              <a:xfrm>
                <a:off x="4749365"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dirty="0"/>
              </a:p>
            </p:txBody>
          </p:sp>
        </p:grpSp>
      </p:grpSp>
      <p:sp>
        <p:nvSpPr>
          <p:cNvPr id="78" name="Shape 78"/>
          <p:cNvSpPr txBox="1">
            <a:spLocks noGrp="1"/>
          </p:cNvSpPr>
          <p:nvPr>
            <p:ph type="title"/>
          </p:nvPr>
        </p:nvSpPr>
        <p:spPr>
          <a:xfrm>
            <a:off x="814275" y="392575"/>
            <a:ext cx="5492400" cy="766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9" name="Shape 79"/>
          <p:cNvSpPr txBox="1">
            <a:spLocks noGrp="1"/>
          </p:cNvSpPr>
          <p:nvPr>
            <p:ph type="body" idx="1"/>
          </p:nvPr>
        </p:nvSpPr>
        <p:spPr>
          <a:xfrm>
            <a:off x="814275" y="1327350"/>
            <a:ext cx="6132600" cy="31455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14275" y="392575"/>
            <a:ext cx="5258400" cy="7662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Shape 7"/>
          <p:cNvSpPr txBox="1">
            <a:spLocks noGrp="1"/>
          </p:cNvSpPr>
          <p:nvPr>
            <p:ph type="body" idx="1"/>
          </p:nvPr>
        </p:nvSpPr>
        <p:spPr>
          <a:xfrm>
            <a:off x="814275" y="1327350"/>
            <a:ext cx="6132600" cy="3145500"/>
          </a:xfrm>
          <a:prstGeom prst="rect">
            <a:avLst/>
          </a:prstGeom>
          <a:noFill/>
          <a:ln>
            <a:noFill/>
          </a:ln>
        </p:spPr>
        <p:txBody>
          <a:bodyPr lIns="91425" tIns="91425" rIns="91425" bIns="91425" anchor="ctr" anchorCtr="0"/>
          <a:lstStyle>
            <a:lvl1pPr lvl="0">
              <a:spcBef>
                <a:spcPts val="60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lvl="1">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lvl="2">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lvl="3">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lvl="4">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lvl="5">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lvl="6">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lvl="7">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lvl="8">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Shape 8"/>
          <p:cNvSpPr txBox="1">
            <a:spLocks noGrp="1"/>
          </p:cNvSpPr>
          <p:nvPr>
            <p:ph type="sldNum" idx="12"/>
          </p:nvPr>
        </p:nvSpPr>
        <p:spPr>
          <a:xfrm>
            <a:off x="7618000" y="4636500"/>
            <a:ext cx="1487400" cy="315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200" b="1">
                <a:solidFill>
                  <a:srgbClr val="FFFFFF"/>
                </a:solidFill>
                <a:latin typeface="Roboto Condensed"/>
                <a:ea typeface="Roboto Condensed"/>
                <a:cs typeface="Roboto Condensed"/>
                <a:sym typeface="Roboto Condensed"/>
              </a:rPr>
              <a:t>‹#›</a:t>
            </a:fld>
            <a:endParaRPr lang="en" sz="1200" b="1" dirty="0">
              <a:solidFill>
                <a:srgbClr val="FFFFFF"/>
              </a:solidFill>
              <a:latin typeface="Roboto Condensed"/>
              <a:ea typeface="Roboto Condensed"/>
              <a:cs typeface="Roboto Condensed"/>
              <a:sym typeface="Roboto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mailto:Nelsonh@scsk12.org" TargetMode="External"/><Relationship Id="rId13" Type="http://schemas.openxmlformats.org/officeDocument/2006/relationships/hyperlink" Target="mailto:Hendersontj@scsk12.org" TargetMode="External"/><Relationship Id="rId3" Type="http://schemas.openxmlformats.org/officeDocument/2006/relationships/hyperlink" Target="mailto:harrisonjr@scsk12.org" TargetMode="External"/><Relationship Id="rId7" Type="http://schemas.openxmlformats.org/officeDocument/2006/relationships/hyperlink" Target="mailto:samuelsag@scsk12.org" TargetMode="External"/><Relationship Id="rId12" Type="http://schemas.openxmlformats.org/officeDocument/2006/relationships/hyperlink" Target="mailto:jonestb@scsk12.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mailto:burkleyvm@scsk12.org" TargetMode="External"/><Relationship Id="rId11" Type="http://schemas.openxmlformats.org/officeDocument/2006/relationships/hyperlink" Target="mailto:pattersone2@scsk12.org" TargetMode="External"/><Relationship Id="rId5" Type="http://schemas.openxmlformats.org/officeDocument/2006/relationships/hyperlink" Target="mailto:matthewsbf@scsk12.org" TargetMode="External"/><Relationship Id="rId10" Type="http://schemas.openxmlformats.org/officeDocument/2006/relationships/hyperlink" Target="mailto:Rankinsd@scsk12.org" TargetMode="External"/><Relationship Id="rId4" Type="http://schemas.openxmlformats.org/officeDocument/2006/relationships/hyperlink" Target="mailto:harrismc@scsk12.org" TargetMode="External"/><Relationship Id="rId9" Type="http://schemas.openxmlformats.org/officeDocument/2006/relationships/hyperlink" Target="mailto:Taylorr@scsk12.org" TargetMode="External"/><Relationship Id="rId14" Type="http://schemas.openxmlformats.org/officeDocument/2006/relationships/hyperlink" Target="mailto:harrisda1@scsk12.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ailto:Strongal@scsk12.org" TargetMode="External"/><Relationship Id="rId3" Type="http://schemas.openxmlformats.org/officeDocument/2006/relationships/hyperlink" Target="mailto:browntr@scsk12.org" TargetMode="External"/><Relationship Id="rId7" Type="http://schemas.openxmlformats.org/officeDocument/2006/relationships/hyperlink" Target="mailto:Spriggsrg@scsk12.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mailto:richardsoncm@scsk12.org" TargetMode="External"/><Relationship Id="rId11" Type="http://schemas.openxmlformats.org/officeDocument/2006/relationships/image" Target="../media/image6.png"/><Relationship Id="rId5" Type="http://schemas.openxmlformats.org/officeDocument/2006/relationships/hyperlink" Target="mailto:Hughesks@scsk12.org" TargetMode="External"/><Relationship Id="rId10" Type="http://schemas.openxmlformats.org/officeDocument/2006/relationships/hyperlink" Target="mailto:Barbersp@scsk12.org" TargetMode="External"/><Relationship Id="rId4" Type="http://schemas.openxmlformats.org/officeDocument/2006/relationships/hyperlink" Target="mailto:griffithi1@scsk12.org" TargetMode="External"/><Relationship Id="rId9" Type="http://schemas.openxmlformats.org/officeDocument/2006/relationships/hyperlink" Target="mailto:binghamcl@scsk12.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hyperlink" Target="https://www.tn.gov/educ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tiff"/></Relationships>
</file>

<file path=ppt/slides/_rels/slide5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mailto:Saulsberryst@scsk12.org" TargetMode="External"/><Relationship Id="rId3" Type="http://schemas.openxmlformats.org/officeDocument/2006/relationships/hyperlink" Target="mailto:skipperc@scsk12.org" TargetMode="External"/><Relationship Id="rId7" Type="http://schemas.openxmlformats.org/officeDocument/2006/relationships/hyperlink" Target="mailto:jacksonkd@scsk12.or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mailto:mcchristontj@scsk12.org" TargetMode="External"/><Relationship Id="rId5" Type="http://schemas.openxmlformats.org/officeDocument/2006/relationships/hyperlink" Target="mailto:jedrzejewskia@scsk12.org" TargetMode="External"/><Relationship Id="rId4" Type="http://schemas.openxmlformats.org/officeDocument/2006/relationships/hyperlink" Target="mailto:leaksta@scsk12.org" TargetMode="External"/><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mailto:waynecc@scsk12.org" TargetMode="Externa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na01.safelinks.protection.outlook.com/?url=https://www.surveymonkey.com/r/NTOST&amp;data=02|01||e727992bbea9411ec85808d5f1a241a3|2b291c945eb044b789ea4baf16ecc4a9|1|0|636680601531292059&amp;sdata=buuQN/TyRcCOeQzRHgx7BWQkulA8OxWi%2BRii/xXvl3Q%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bit.ly/scsnewteachermap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361067" y="1120600"/>
            <a:ext cx="6207200" cy="2961900"/>
          </a:xfrm>
          <a:prstGeom prst="rect">
            <a:avLst/>
          </a:prstGeom>
        </p:spPr>
        <p:txBody>
          <a:bodyPr lIns="91425" tIns="91425" rIns="91425" bIns="91425" anchor="ctr" anchorCtr="0">
            <a:noAutofit/>
          </a:bodyPr>
          <a:lstStyle/>
          <a:p>
            <a:pPr lvl="0"/>
            <a:r>
              <a:rPr lang="en-US" sz="3000" b="0" dirty="0">
                <a:latin typeface="Arial Black"/>
                <a:cs typeface="Arial Black"/>
              </a:rPr>
              <a:t>Curriculum Maps </a:t>
            </a:r>
            <a:br>
              <a:rPr lang="en-US" sz="3000" b="0" dirty="0">
                <a:latin typeface="Arial Black"/>
                <a:cs typeface="Arial Black"/>
              </a:rPr>
            </a:br>
            <a:r>
              <a:rPr lang="en-US" sz="3000" b="0" dirty="0">
                <a:latin typeface="Arial Black"/>
                <a:cs typeface="Arial Black"/>
              </a:rPr>
              <a:t>2018-2019</a:t>
            </a:r>
            <a:br>
              <a:rPr lang="en-US" sz="3000" b="0" dirty="0">
                <a:latin typeface="Arial Black"/>
                <a:cs typeface="Arial Black"/>
              </a:rPr>
            </a:br>
            <a:br>
              <a:rPr lang="en-US" sz="3000" b="0" dirty="0">
                <a:latin typeface="Arial Black"/>
                <a:cs typeface="Arial Black"/>
              </a:rPr>
            </a:br>
            <a:r>
              <a:rPr lang="en-US" sz="3000" b="0" dirty="0">
                <a:latin typeface="Arial Black"/>
                <a:cs typeface="Arial Black"/>
              </a:rPr>
              <a:t>NTO 2018</a:t>
            </a:r>
            <a:endParaRPr lang="en" sz="3000" b="0" dirty="0">
              <a:latin typeface="Arial Black"/>
              <a:cs typeface="Arial Black"/>
            </a:endParaRPr>
          </a:p>
        </p:txBody>
      </p:sp>
      <p:pic>
        <p:nvPicPr>
          <p:cNvPr id="2" name="Picture 1"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2" y="1277402"/>
            <a:ext cx="2214284" cy="2208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Agenda</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10</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174967" y="2075561"/>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b="1"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36927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361067" y="1120600"/>
            <a:ext cx="6207200" cy="2961900"/>
          </a:xfrm>
          <a:prstGeom prst="rect">
            <a:avLst/>
          </a:prstGeom>
        </p:spPr>
        <p:txBody>
          <a:bodyPr lIns="91425" tIns="91425" rIns="91425" bIns="91425" anchor="ctr" anchorCtr="0">
            <a:noAutofit/>
          </a:bodyPr>
          <a:lstStyle/>
          <a:p>
            <a:pPr lvl="0"/>
            <a:r>
              <a:rPr lang="en-US" sz="3000" b="0" dirty="0">
                <a:latin typeface="Arial Black"/>
                <a:cs typeface="Arial Black"/>
              </a:rPr>
              <a:t>ELA</a:t>
            </a:r>
            <a:br>
              <a:rPr lang="en-US" sz="3000" b="0" dirty="0">
                <a:latin typeface="Arial Black"/>
                <a:cs typeface="Arial Black"/>
              </a:rPr>
            </a:br>
            <a:endParaRPr lang="en" sz="3000" b="0" dirty="0">
              <a:latin typeface="Arial Black"/>
              <a:cs typeface="Arial Black"/>
            </a:endParaRPr>
          </a:p>
        </p:txBody>
      </p:sp>
      <p:pic>
        <p:nvPicPr>
          <p:cNvPr id="2" name="Picture 1"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2" y="1277402"/>
            <a:ext cx="2214284" cy="2208748"/>
          </a:xfrm>
          <a:prstGeom prst="rect">
            <a:avLst/>
          </a:prstGeom>
        </p:spPr>
      </p:pic>
    </p:spTree>
    <p:extLst>
      <p:ext uri="{BB962C8B-B14F-4D97-AF65-F5344CB8AC3E}">
        <p14:creationId xmlns:p14="http://schemas.microsoft.com/office/powerpoint/2010/main" val="36637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Taking a Closer Look at K-5 ELA</a:t>
            </a:r>
          </a:p>
        </p:txBody>
      </p:sp>
      <p:sp>
        <p:nvSpPr>
          <p:cNvPr id="3" name="Text Placeholder 2"/>
          <p:cNvSpPr>
            <a:spLocks noGrp="1"/>
          </p:cNvSpPr>
          <p:nvPr>
            <p:ph type="body" idx="1"/>
          </p:nvPr>
        </p:nvSpPr>
        <p:spPr>
          <a:xfrm>
            <a:off x="804506" y="1416537"/>
            <a:ext cx="6132600" cy="2606927"/>
          </a:xfrm>
        </p:spPr>
        <p:txBody>
          <a:bodyPr/>
          <a:lstStyle/>
          <a:p>
            <a:pPr>
              <a:buNone/>
            </a:pPr>
            <a:r>
              <a:rPr lang="en-US" b="1" dirty="0">
                <a:solidFill>
                  <a:schemeClr val="tx1"/>
                </a:solidFill>
              </a:rPr>
              <a:t>K-5 ELA:</a:t>
            </a:r>
          </a:p>
          <a:p>
            <a:r>
              <a:rPr lang="en-US" dirty="0"/>
              <a:t>Meaning-based Maps</a:t>
            </a:r>
          </a:p>
          <a:p>
            <a:r>
              <a:rPr lang="en-US" dirty="0"/>
              <a:t>Foundational Skills Maps</a:t>
            </a:r>
          </a:p>
          <a:p>
            <a:r>
              <a:rPr lang="en-US" dirty="0"/>
              <a:t>Supporting Documents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12</a:t>
            </a:fld>
            <a:endParaRPr lang="en"/>
          </a:p>
        </p:txBody>
      </p:sp>
      <p:pic>
        <p:nvPicPr>
          <p:cNvPr id="5" name="Picture 4"/>
          <p:cNvPicPr>
            <a:picLocks noChangeAspect="1"/>
          </p:cNvPicPr>
          <p:nvPr/>
        </p:nvPicPr>
        <p:blipFill>
          <a:blip r:embed="rId3"/>
          <a:stretch>
            <a:fillRect/>
          </a:stretch>
        </p:blipFill>
        <p:spPr>
          <a:xfrm>
            <a:off x="5754077" y="1221153"/>
            <a:ext cx="2325077" cy="2901463"/>
          </a:xfrm>
          <a:prstGeom prst="rect">
            <a:avLst/>
          </a:prstGeom>
        </p:spPr>
      </p:pic>
    </p:spTree>
    <p:extLst>
      <p:ext uri="{BB962C8B-B14F-4D97-AF65-F5344CB8AC3E}">
        <p14:creationId xmlns:p14="http://schemas.microsoft.com/office/powerpoint/2010/main" val="241989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ELA</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13</a:t>
            </a:fld>
            <a:endParaRPr lang="en"/>
          </a:p>
        </p:txBody>
      </p:sp>
      <p:pic>
        <p:nvPicPr>
          <p:cNvPr id="5" name="Picture 4"/>
          <p:cNvPicPr>
            <a:picLocks noChangeAspect="1"/>
          </p:cNvPicPr>
          <p:nvPr/>
        </p:nvPicPr>
        <p:blipFill>
          <a:blip r:embed="rId3"/>
          <a:stretch>
            <a:fillRect/>
          </a:stretch>
        </p:blipFill>
        <p:spPr>
          <a:xfrm>
            <a:off x="228601" y="1426308"/>
            <a:ext cx="8593014" cy="3717192"/>
          </a:xfrm>
          <a:prstGeom prst="rect">
            <a:avLst/>
          </a:prstGeom>
        </p:spPr>
      </p:pic>
      <p:sp>
        <p:nvSpPr>
          <p:cNvPr id="6" name="Oval 5"/>
          <p:cNvSpPr/>
          <p:nvPr/>
        </p:nvSpPr>
        <p:spPr>
          <a:xfrm>
            <a:off x="2149231" y="3057769"/>
            <a:ext cx="1436077" cy="283308"/>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12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Select K-5 Curriculum Maps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14</a:t>
            </a:fld>
            <a:endParaRPr lang="en"/>
          </a:p>
        </p:txBody>
      </p:sp>
      <p:pic>
        <p:nvPicPr>
          <p:cNvPr id="5" name="Picture 4"/>
          <p:cNvPicPr>
            <a:picLocks noChangeAspect="1"/>
          </p:cNvPicPr>
          <p:nvPr/>
        </p:nvPicPr>
        <p:blipFill>
          <a:blip r:embed="rId3"/>
          <a:stretch>
            <a:fillRect/>
          </a:stretch>
        </p:blipFill>
        <p:spPr>
          <a:xfrm>
            <a:off x="0" y="1514231"/>
            <a:ext cx="8645769" cy="3629269"/>
          </a:xfrm>
          <a:prstGeom prst="rect">
            <a:avLst/>
          </a:prstGeom>
        </p:spPr>
      </p:pic>
      <p:sp>
        <p:nvSpPr>
          <p:cNvPr id="6" name="Oval 5"/>
          <p:cNvSpPr/>
          <p:nvPr/>
        </p:nvSpPr>
        <p:spPr>
          <a:xfrm>
            <a:off x="2178539" y="4318000"/>
            <a:ext cx="1660770" cy="283308"/>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99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Select a Grade Level</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15</a:t>
            </a:fld>
            <a:endParaRPr lang="en"/>
          </a:p>
        </p:txBody>
      </p:sp>
      <p:pic>
        <p:nvPicPr>
          <p:cNvPr id="5" name="Picture 4"/>
          <p:cNvPicPr>
            <a:picLocks noChangeAspect="1"/>
          </p:cNvPicPr>
          <p:nvPr/>
        </p:nvPicPr>
        <p:blipFill>
          <a:blip r:embed="rId3"/>
          <a:stretch>
            <a:fillRect/>
          </a:stretch>
        </p:blipFill>
        <p:spPr>
          <a:xfrm>
            <a:off x="0" y="1455614"/>
            <a:ext cx="8509000" cy="3687885"/>
          </a:xfrm>
          <a:prstGeom prst="rect">
            <a:avLst/>
          </a:prstGeom>
        </p:spPr>
      </p:pic>
      <p:sp>
        <p:nvSpPr>
          <p:cNvPr id="6" name="Oval 5"/>
          <p:cNvSpPr/>
          <p:nvPr/>
        </p:nvSpPr>
        <p:spPr>
          <a:xfrm>
            <a:off x="1953846" y="3438769"/>
            <a:ext cx="1436077" cy="283308"/>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189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Meaning-Based Maps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16</a:t>
            </a:fld>
            <a:endParaRPr lang="en"/>
          </a:p>
        </p:txBody>
      </p:sp>
      <p:pic>
        <p:nvPicPr>
          <p:cNvPr id="5" name="Picture 4"/>
          <p:cNvPicPr>
            <a:picLocks noChangeAspect="1"/>
          </p:cNvPicPr>
          <p:nvPr/>
        </p:nvPicPr>
        <p:blipFill>
          <a:blip r:embed="rId3"/>
          <a:stretch>
            <a:fillRect/>
          </a:stretch>
        </p:blipFill>
        <p:spPr>
          <a:xfrm>
            <a:off x="0" y="1416538"/>
            <a:ext cx="8733692" cy="3726962"/>
          </a:xfrm>
          <a:prstGeom prst="rect">
            <a:avLst/>
          </a:prstGeom>
        </p:spPr>
      </p:pic>
      <p:sp>
        <p:nvSpPr>
          <p:cNvPr id="6" name="Oval 5"/>
          <p:cNvSpPr/>
          <p:nvPr/>
        </p:nvSpPr>
        <p:spPr>
          <a:xfrm>
            <a:off x="2129692" y="3399692"/>
            <a:ext cx="1817077" cy="283308"/>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39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17</a:t>
            </a:fld>
            <a:endParaRPr lang="en"/>
          </a:p>
        </p:txBody>
      </p:sp>
      <p:pic>
        <p:nvPicPr>
          <p:cNvPr id="6" name="Picture 5" descr="Screen Shot 2018-07-15 at 11.30.44 AM.png"/>
          <p:cNvPicPr>
            <a:picLocks noChangeAspect="1"/>
          </p:cNvPicPr>
          <p:nvPr/>
        </p:nvPicPr>
        <p:blipFill rotWithShape="1">
          <a:blip r:embed="rId3">
            <a:extLst>
              <a:ext uri="{28A0092B-C50C-407E-A947-70E740481C1C}">
                <a14:useLocalDpi xmlns:a14="http://schemas.microsoft.com/office/drawing/2010/main" val="0"/>
              </a:ext>
            </a:extLst>
          </a:blip>
          <a:srcRect t="1519" r="1068"/>
          <a:stretch/>
        </p:blipFill>
        <p:spPr>
          <a:xfrm>
            <a:off x="0" y="0"/>
            <a:ext cx="9144000" cy="5143500"/>
          </a:xfrm>
          <a:prstGeom prst="rect">
            <a:avLst/>
          </a:prstGeom>
        </p:spPr>
      </p:pic>
    </p:spTree>
    <p:extLst>
      <p:ext uri="{BB962C8B-B14F-4D97-AF65-F5344CB8AC3E}">
        <p14:creationId xmlns:p14="http://schemas.microsoft.com/office/powerpoint/2010/main" val="3126473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EL Curriculum</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18</a:t>
            </a:fld>
            <a:endParaRPr lang="en"/>
          </a:p>
        </p:txBody>
      </p:sp>
      <p:pic>
        <p:nvPicPr>
          <p:cNvPr id="5" name="Picture 4" descr="Screen Shot 2018-07-15 at 9.32.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2" y="1387231"/>
            <a:ext cx="9056078" cy="3756269"/>
          </a:xfrm>
          <a:prstGeom prst="rect">
            <a:avLst/>
          </a:prstGeom>
        </p:spPr>
      </p:pic>
    </p:spTree>
    <p:extLst>
      <p:ext uri="{BB962C8B-B14F-4D97-AF65-F5344CB8AC3E}">
        <p14:creationId xmlns:p14="http://schemas.microsoft.com/office/powerpoint/2010/main" val="3489660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19</a:t>
            </a:fld>
            <a:endParaRPr lang="en"/>
          </a:p>
        </p:txBody>
      </p:sp>
      <p:pic>
        <p:nvPicPr>
          <p:cNvPr id="5" name="Picture 4" descr="Screen Shot 2018-07-15 at 9.3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9525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11267" name="Title 1"/>
          <p:cNvSpPr txBox="1">
            <a:spLocks noGrp="1"/>
          </p:cNvSpPr>
          <p:nvPr>
            <p:ph type="title"/>
          </p:nvPr>
        </p:nvSpPr>
        <p:spPr>
          <a:xfrm>
            <a:off x="814388" y="393700"/>
            <a:ext cx="5492750" cy="765175"/>
          </a:xfrm>
        </p:spPr>
        <p:txBody>
          <a:bodyPr/>
          <a:lstStyle/>
          <a:p>
            <a:pPr>
              <a:spcBef>
                <a:spcPct val="0"/>
              </a:spcBef>
            </a:pPr>
            <a:r>
              <a:rPr lang="en-US" altLang="en-US" sz="2400" dirty="0">
                <a:solidFill>
                  <a:schemeClr val="bg1"/>
                </a:solidFill>
                <a:latin typeface="Arial Black" panose="020B0A04020102020204" pitchFamily="34" charset="0"/>
                <a:cs typeface="Times New Roman" panose="02020603050405020304" pitchFamily="18" charset="0"/>
              </a:rPr>
              <a:t>Vision For Student Success</a:t>
            </a:r>
          </a:p>
        </p:txBody>
      </p:sp>
      <p:pic>
        <p:nvPicPr>
          <p:cNvPr id="112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90675"/>
            <a:ext cx="8931275" cy="230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hape 523"/>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a:t>
            </a:fld>
            <a:endParaRPr lang="en" dirty="0"/>
          </a:p>
        </p:txBody>
      </p:sp>
    </p:spTree>
    <p:extLst>
      <p:ext uri="{BB962C8B-B14F-4D97-AF65-F5344CB8AC3E}">
        <p14:creationId xmlns:p14="http://schemas.microsoft.com/office/powerpoint/2010/main" val="137762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20</a:t>
            </a:fld>
            <a:endParaRPr lang="en"/>
          </a:p>
        </p:txBody>
      </p:sp>
      <p:pic>
        <p:nvPicPr>
          <p:cNvPr id="5" name="Picture 4" descr="Screen Shot 2018-07-15 at 9.33.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67097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EL Materials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21</a:t>
            </a:fld>
            <a:endParaRPr lang="en"/>
          </a:p>
        </p:txBody>
      </p:sp>
      <p:pic>
        <p:nvPicPr>
          <p:cNvPr id="5" name="Picture 4" descr="Screen Shot 2018-07-15 at 9.54.30 AM.png"/>
          <p:cNvPicPr>
            <a:picLocks noChangeAspect="1"/>
          </p:cNvPicPr>
          <p:nvPr/>
        </p:nvPicPr>
        <p:blipFill rotWithShape="1">
          <a:blip r:embed="rId3">
            <a:extLst>
              <a:ext uri="{28A0092B-C50C-407E-A947-70E740481C1C}">
                <a14:useLocalDpi xmlns:a14="http://schemas.microsoft.com/office/drawing/2010/main" val="0"/>
              </a:ext>
            </a:extLst>
          </a:blip>
          <a:srcRect b="27252"/>
          <a:stretch/>
        </p:blipFill>
        <p:spPr>
          <a:xfrm>
            <a:off x="4532923" y="1289538"/>
            <a:ext cx="4611077" cy="3853962"/>
          </a:xfrm>
          <a:prstGeom prst="rect">
            <a:avLst/>
          </a:prstGeom>
        </p:spPr>
      </p:pic>
      <p:pic>
        <p:nvPicPr>
          <p:cNvPr id="8" name="Picture 7" descr="Screen Shot 2018-07-15 at 9.54.23 AM.png"/>
          <p:cNvPicPr>
            <a:picLocks noChangeAspect="1"/>
          </p:cNvPicPr>
          <p:nvPr/>
        </p:nvPicPr>
        <p:blipFill rotWithShape="1">
          <a:blip r:embed="rId4">
            <a:extLst>
              <a:ext uri="{28A0092B-C50C-407E-A947-70E740481C1C}">
                <a14:useLocalDpi xmlns:a14="http://schemas.microsoft.com/office/drawing/2010/main" val="0"/>
              </a:ext>
            </a:extLst>
          </a:blip>
          <a:srcRect r="6857"/>
          <a:stretch/>
        </p:blipFill>
        <p:spPr>
          <a:xfrm>
            <a:off x="79225" y="1299308"/>
            <a:ext cx="4469942" cy="3844192"/>
          </a:xfrm>
          <a:prstGeom prst="rect">
            <a:avLst/>
          </a:prstGeom>
        </p:spPr>
      </p:pic>
      <p:sp>
        <p:nvSpPr>
          <p:cNvPr id="9" name="Oval 8"/>
          <p:cNvSpPr/>
          <p:nvPr/>
        </p:nvSpPr>
        <p:spPr>
          <a:xfrm>
            <a:off x="2305027" y="3897315"/>
            <a:ext cx="1235148" cy="260981"/>
          </a:xfrm>
          <a:prstGeom prst="ellipse">
            <a:avLst/>
          </a:prstGeom>
          <a:noFill/>
          <a:ln w="1905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65974" y="2682573"/>
            <a:ext cx="1870116" cy="353506"/>
          </a:xfrm>
          <a:prstGeom prst="ellipse">
            <a:avLst/>
          </a:prstGeom>
          <a:noFill/>
          <a:ln w="1905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992695" y="1699544"/>
            <a:ext cx="1069371" cy="344807"/>
          </a:xfrm>
          <a:prstGeom prst="ellipse">
            <a:avLst/>
          </a:prstGeom>
          <a:noFill/>
          <a:ln w="1905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245025" y="1212379"/>
            <a:ext cx="1035088" cy="344807"/>
          </a:xfrm>
          <a:prstGeom prst="ellipse">
            <a:avLst/>
          </a:prstGeom>
          <a:noFill/>
          <a:ln w="1905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6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Foundational Skills Maps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22</a:t>
            </a:fld>
            <a:endParaRPr lang="en"/>
          </a:p>
        </p:txBody>
      </p:sp>
      <p:pic>
        <p:nvPicPr>
          <p:cNvPr id="6" name="Picture 5"/>
          <p:cNvPicPr>
            <a:picLocks noChangeAspect="1"/>
          </p:cNvPicPr>
          <p:nvPr/>
        </p:nvPicPr>
        <p:blipFill>
          <a:blip r:embed="rId3"/>
          <a:stretch>
            <a:fillRect/>
          </a:stretch>
        </p:blipFill>
        <p:spPr>
          <a:xfrm>
            <a:off x="0" y="1475154"/>
            <a:ext cx="9144000" cy="3668346"/>
          </a:xfrm>
          <a:prstGeom prst="rect">
            <a:avLst/>
          </a:prstGeom>
        </p:spPr>
      </p:pic>
      <p:sp>
        <p:nvSpPr>
          <p:cNvPr id="7" name="Oval 6"/>
          <p:cNvSpPr/>
          <p:nvPr/>
        </p:nvSpPr>
        <p:spPr>
          <a:xfrm>
            <a:off x="2305537" y="3682999"/>
            <a:ext cx="1944077" cy="439615"/>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41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23</a:t>
            </a:fld>
            <a:endParaRPr lang="en"/>
          </a:p>
        </p:txBody>
      </p:sp>
      <p:pic>
        <p:nvPicPr>
          <p:cNvPr id="5" name="Picture 4"/>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1192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24</a:t>
            </a:fld>
            <a:endParaRPr lang="en"/>
          </a:p>
        </p:txBody>
      </p:sp>
      <p:pic>
        <p:nvPicPr>
          <p:cNvPr id="5" name="Picture 4"/>
          <p:cNvPicPr>
            <a:picLocks noChangeAspect="1"/>
          </p:cNvPicPr>
          <p:nvPr/>
        </p:nvPicPr>
        <p:blipFill>
          <a:blip r:embed="rId3"/>
          <a:stretch>
            <a:fillRect/>
          </a:stretch>
        </p:blipFill>
        <p:spPr>
          <a:xfrm>
            <a:off x="0" y="0"/>
            <a:ext cx="9144000" cy="5143500"/>
          </a:xfrm>
          <a:prstGeom prst="rect">
            <a:avLst/>
          </a:prstGeom>
        </p:spPr>
      </p:pic>
      <p:sp>
        <p:nvSpPr>
          <p:cNvPr id="6" name="Oval 5"/>
          <p:cNvSpPr/>
          <p:nvPr/>
        </p:nvSpPr>
        <p:spPr>
          <a:xfrm>
            <a:off x="1270000" y="1"/>
            <a:ext cx="1367692" cy="224692"/>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114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Journeys Materials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25</a:t>
            </a:fld>
            <a:endParaRPr lang="en"/>
          </a:p>
        </p:txBody>
      </p:sp>
      <p:pic>
        <p:nvPicPr>
          <p:cNvPr id="5" name="Picture 4" descr="Screen Shot 2018-07-15 at 9.50.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231" y="0"/>
            <a:ext cx="4073769" cy="5143500"/>
          </a:xfrm>
          <a:prstGeom prst="rect">
            <a:avLst/>
          </a:prstGeom>
        </p:spPr>
      </p:pic>
      <p:pic>
        <p:nvPicPr>
          <p:cNvPr id="3" name="Picture 2"/>
          <p:cNvPicPr>
            <a:picLocks noChangeAspect="1"/>
          </p:cNvPicPr>
          <p:nvPr/>
        </p:nvPicPr>
        <p:blipFill>
          <a:blip r:embed="rId4"/>
          <a:stretch>
            <a:fillRect/>
          </a:stretch>
        </p:blipFill>
        <p:spPr>
          <a:xfrm>
            <a:off x="117230" y="1406768"/>
            <a:ext cx="4865077" cy="3736731"/>
          </a:xfrm>
          <a:prstGeom prst="rect">
            <a:avLst/>
          </a:prstGeom>
        </p:spPr>
      </p:pic>
    </p:spTree>
    <p:extLst>
      <p:ext uri="{BB962C8B-B14F-4D97-AF65-F5344CB8AC3E}">
        <p14:creationId xmlns:p14="http://schemas.microsoft.com/office/powerpoint/2010/main" val="2352605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K-5 Supporting Documents</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26</a:t>
            </a:fld>
            <a:endParaRPr lang="en"/>
          </a:p>
        </p:txBody>
      </p:sp>
      <p:pic>
        <p:nvPicPr>
          <p:cNvPr id="5" name="Picture 4"/>
          <p:cNvPicPr>
            <a:picLocks noChangeAspect="1"/>
          </p:cNvPicPr>
          <p:nvPr/>
        </p:nvPicPr>
        <p:blipFill>
          <a:blip r:embed="rId3"/>
          <a:stretch>
            <a:fillRect/>
          </a:stretch>
        </p:blipFill>
        <p:spPr>
          <a:xfrm>
            <a:off x="0" y="1514231"/>
            <a:ext cx="9144000" cy="3560540"/>
          </a:xfrm>
          <a:prstGeom prst="rect">
            <a:avLst/>
          </a:prstGeom>
        </p:spPr>
      </p:pic>
      <p:sp>
        <p:nvSpPr>
          <p:cNvPr id="6" name="Oval 5"/>
          <p:cNvSpPr/>
          <p:nvPr/>
        </p:nvSpPr>
        <p:spPr>
          <a:xfrm>
            <a:off x="2373924" y="4513384"/>
            <a:ext cx="1641230" cy="283308"/>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01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29" y="373036"/>
            <a:ext cx="4617417" cy="766200"/>
          </a:xfrm>
        </p:spPr>
        <p:txBody>
          <a:bodyPr/>
          <a:lstStyle/>
          <a:p>
            <a:r>
              <a:rPr lang="en-US" sz="2400" dirty="0">
                <a:latin typeface="+mj-lt"/>
              </a:rPr>
              <a:t>Online Supporting Documents </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27</a:t>
            </a:fld>
            <a:endParaRPr lang="en"/>
          </a:p>
        </p:txBody>
      </p:sp>
      <p:pic>
        <p:nvPicPr>
          <p:cNvPr id="5" name="Picture 4" descr="Screen Shot 2018-07-15 at 10.35.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169" y="0"/>
            <a:ext cx="4137831" cy="5143500"/>
          </a:xfrm>
          <a:prstGeom prst="rect">
            <a:avLst/>
          </a:prstGeom>
        </p:spPr>
      </p:pic>
      <p:pic>
        <p:nvPicPr>
          <p:cNvPr id="6" name="Picture 5"/>
          <p:cNvPicPr>
            <a:picLocks noChangeAspect="1"/>
          </p:cNvPicPr>
          <p:nvPr/>
        </p:nvPicPr>
        <p:blipFill rotWithShape="1">
          <a:blip r:embed="rId4"/>
          <a:srcRect b="12407"/>
          <a:stretch/>
        </p:blipFill>
        <p:spPr>
          <a:xfrm>
            <a:off x="0" y="1592385"/>
            <a:ext cx="4865077" cy="3551115"/>
          </a:xfrm>
          <a:prstGeom prst="rect">
            <a:avLst/>
          </a:prstGeom>
        </p:spPr>
      </p:pic>
      <p:sp>
        <p:nvSpPr>
          <p:cNvPr id="7" name="Oval 6"/>
          <p:cNvSpPr/>
          <p:nvPr/>
        </p:nvSpPr>
        <p:spPr>
          <a:xfrm>
            <a:off x="2803769" y="2794000"/>
            <a:ext cx="1211385" cy="371232"/>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177692" y="1680308"/>
            <a:ext cx="1651000" cy="244230"/>
          </a:xfrm>
          <a:prstGeom prst="ellips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661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ELA Review Activity</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28</a:t>
            </a:fld>
            <a:endParaRPr lang="en"/>
          </a:p>
        </p:txBody>
      </p:sp>
      <p:sp>
        <p:nvSpPr>
          <p:cNvPr id="5" name="TextBox 1"/>
          <p:cNvSpPr txBox="1">
            <a:spLocks noChangeArrowheads="1"/>
          </p:cNvSpPr>
          <p:nvPr/>
        </p:nvSpPr>
        <p:spPr bwMode="auto">
          <a:xfrm>
            <a:off x="257667" y="1543873"/>
            <a:ext cx="7508875"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000" b="1" dirty="0"/>
              <a:t>Moving Partner Review</a:t>
            </a:r>
            <a:endParaRPr lang="en-US" altLang="en-US" sz="2000" dirty="0"/>
          </a:p>
          <a:p>
            <a:pPr marL="342900" indent="-342900">
              <a:buFont typeface="Arial"/>
              <a:buChar char="•"/>
            </a:pPr>
            <a:r>
              <a:rPr lang="en-US" altLang="en-US" sz="2000" dirty="0"/>
              <a:t>What are the two types of ELA maps?</a:t>
            </a:r>
          </a:p>
          <a:p>
            <a:pPr marL="342900" indent="-342900">
              <a:buFont typeface="Arial"/>
              <a:buChar char="•"/>
            </a:pPr>
            <a:r>
              <a:rPr lang="en-US" altLang="en-US" sz="2000" dirty="0"/>
              <a:t>What are some of the supports found in the Supporting Docs folder?</a:t>
            </a:r>
          </a:p>
          <a:p>
            <a:pPr algn="ctr"/>
            <a:endParaRPr lang="en-US" altLang="en-US" dirty="0"/>
          </a:p>
          <a:p>
            <a:pPr algn="ctr"/>
            <a:endParaRPr lang="en-US" altLang="en-US" dirty="0"/>
          </a:p>
          <a:p>
            <a:pPr algn="ctr"/>
            <a:endParaRPr lang="en-US" altLang="en-US" sz="1600" dirty="0">
              <a:solidFill>
                <a:srgbClr val="0000CC"/>
              </a:solidFill>
            </a:endParaRPr>
          </a:p>
          <a:p>
            <a:pPr algn="ctr"/>
            <a:endParaRPr lang="en-US" altLang="en-US" sz="1600" dirty="0">
              <a:solidFill>
                <a:srgbClr val="0000CC"/>
              </a:solidFill>
            </a:endParaRPr>
          </a:p>
          <a:p>
            <a:pPr algn="ctr"/>
            <a:endParaRPr lang="en-US" altLang="en-US" sz="2000" dirty="0"/>
          </a:p>
          <a:p>
            <a:pPr algn="ctr"/>
            <a:endParaRPr lang="en-US" altLang="en-US" sz="2000" dirty="0"/>
          </a:p>
        </p:txBody>
      </p:sp>
      <p:pic>
        <p:nvPicPr>
          <p:cNvPr id="7" name="Picture 6">
            <a:extLst>
              <a:ext uri="{FF2B5EF4-FFF2-40B4-BE49-F238E27FC236}">
                <a16:creationId xmlns:a16="http://schemas.microsoft.com/office/drawing/2014/main" id="{5E1C338B-6130-284B-9E7C-CCF59F325822}"/>
              </a:ext>
            </a:extLst>
          </p:cNvPr>
          <p:cNvPicPr>
            <a:picLocks noChangeAspect="1"/>
          </p:cNvPicPr>
          <p:nvPr/>
        </p:nvPicPr>
        <p:blipFill>
          <a:blip r:embed="rId3">
            <a:alphaModFix amt="35000"/>
          </a:blip>
          <a:stretch>
            <a:fillRect/>
          </a:stretch>
        </p:blipFill>
        <p:spPr>
          <a:xfrm>
            <a:off x="6076950" y="746097"/>
            <a:ext cx="2476500" cy="3759200"/>
          </a:xfrm>
          <a:prstGeom prst="rect">
            <a:avLst/>
          </a:prstGeom>
        </p:spPr>
      </p:pic>
    </p:spTree>
    <p:extLst>
      <p:ext uri="{BB962C8B-B14F-4D97-AF65-F5344CB8AC3E}">
        <p14:creationId xmlns:p14="http://schemas.microsoft.com/office/powerpoint/2010/main" val="907980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60" y="547040"/>
            <a:ext cx="6109315" cy="766200"/>
          </a:xfrm>
        </p:spPr>
        <p:txBody>
          <a:bodyPr/>
          <a:lstStyle/>
          <a:p>
            <a:r>
              <a:rPr lang="en-US" altLang="en-US" sz="2400" dirty="0">
                <a:solidFill>
                  <a:schemeClr val="bg1"/>
                </a:solidFill>
              </a:rPr>
              <a:t>For Additional Support Regarding ELA </a:t>
            </a:r>
            <a:br>
              <a:rPr lang="en-US" altLang="en-US" sz="2400" dirty="0">
                <a:solidFill>
                  <a:srgbClr val="0000CC"/>
                </a:solidFill>
              </a:rPr>
            </a:br>
            <a:endParaRPr lang="en-US" sz="2400" dirty="0">
              <a:latin typeface="+mj-lt"/>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29</a:t>
            </a:fld>
            <a:endParaRPr lang="en"/>
          </a:p>
        </p:txBody>
      </p:sp>
      <p:sp>
        <p:nvSpPr>
          <p:cNvPr id="5" name="TextBox 1"/>
          <p:cNvSpPr txBox="1">
            <a:spLocks noChangeArrowheads="1"/>
          </p:cNvSpPr>
          <p:nvPr/>
        </p:nvSpPr>
        <p:spPr bwMode="auto">
          <a:xfrm>
            <a:off x="257667" y="1543873"/>
            <a:ext cx="7508875" cy="4339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endParaRPr lang="en-US" altLang="en-US" b="1" dirty="0">
              <a:solidFill>
                <a:srgbClr val="0000CC"/>
              </a:solidFill>
            </a:endParaRPr>
          </a:p>
          <a:p>
            <a:pPr algn="ctr"/>
            <a:r>
              <a:rPr lang="en-US" altLang="en-US" b="1" u="sng" dirty="0"/>
              <a:t>Department of Curriculum and Instruction</a:t>
            </a:r>
          </a:p>
          <a:p>
            <a:pPr algn="ctr"/>
            <a:r>
              <a:rPr lang="en-US" altLang="en-US" sz="1200" dirty="0"/>
              <a:t>Joyce Harrison, Instructional Advisor: </a:t>
            </a:r>
            <a:r>
              <a:rPr lang="en-US" altLang="en-US" sz="1200" dirty="0">
                <a:solidFill>
                  <a:srgbClr val="0000CC"/>
                </a:solidFill>
                <a:hlinkClick r:id="rId3"/>
              </a:rPr>
              <a:t>harrisonjr@scsk12.org</a:t>
            </a:r>
            <a:endParaRPr lang="en-US" altLang="en-US" sz="1200" dirty="0">
              <a:solidFill>
                <a:srgbClr val="0000CC"/>
              </a:solidFill>
            </a:endParaRPr>
          </a:p>
          <a:p>
            <a:pPr algn="ctr"/>
            <a:endParaRPr lang="en-US" altLang="en-US" sz="1200" b="1" u="sng" dirty="0">
              <a:solidFill>
                <a:srgbClr val="0000CC"/>
              </a:solidFill>
            </a:endParaRPr>
          </a:p>
          <a:p>
            <a:pPr algn="ctr"/>
            <a:endParaRPr lang="en-US" altLang="en-US" b="1" u="sng" dirty="0"/>
          </a:p>
          <a:p>
            <a:pPr algn="ctr"/>
            <a:r>
              <a:rPr lang="en-US" altLang="en-US" b="1" u="sng" dirty="0"/>
              <a:t>Department of Professional Development and Support</a:t>
            </a:r>
            <a:endParaRPr lang="en-US" altLang="en-US" u="sng" dirty="0"/>
          </a:p>
          <a:p>
            <a:pPr algn="ctr"/>
            <a:r>
              <a:rPr lang="en-US" altLang="en-US" sz="1200" dirty="0" err="1"/>
              <a:t>Matara</a:t>
            </a:r>
            <a:r>
              <a:rPr lang="en-US" altLang="en-US" sz="1200" dirty="0"/>
              <a:t> Harris, Support Advisor: </a:t>
            </a:r>
            <a:r>
              <a:rPr lang="en-US" altLang="en-US" sz="1200" dirty="0">
                <a:hlinkClick r:id="rId4"/>
              </a:rPr>
              <a:t>harrismc@scsk12.org</a:t>
            </a:r>
            <a:endParaRPr lang="en-US" altLang="en-US" sz="1200" dirty="0"/>
          </a:p>
          <a:p>
            <a:pPr algn="ctr"/>
            <a:r>
              <a:rPr lang="en-US" altLang="en-US" sz="1200" dirty="0"/>
              <a:t>Brenda Matthews, Support Advisor: </a:t>
            </a:r>
            <a:r>
              <a:rPr lang="en-US" altLang="en-US" sz="1200" dirty="0">
                <a:hlinkClick r:id="rId5"/>
              </a:rPr>
              <a:t>matthewsbf@scsk12.org</a:t>
            </a:r>
            <a:endParaRPr lang="en-US" altLang="en-US" sz="1200" dirty="0"/>
          </a:p>
          <a:p>
            <a:pPr algn="ctr"/>
            <a:r>
              <a:rPr lang="en-US" altLang="en-US" sz="1200" dirty="0"/>
              <a:t>Vivian </a:t>
            </a:r>
            <a:r>
              <a:rPr lang="en-US" altLang="en-US" sz="1200" dirty="0" err="1"/>
              <a:t>Burkley</a:t>
            </a:r>
            <a:r>
              <a:rPr lang="en-US" altLang="en-US" sz="1200" dirty="0"/>
              <a:t>, Support Advisor: </a:t>
            </a:r>
            <a:r>
              <a:rPr lang="en-US" altLang="en-US" sz="1200" dirty="0">
                <a:hlinkClick r:id="rId6"/>
              </a:rPr>
              <a:t>burkleyvm@scsk12.org</a:t>
            </a:r>
            <a:endParaRPr lang="en-US" altLang="en-US" sz="1200" dirty="0"/>
          </a:p>
          <a:p>
            <a:pPr algn="ctr"/>
            <a:r>
              <a:rPr lang="en-US" altLang="en-US" sz="1200" dirty="0"/>
              <a:t>Angela Samuels, Support Advisor: </a:t>
            </a:r>
            <a:r>
              <a:rPr lang="en-US" altLang="en-US" sz="1200" dirty="0">
                <a:hlinkClick r:id="rId7"/>
              </a:rPr>
              <a:t>samuelsag@scsk12.org</a:t>
            </a:r>
            <a:endParaRPr lang="en-US" altLang="en-US" sz="1200" dirty="0"/>
          </a:p>
          <a:p>
            <a:pPr algn="ctr"/>
            <a:r>
              <a:rPr lang="en-US" altLang="en-US" sz="1200" dirty="0" err="1"/>
              <a:t>Hajar</a:t>
            </a:r>
            <a:r>
              <a:rPr lang="en-US" altLang="en-US" sz="1200" dirty="0"/>
              <a:t> Nelson, Support Advisor: </a:t>
            </a:r>
            <a:r>
              <a:rPr lang="en-US" altLang="en-US" sz="1200" dirty="0">
                <a:hlinkClick r:id="rId8"/>
              </a:rPr>
              <a:t>nelsonh@scsk12.org</a:t>
            </a:r>
            <a:endParaRPr lang="en-US" altLang="en-US" sz="1200" dirty="0"/>
          </a:p>
          <a:p>
            <a:pPr algn="ctr"/>
            <a:r>
              <a:rPr lang="en-US" altLang="en-US" sz="1200" dirty="0"/>
              <a:t>Rachelle Taylor, Support Advisor: </a:t>
            </a:r>
            <a:r>
              <a:rPr lang="en-US" altLang="en-US" sz="1200" dirty="0">
                <a:hlinkClick r:id="rId9"/>
              </a:rPr>
              <a:t>taylorr@scsk12.org</a:t>
            </a:r>
            <a:endParaRPr lang="en-US" altLang="en-US" sz="1200" dirty="0"/>
          </a:p>
          <a:p>
            <a:pPr algn="ctr"/>
            <a:r>
              <a:rPr lang="en-US" altLang="en-US" sz="1200" dirty="0" err="1"/>
              <a:t>Shayda</a:t>
            </a:r>
            <a:r>
              <a:rPr lang="en-US" altLang="en-US" sz="1200" dirty="0"/>
              <a:t> Rankin, Support Advisor: </a:t>
            </a:r>
            <a:r>
              <a:rPr lang="en-US" altLang="en-US" sz="1200" dirty="0">
                <a:hlinkClick r:id="rId10"/>
              </a:rPr>
              <a:t>rankinsd@scsk12.org</a:t>
            </a:r>
            <a:endParaRPr lang="en-US" altLang="en-US" sz="1200" dirty="0"/>
          </a:p>
          <a:p>
            <a:pPr algn="ctr"/>
            <a:r>
              <a:rPr lang="en-US" altLang="en-US" sz="1200" dirty="0"/>
              <a:t>Elizabeth Patterson, Support Advisor: </a:t>
            </a:r>
            <a:r>
              <a:rPr lang="en-US" altLang="en-US" sz="1200" dirty="0">
                <a:hlinkClick r:id="rId11"/>
              </a:rPr>
              <a:t>pattersone2@scsk12.org</a:t>
            </a:r>
            <a:endParaRPr lang="en-US" altLang="en-US" sz="1200" dirty="0"/>
          </a:p>
          <a:p>
            <a:pPr algn="ctr"/>
            <a:r>
              <a:rPr lang="en-US" altLang="en-US" sz="1200" dirty="0" err="1"/>
              <a:t>Tressa</a:t>
            </a:r>
            <a:r>
              <a:rPr lang="en-US" altLang="en-US" sz="1200" dirty="0"/>
              <a:t> Jones, Support Advisor: </a:t>
            </a:r>
            <a:r>
              <a:rPr lang="en-US" altLang="en-US" sz="1200" dirty="0">
                <a:hlinkClick r:id="rId12"/>
              </a:rPr>
              <a:t>jonestb@scsk12.org</a:t>
            </a:r>
            <a:r>
              <a:rPr lang="en-US" altLang="en-US" sz="1200" dirty="0"/>
              <a:t> </a:t>
            </a:r>
          </a:p>
          <a:p>
            <a:pPr algn="ctr"/>
            <a:r>
              <a:rPr lang="en-US" altLang="en-US" sz="1200" dirty="0" err="1"/>
              <a:t>Tekeesha</a:t>
            </a:r>
            <a:r>
              <a:rPr lang="en-US" altLang="en-US" sz="1200" dirty="0"/>
              <a:t> Jeans, Support Advisor: </a:t>
            </a:r>
            <a:r>
              <a:rPr lang="en-US" altLang="en-US" sz="1200" dirty="0">
                <a:hlinkClick r:id="rId13"/>
              </a:rPr>
              <a:t>Hendersontj@scsk12.org</a:t>
            </a:r>
            <a:endParaRPr lang="en-US" altLang="en-US" sz="1200" dirty="0"/>
          </a:p>
          <a:p>
            <a:pPr algn="ctr"/>
            <a:r>
              <a:rPr lang="en-US" altLang="en-US" sz="1200" dirty="0"/>
              <a:t>Danielle Harris, Support Advisor: </a:t>
            </a:r>
            <a:r>
              <a:rPr lang="en-US" altLang="en-US" sz="1200" dirty="0">
                <a:hlinkClick r:id="rId14"/>
              </a:rPr>
              <a:t>harrisda1@scsk12.org</a:t>
            </a:r>
            <a:r>
              <a:rPr lang="en-US" altLang="en-US" sz="1200" dirty="0"/>
              <a:t> </a:t>
            </a:r>
          </a:p>
          <a:p>
            <a:pPr algn="ctr"/>
            <a:endParaRPr lang="en-US" altLang="en-US" sz="1200" dirty="0">
              <a:solidFill>
                <a:srgbClr val="0000CC"/>
              </a:solidFill>
            </a:endParaRPr>
          </a:p>
          <a:p>
            <a:pPr algn="ctr"/>
            <a:endParaRPr lang="en-US" altLang="en-US" sz="1200" dirty="0">
              <a:solidFill>
                <a:srgbClr val="0000CC"/>
              </a:solidFill>
            </a:endParaRPr>
          </a:p>
          <a:p>
            <a:pPr algn="ctr"/>
            <a:endParaRPr lang="en-US" altLang="en-US" sz="2000" dirty="0"/>
          </a:p>
          <a:p>
            <a:pPr algn="ctr"/>
            <a:endParaRPr lang="en-US" altLang="en-US" sz="2000" dirty="0"/>
          </a:p>
        </p:txBody>
      </p:sp>
    </p:spTree>
    <p:extLst>
      <p:ext uri="{BB962C8B-B14F-4D97-AF65-F5344CB8AC3E}">
        <p14:creationId xmlns:p14="http://schemas.microsoft.com/office/powerpoint/2010/main" val="59266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814275" y="392575"/>
            <a:ext cx="5492400" cy="766200"/>
          </a:xfrm>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Objectives</a:t>
            </a:r>
            <a:endParaRPr lang="en" sz="2400" dirty="0">
              <a:latin typeface="Arial Black"/>
              <a:cs typeface="Arial Black"/>
            </a:endParaRPr>
          </a:p>
        </p:txBody>
      </p:sp>
      <p:sp>
        <p:nvSpPr>
          <p:cNvPr id="523" name="Shape 523"/>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a:t>
            </a:fld>
            <a:endParaRPr lang="en"/>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sp>
        <p:nvSpPr>
          <p:cNvPr id="2" name="Rectangle 1"/>
          <p:cNvSpPr/>
          <p:nvPr/>
        </p:nvSpPr>
        <p:spPr>
          <a:xfrm>
            <a:off x="70453" y="1334914"/>
            <a:ext cx="7675364" cy="3847207"/>
          </a:xfrm>
          <a:prstGeom prst="rect">
            <a:avLst/>
          </a:prstGeom>
        </p:spPr>
        <p:txBody>
          <a:bodyPr wrap="square">
            <a:spAutoFit/>
          </a:bodyPr>
          <a:lstStyle/>
          <a:p>
            <a:pPr defTabSz="457200">
              <a:spcBef>
                <a:spcPct val="20000"/>
              </a:spcBef>
              <a:defRPr/>
            </a:pPr>
            <a:r>
              <a:rPr lang="en-US" sz="2000" b="1" dirty="0">
                <a:solidFill>
                  <a:prstClr val="black"/>
                </a:solidFill>
                <a:latin typeface="Arial" panose="020B0604020202020204" pitchFamily="34" charset="0"/>
              </a:rPr>
              <a:t>Know</a:t>
            </a: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Where to locate and how to access the curriculum map and lesson platforms. </a:t>
            </a:r>
          </a:p>
          <a:p>
            <a:pPr defTabSz="457200">
              <a:spcBef>
                <a:spcPct val="20000"/>
              </a:spcBef>
              <a:defRPr/>
            </a:pPr>
            <a:r>
              <a:rPr lang="en-US" sz="2000" b="1" dirty="0">
                <a:solidFill>
                  <a:prstClr val="black"/>
                </a:solidFill>
                <a:latin typeface="Arial" panose="020B0604020202020204" pitchFamily="34" charset="0"/>
              </a:rPr>
              <a:t>Understand</a:t>
            </a:r>
            <a:endParaRPr lang="en-US" sz="2000" dirty="0">
              <a:solidFill>
                <a:prstClr val="black"/>
              </a:solidFill>
              <a:latin typeface="Arial" panose="020B0604020202020204" pitchFamily="34" charset="0"/>
            </a:endParaRP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Attaining a clear understanding of content curriculum will lead to teacher efficiency and student success. </a:t>
            </a: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The curriculum is grounded in information that grow students’ word and world knowledge.</a:t>
            </a:r>
          </a:p>
          <a:p>
            <a:pPr defTabSz="457200">
              <a:spcBef>
                <a:spcPct val="20000"/>
              </a:spcBef>
              <a:defRPr/>
            </a:pPr>
            <a:r>
              <a:rPr lang="en-US" sz="2000" b="1" dirty="0">
                <a:solidFill>
                  <a:prstClr val="black"/>
                </a:solidFill>
                <a:latin typeface="Arial" panose="020B0604020202020204" pitchFamily="34" charset="0"/>
              </a:rPr>
              <a:t>Do</a:t>
            </a:r>
          </a:p>
          <a:p>
            <a:pPr marL="342900" indent="-342900" defTabSz="457200">
              <a:spcBef>
                <a:spcPct val="20000"/>
              </a:spcBef>
              <a:buFont typeface="Arial" panose="020B0604020202020204" pitchFamily="34" charset="0"/>
              <a:buChar char="•"/>
              <a:defRPr/>
            </a:pPr>
            <a:r>
              <a:rPr lang="en-US" sz="2000" dirty="0">
                <a:solidFill>
                  <a:prstClr val="black"/>
                </a:solidFill>
                <a:latin typeface="Arial" panose="020B0604020202020204" pitchFamily="34" charset="0"/>
              </a:rPr>
              <a:t>Navigate the curriculum to effectively prepare for executing        lessons.</a:t>
            </a:r>
          </a:p>
        </p:txBody>
      </p:sp>
    </p:spTree>
    <p:extLst>
      <p:ext uri="{BB962C8B-B14F-4D97-AF65-F5344CB8AC3E}">
        <p14:creationId xmlns:p14="http://schemas.microsoft.com/office/powerpoint/2010/main" val="37644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Agenda</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30</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47298" y="2486503"/>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b="1"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119803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361067" y="1120600"/>
            <a:ext cx="6207200" cy="2961900"/>
          </a:xfrm>
          <a:prstGeom prst="rect">
            <a:avLst/>
          </a:prstGeom>
        </p:spPr>
        <p:txBody>
          <a:bodyPr lIns="91425" tIns="91425" rIns="91425" bIns="91425" anchor="ctr" anchorCtr="0">
            <a:noAutofit/>
          </a:bodyPr>
          <a:lstStyle/>
          <a:p>
            <a:pPr lvl="0"/>
            <a:r>
              <a:rPr lang="en-US" sz="3000" b="0" dirty="0">
                <a:latin typeface="Arial Black"/>
                <a:cs typeface="Arial Black"/>
              </a:rPr>
              <a:t>Math</a:t>
            </a:r>
            <a:br>
              <a:rPr lang="en-US" sz="3000" b="0" dirty="0">
                <a:latin typeface="Arial Black"/>
                <a:cs typeface="Arial Black"/>
              </a:rPr>
            </a:br>
            <a:br>
              <a:rPr lang="en-US" sz="3000" b="0" dirty="0">
                <a:latin typeface="Arial Black"/>
                <a:cs typeface="Arial Black"/>
              </a:rPr>
            </a:br>
            <a:endParaRPr lang="en" sz="3000" b="0" dirty="0">
              <a:latin typeface="Arial Black"/>
              <a:cs typeface="Arial Black"/>
            </a:endParaRPr>
          </a:p>
        </p:txBody>
      </p:sp>
      <p:pic>
        <p:nvPicPr>
          <p:cNvPr id="2" name="Picture 1"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2" y="1277402"/>
            <a:ext cx="2214284" cy="2208748"/>
          </a:xfrm>
          <a:prstGeom prst="rect">
            <a:avLst/>
          </a:prstGeom>
        </p:spPr>
      </p:pic>
    </p:spTree>
    <p:extLst>
      <p:ext uri="{BB962C8B-B14F-4D97-AF65-F5344CB8AC3E}">
        <p14:creationId xmlns:p14="http://schemas.microsoft.com/office/powerpoint/2010/main" val="23419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11267" name="Title 1"/>
          <p:cNvSpPr txBox="1">
            <a:spLocks noGrp="1"/>
          </p:cNvSpPr>
          <p:nvPr>
            <p:ph type="title"/>
          </p:nvPr>
        </p:nvSpPr>
        <p:spPr>
          <a:xfrm>
            <a:off x="814388" y="393700"/>
            <a:ext cx="5492750" cy="765175"/>
          </a:xfrm>
        </p:spPr>
        <p:txBody>
          <a:bodyPr/>
          <a:lstStyle/>
          <a:p>
            <a:pPr>
              <a:spcBef>
                <a:spcPct val="0"/>
              </a:spcBef>
            </a:pPr>
            <a:r>
              <a:rPr lang="en-US" altLang="en-US" sz="2400" dirty="0">
                <a:solidFill>
                  <a:schemeClr val="bg1"/>
                </a:solidFill>
                <a:latin typeface="Arial Black" panose="020B0A04020102020204" pitchFamily="34" charset="0"/>
                <a:cs typeface="Times New Roman" panose="02020603050405020304" pitchFamily="18" charset="0"/>
              </a:rPr>
              <a:t>SCS Mathematics Instructional Framework </a:t>
            </a:r>
          </a:p>
        </p:txBody>
      </p:sp>
      <p:sp>
        <p:nvSpPr>
          <p:cNvPr id="5" name="Shape 523"/>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32</a:t>
            </a:fld>
            <a:endParaRPr lang="en" dirty="0"/>
          </a:p>
        </p:txBody>
      </p:sp>
      <p:sp>
        <p:nvSpPr>
          <p:cNvPr id="2" name="Rectangle 1">
            <a:extLst>
              <a:ext uri="{FF2B5EF4-FFF2-40B4-BE49-F238E27FC236}">
                <a16:creationId xmlns:a16="http://schemas.microsoft.com/office/drawing/2014/main" id="{A60F6A56-C3A6-D148-849F-D43F5D10611D}"/>
              </a:ext>
            </a:extLst>
          </p:cNvPr>
          <p:cNvSpPr/>
          <p:nvPr/>
        </p:nvSpPr>
        <p:spPr>
          <a:xfrm>
            <a:off x="575642" y="1351060"/>
            <a:ext cx="7870774" cy="3285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t>The purpose of the SCS Mathematics Instructional Framework is to provide a vision of  Mathematics Instruction for SCS schools.  The implementation of this framework will increase our capacity to improve student’s mathematical skills by outlining research-supported instructional practices and a shared language for what effective math instruction looks and sounds like in Shelby County Schools.  We believe that consistent use of these practices in every classroom could make a measurable positive difference in SCS Math achievement.</a:t>
            </a:r>
            <a:endParaRPr lang="en-US" sz="1800" dirty="0"/>
          </a:p>
          <a:p>
            <a:pPr algn="ctr"/>
            <a:r>
              <a:rPr lang="en-US" sz="1800" i="1" dirty="0"/>
              <a:t>These practices should be viewed as a minimum standard of mathematics instruction for SCS, not as an exhaustive list of mathematical instructional practices.</a:t>
            </a:r>
            <a:endParaRPr lang="en-US" sz="1800" dirty="0"/>
          </a:p>
          <a:p>
            <a:pPr algn="ctr"/>
            <a:endParaRPr lang="en-US" dirty="0"/>
          </a:p>
        </p:txBody>
      </p:sp>
    </p:spTree>
    <p:extLst>
      <p:ext uri="{BB962C8B-B14F-4D97-AF65-F5344CB8AC3E}">
        <p14:creationId xmlns:p14="http://schemas.microsoft.com/office/powerpoint/2010/main" val="21369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11267" name="Title 1"/>
          <p:cNvSpPr txBox="1">
            <a:spLocks noGrp="1"/>
          </p:cNvSpPr>
          <p:nvPr>
            <p:ph type="title"/>
          </p:nvPr>
        </p:nvSpPr>
        <p:spPr>
          <a:xfrm>
            <a:off x="814388" y="393700"/>
            <a:ext cx="5492750" cy="765175"/>
          </a:xfrm>
        </p:spPr>
        <p:txBody>
          <a:bodyPr/>
          <a:lstStyle/>
          <a:p>
            <a:pPr>
              <a:spcBef>
                <a:spcPct val="0"/>
              </a:spcBef>
            </a:pPr>
            <a:r>
              <a:rPr lang="en-US" altLang="en-US" sz="2400" dirty="0">
                <a:solidFill>
                  <a:schemeClr val="bg1"/>
                </a:solidFill>
                <a:latin typeface="Arial Black" panose="020B0A04020102020204" pitchFamily="34" charset="0"/>
                <a:cs typeface="Times New Roman" panose="02020603050405020304" pitchFamily="18" charset="0"/>
              </a:rPr>
              <a:t>SCS Mathematics Instructional Framework </a:t>
            </a:r>
          </a:p>
        </p:txBody>
      </p:sp>
      <p:sp>
        <p:nvSpPr>
          <p:cNvPr id="5" name="Shape 523"/>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33</a:t>
            </a:fld>
            <a:endParaRPr lang="en" dirty="0"/>
          </a:p>
        </p:txBody>
      </p:sp>
      <p:sp>
        <p:nvSpPr>
          <p:cNvPr id="8" name="TextBox 7">
            <a:extLst>
              <a:ext uri="{FF2B5EF4-FFF2-40B4-BE49-F238E27FC236}">
                <a16:creationId xmlns:a16="http://schemas.microsoft.com/office/drawing/2014/main" id="{0B208489-6D82-6C44-A5D5-988E3E27E6F3}"/>
              </a:ext>
            </a:extLst>
          </p:cNvPr>
          <p:cNvSpPr txBox="1"/>
          <p:nvPr/>
        </p:nvSpPr>
        <p:spPr>
          <a:xfrm>
            <a:off x="251680" y="1430657"/>
            <a:ext cx="3949831" cy="3200876"/>
          </a:xfrm>
          <a:prstGeom prst="rect">
            <a:avLst/>
          </a:prstGeom>
          <a:solidFill>
            <a:schemeClr val="accent6">
              <a:lumMod val="20000"/>
              <a:lumOff val="80000"/>
            </a:schemeClr>
          </a:solidFill>
        </p:spPr>
        <p:txBody>
          <a:bodyPr wrap="square" rtlCol="0">
            <a:spAutoFit/>
          </a:bodyPr>
          <a:lstStyle/>
          <a:p>
            <a:r>
              <a:rPr lang="en-US" sz="1600" i="1" dirty="0"/>
              <a:t>In our Math classrooms:</a:t>
            </a:r>
          </a:p>
          <a:p>
            <a:endParaRPr lang="en-US" sz="1600" i="1" dirty="0"/>
          </a:p>
          <a:p>
            <a:pPr marL="285750" lvl="0" indent="-285750">
              <a:buFont typeface="Arial" panose="020B0604020202020204" pitchFamily="34" charset="0"/>
              <a:buChar char="•"/>
            </a:pPr>
            <a:r>
              <a:rPr lang="en-US" sz="1600" b="1" dirty="0"/>
              <a:t>Students engage in the most important content. </a:t>
            </a:r>
          </a:p>
          <a:p>
            <a:pPr marL="285750" lvl="0" indent="-285750">
              <a:buFont typeface="Arial" panose="020B0604020202020204" pitchFamily="34" charset="0"/>
              <a:buChar char="•"/>
            </a:pPr>
            <a:r>
              <a:rPr lang="en-US" sz="1600" b="1" dirty="0"/>
              <a:t>Students build on what they already know. </a:t>
            </a:r>
            <a:endParaRPr lang="en-US" sz="1600" dirty="0"/>
          </a:p>
          <a:p>
            <a:pPr marL="285750" lvl="0" indent="-285750">
              <a:buFont typeface="Arial" panose="020B0604020202020204" pitchFamily="34" charset="0"/>
              <a:buChar char="•"/>
            </a:pPr>
            <a:r>
              <a:rPr lang="en-US" sz="1600" b="1" dirty="0"/>
              <a:t>Students learn the “how's and whys” of math and apply it to the world around them</a:t>
            </a:r>
            <a:r>
              <a:rPr lang="en-US" sz="1600" dirty="0"/>
              <a:t>. </a:t>
            </a:r>
          </a:p>
          <a:p>
            <a:pPr marL="285750" lvl="0" indent="-285750">
              <a:buFont typeface="Arial" panose="020B0604020202020204" pitchFamily="34" charset="0"/>
              <a:buChar char="•"/>
            </a:pPr>
            <a:r>
              <a:rPr lang="en-US" sz="1600" b="1" dirty="0"/>
              <a:t>Students do the thinking. </a:t>
            </a:r>
          </a:p>
          <a:p>
            <a:pPr marL="285750" lvl="0" indent="-285750">
              <a:buFont typeface="Arial" panose="020B0604020202020204" pitchFamily="34" charset="0"/>
              <a:buChar char="•"/>
            </a:pPr>
            <a:endParaRPr lang="en-US" b="1" dirty="0"/>
          </a:p>
          <a:p>
            <a:pPr lvl="0"/>
            <a:endParaRPr lang="en-US" b="1" dirty="0"/>
          </a:p>
          <a:p>
            <a:pPr lvl="0"/>
            <a:endParaRPr lang="en-US" b="1" dirty="0"/>
          </a:p>
        </p:txBody>
      </p:sp>
      <p:sp>
        <p:nvSpPr>
          <p:cNvPr id="12" name="TextBox 11">
            <a:extLst>
              <a:ext uri="{FF2B5EF4-FFF2-40B4-BE49-F238E27FC236}">
                <a16:creationId xmlns:a16="http://schemas.microsoft.com/office/drawing/2014/main" id="{94395E25-B27A-E749-9393-99EB8B6377F9}"/>
              </a:ext>
            </a:extLst>
          </p:cNvPr>
          <p:cNvSpPr txBox="1"/>
          <p:nvPr/>
        </p:nvSpPr>
        <p:spPr>
          <a:xfrm>
            <a:off x="4474217" y="1399879"/>
            <a:ext cx="4140022" cy="3231654"/>
          </a:xfrm>
          <a:prstGeom prst="rect">
            <a:avLst/>
          </a:prstGeom>
          <a:solidFill>
            <a:schemeClr val="accent6">
              <a:lumMod val="20000"/>
              <a:lumOff val="80000"/>
            </a:schemeClr>
          </a:solidFill>
        </p:spPr>
        <p:txBody>
          <a:bodyPr wrap="square" rtlCol="0">
            <a:spAutoFit/>
          </a:bodyPr>
          <a:lstStyle/>
          <a:p>
            <a:r>
              <a:rPr lang="en-US" sz="1600" i="1" dirty="0"/>
              <a:t>Effective mathematics instruction requires research-based instructional practices which include:</a:t>
            </a:r>
          </a:p>
          <a:p>
            <a:endParaRPr lang="en-US" i="1" dirty="0"/>
          </a:p>
          <a:p>
            <a:pPr marL="285750" lvl="0" indent="-285750">
              <a:buFont typeface="Arial" panose="020B0604020202020204" pitchFamily="34" charset="0"/>
              <a:buChar char="•"/>
            </a:pPr>
            <a:r>
              <a:rPr lang="en-US" sz="1600" b="1" dirty="0"/>
              <a:t>Thoughtfully planned and executed lessons.</a:t>
            </a:r>
            <a:r>
              <a:rPr lang="en-US" sz="1600" dirty="0"/>
              <a:t> </a:t>
            </a:r>
          </a:p>
          <a:p>
            <a:pPr marL="285750" lvl="0" indent="-285750">
              <a:buFont typeface="Arial" panose="020B0604020202020204" pitchFamily="34" charset="0"/>
              <a:buChar char="•"/>
            </a:pPr>
            <a:r>
              <a:rPr lang="en-US" sz="1600" b="1" dirty="0"/>
              <a:t>Environments that supports student mathematical discourse. </a:t>
            </a:r>
            <a:endParaRPr lang="en-US" sz="1600" dirty="0"/>
          </a:p>
          <a:p>
            <a:pPr marL="285750" lvl="0" indent="-285750">
              <a:buFont typeface="Arial" panose="020B0604020202020204" pitchFamily="34" charset="0"/>
              <a:buChar char="•"/>
            </a:pPr>
            <a:r>
              <a:rPr lang="en-US" sz="1600" b="1" dirty="0"/>
              <a:t>Data-informed instruction. </a:t>
            </a:r>
          </a:p>
          <a:p>
            <a:pPr marL="285750" lvl="0" indent="-285750">
              <a:buFont typeface="Arial" panose="020B0604020202020204" pitchFamily="34" charset="0"/>
              <a:buChar char="•"/>
            </a:pPr>
            <a:r>
              <a:rPr lang="en-US" sz="1600" b="1" dirty="0"/>
              <a:t>Visual and symbolic representations.</a:t>
            </a:r>
            <a:r>
              <a:rPr lang="en-US" sz="1600" dirty="0"/>
              <a:t> </a:t>
            </a:r>
          </a:p>
          <a:p>
            <a:pPr marL="285750" lvl="0" indent="-285750">
              <a:buFont typeface="Arial" panose="020B0604020202020204" pitchFamily="34" charset="0"/>
              <a:buChar char="•"/>
            </a:pPr>
            <a:r>
              <a:rPr lang="en-US" sz="1600" b="1" dirty="0"/>
              <a:t>Literacy skills for mathematical proficiency. </a:t>
            </a:r>
          </a:p>
          <a:p>
            <a:pPr lvl="0"/>
            <a:endParaRPr lang="en-US" b="1" dirty="0"/>
          </a:p>
        </p:txBody>
      </p:sp>
    </p:spTree>
    <p:extLst>
      <p:ext uri="{BB962C8B-B14F-4D97-AF65-F5344CB8AC3E}">
        <p14:creationId xmlns:p14="http://schemas.microsoft.com/office/powerpoint/2010/main" val="7220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BBC6-91C7-B64D-B460-FA1397B17979}"/>
              </a:ext>
            </a:extLst>
          </p:cNvPr>
          <p:cNvSpPr>
            <a:spLocks noGrp="1"/>
          </p:cNvSpPr>
          <p:nvPr>
            <p:ph type="title"/>
          </p:nvPr>
        </p:nvSpPr>
        <p:spPr/>
        <p:txBody>
          <a:bodyPr/>
          <a:lstStyle/>
          <a:p>
            <a:r>
              <a:rPr lang="en-US" sz="2400" dirty="0">
                <a:latin typeface="+mj-lt"/>
              </a:rPr>
              <a:t>Key Instructional Shifts</a:t>
            </a:r>
          </a:p>
        </p:txBody>
      </p:sp>
      <p:sp>
        <p:nvSpPr>
          <p:cNvPr id="3" name="Text Placeholder 2">
            <a:extLst>
              <a:ext uri="{FF2B5EF4-FFF2-40B4-BE49-F238E27FC236}">
                <a16:creationId xmlns:a16="http://schemas.microsoft.com/office/drawing/2014/main" id="{C427A53A-C888-9D41-B232-3ABEAFC3FD66}"/>
              </a:ext>
            </a:extLst>
          </p:cNvPr>
          <p:cNvSpPr>
            <a:spLocks noGrp="1"/>
          </p:cNvSpPr>
          <p:nvPr>
            <p:ph type="body" idx="1"/>
          </p:nvPr>
        </p:nvSpPr>
        <p:spPr>
          <a:xfrm>
            <a:off x="204675" y="1290405"/>
            <a:ext cx="7803252" cy="3145500"/>
          </a:xfrm>
        </p:spPr>
        <p:txBody>
          <a:bodyPr anchor="t"/>
          <a:lstStyle/>
          <a:p>
            <a:pPr marL="0" indent="0">
              <a:buNone/>
            </a:pPr>
            <a:r>
              <a:rPr lang="en-US" sz="2000" dirty="0"/>
              <a:t>The </a:t>
            </a:r>
            <a:r>
              <a:rPr lang="en-US" sz="2000" b="1" dirty="0"/>
              <a:t>TN State Content Standards </a:t>
            </a:r>
            <a:r>
              <a:rPr lang="en-US" sz="2000" dirty="0"/>
              <a:t>represent </a:t>
            </a:r>
            <a:r>
              <a:rPr lang="en-US" sz="2000" b="1" dirty="0">
                <a:solidFill>
                  <a:srgbClr val="0000FF"/>
                </a:solidFill>
              </a:rPr>
              <a:t>three</a:t>
            </a:r>
            <a:r>
              <a:rPr lang="en-US" sz="2000" dirty="0"/>
              <a:t> fundamental shifts: focus, coherence, and rigor. </a:t>
            </a:r>
          </a:p>
          <a:p>
            <a:pPr lvl="1">
              <a:buFont typeface="Wingdings" charset="2"/>
              <a:buChar char="²"/>
            </a:pPr>
            <a:r>
              <a:rPr lang="en-US" sz="1800" b="1" dirty="0"/>
              <a:t> </a:t>
            </a:r>
            <a:r>
              <a:rPr lang="en-US" sz="1800" b="1" dirty="0">
                <a:solidFill>
                  <a:srgbClr val="0000FF"/>
                </a:solidFill>
              </a:rPr>
              <a:t>Focus:</a:t>
            </a:r>
            <a:r>
              <a:rPr lang="en-US" sz="1800" dirty="0"/>
              <a:t>  The standards are focused on fewer topics so that students can learn more.</a:t>
            </a:r>
          </a:p>
          <a:p>
            <a:pPr lvl="1">
              <a:buFont typeface="Wingdings" charset="2"/>
              <a:buChar char="²"/>
            </a:pPr>
            <a:r>
              <a:rPr lang="en-US" sz="1800" b="1" dirty="0">
                <a:solidFill>
                  <a:srgbClr val="0000FF"/>
                </a:solidFill>
              </a:rPr>
              <a:t>Coherence:</a:t>
            </a:r>
            <a:r>
              <a:rPr lang="en-US" sz="1800" dirty="0"/>
              <a:t>  Topics within a grade are connected to support focus, and learning is built on understandings from previous grades.</a:t>
            </a:r>
          </a:p>
          <a:p>
            <a:pPr lvl="1">
              <a:buFont typeface="Wingdings" charset="2"/>
              <a:buChar char="²"/>
            </a:pPr>
            <a:r>
              <a:rPr lang="en-US" sz="1800" b="1" dirty="0">
                <a:solidFill>
                  <a:srgbClr val="0000FF"/>
                </a:solidFill>
              </a:rPr>
              <a:t>Rigor: </a:t>
            </a:r>
            <a:r>
              <a:rPr lang="en-US" sz="1800" dirty="0"/>
              <a:t>The standards set expectations for a balanced approach to pursuing conceptual understanding, procedural fluency, and application and modeling.</a:t>
            </a:r>
          </a:p>
          <a:p>
            <a:endParaRPr lang="en-US" dirty="0"/>
          </a:p>
        </p:txBody>
      </p:sp>
      <p:sp>
        <p:nvSpPr>
          <p:cNvPr id="4" name="Slide Number Placeholder 3">
            <a:extLst>
              <a:ext uri="{FF2B5EF4-FFF2-40B4-BE49-F238E27FC236}">
                <a16:creationId xmlns:a16="http://schemas.microsoft.com/office/drawing/2014/main" id="{1776EED8-77F9-1E4D-BCAC-CA9EF67F1A6C}"/>
              </a:ext>
            </a:extLst>
          </p:cNvPr>
          <p:cNvSpPr>
            <a:spLocks noGrp="1"/>
          </p:cNvSpPr>
          <p:nvPr>
            <p:ph type="sldNum" idx="12"/>
          </p:nvPr>
        </p:nvSpPr>
        <p:spPr/>
        <p:txBody>
          <a:bodyPr/>
          <a:lstStyle/>
          <a:p>
            <a:pPr lvl="0">
              <a:spcBef>
                <a:spcPts val="0"/>
              </a:spcBef>
              <a:buNone/>
            </a:pPr>
            <a:fld id="{00000000-1234-1234-1234-123412341234}" type="slidenum">
              <a:rPr lang="en" smtClean="0"/>
              <a:t>34</a:t>
            </a:fld>
            <a:endParaRPr lang="en" dirty="0"/>
          </a:p>
        </p:txBody>
      </p:sp>
    </p:spTree>
    <p:extLst>
      <p:ext uri="{BB962C8B-B14F-4D97-AF65-F5344CB8AC3E}">
        <p14:creationId xmlns:p14="http://schemas.microsoft.com/office/powerpoint/2010/main" val="3098361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2DF39-191F-AC43-BB5C-216D3DFD74D4}"/>
              </a:ext>
            </a:extLst>
          </p:cNvPr>
          <p:cNvPicPr>
            <a:picLocks noChangeAspect="1"/>
          </p:cNvPicPr>
          <p:nvPr/>
        </p:nvPicPr>
        <p:blipFill>
          <a:blip r:embed="rId3"/>
          <a:stretch>
            <a:fillRect/>
          </a:stretch>
        </p:blipFill>
        <p:spPr>
          <a:xfrm>
            <a:off x="680584" y="1387714"/>
            <a:ext cx="5486947" cy="3582984"/>
          </a:xfrm>
          <a:prstGeom prst="rect">
            <a:avLst/>
          </a:prstGeom>
        </p:spPr>
      </p:pic>
      <p:sp>
        <p:nvSpPr>
          <p:cNvPr id="2" name="Title 1">
            <a:extLst>
              <a:ext uri="{FF2B5EF4-FFF2-40B4-BE49-F238E27FC236}">
                <a16:creationId xmlns:a16="http://schemas.microsoft.com/office/drawing/2014/main" id="{E36E6F92-2810-2B4C-BC2B-76ACC37A8E7F}"/>
              </a:ext>
            </a:extLst>
          </p:cNvPr>
          <p:cNvSpPr>
            <a:spLocks noGrp="1"/>
          </p:cNvSpPr>
          <p:nvPr>
            <p:ph type="title"/>
          </p:nvPr>
        </p:nvSpPr>
        <p:spPr/>
        <p:txBody>
          <a:bodyPr/>
          <a:lstStyle/>
          <a:p>
            <a:r>
              <a:rPr lang="en-US" sz="2400" dirty="0">
                <a:latin typeface="+mj-lt"/>
              </a:rPr>
              <a:t>Elementary Math</a:t>
            </a:r>
          </a:p>
        </p:txBody>
      </p:sp>
      <p:sp>
        <p:nvSpPr>
          <p:cNvPr id="3" name="Text Placeholder 2">
            <a:extLst>
              <a:ext uri="{FF2B5EF4-FFF2-40B4-BE49-F238E27FC236}">
                <a16:creationId xmlns:a16="http://schemas.microsoft.com/office/drawing/2014/main" id="{15F5B252-608D-6D4E-8622-6B26FDEF9F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174AC0-0929-1444-9D08-7BD94D5E95E3}"/>
              </a:ext>
            </a:extLst>
          </p:cNvPr>
          <p:cNvSpPr>
            <a:spLocks noGrp="1"/>
          </p:cNvSpPr>
          <p:nvPr>
            <p:ph type="sldNum" idx="12"/>
          </p:nvPr>
        </p:nvSpPr>
        <p:spPr/>
        <p:txBody>
          <a:bodyPr/>
          <a:lstStyle/>
          <a:p>
            <a:pPr lvl="0">
              <a:spcBef>
                <a:spcPts val="0"/>
              </a:spcBef>
              <a:buNone/>
            </a:pPr>
            <a:fld id="{00000000-1234-1234-1234-123412341234}" type="slidenum">
              <a:rPr lang="en" smtClean="0"/>
              <a:t>35</a:t>
            </a:fld>
            <a:endParaRPr lang="en" dirty="0"/>
          </a:p>
        </p:txBody>
      </p:sp>
      <p:pic>
        <p:nvPicPr>
          <p:cNvPr id="5" name="Picture 4">
            <a:extLst>
              <a:ext uri="{FF2B5EF4-FFF2-40B4-BE49-F238E27FC236}">
                <a16:creationId xmlns:a16="http://schemas.microsoft.com/office/drawing/2014/main" id="{F8B36EE3-8A63-F04E-B4F9-8D1BEF42CC83}"/>
              </a:ext>
            </a:extLst>
          </p:cNvPr>
          <p:cNvPicPr>
            <a:picLocks noChangeAspect="1"/>
          </p:cNvPicPr>
          <p:nvPr/>
        </p:nvPicPr>
        <p:blipFill>
          <a:blip r:embed="rId4"/>
          <a:stretch>
            <a:fillRect/>
          </a:stretch>
        </p:blipFill>
        <p:spPr>
          <a:xfrm>
            <a:off x="874730" y="1158775"/>
            <a:ext cx="5869218" cy="3736309"/>
          </a:xfrm>
          <a:prstGeom prst="rect">
            <a:avLst/>
          </a:prstGeom>
        </p:spPr>
      </p:pic>
      <p:sp>
        <p:nvSpPr>
          <p:cNvPr id="8" name="Oval 7">
            <a:extLst>
              <a:ext uri="{FF2B5EF4-FFF2-40B4-BE49-F238E27FC236}">
                <a16:creationId xmlns:a16="http://schemas.microsoft.com/office/drawing/2014/main" id="{41E006E5-7D9B-5842-9712-5E09DDE0F1C3}"/>
              </a:ext>
            </a:extLst>
          </p:cNvPr>
          <p:cNvSpPr/>
          <p:nvPr/>
        </p:nvSpPr>
        <p:spPr>
          <a:xfrm>
            <a:off x="1243570" y="3716593"/>
            <a:ext cx="1543665" cy="285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7A6B53-B6CC-DD4A-8487-8D758FA0AD8D}"/>
              </a:ext>
            </a:extLst>
          </p:cNvPr>
          <p:cNvSpPr/>
          <p:nvPr/>
        </p:nvSpPr>
        <p:spPr>
          <a:xfrm>
            <a:off x="1243569" y="3996813"/>
            <a:ext cx="1543665" cy="28513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2C248E4-2D22-994E-8E16-E1496F6447B0}"/>
              </a:ext>
            </a:extLst>
          </p:cNvPr>
          <p:cNvCxnSpPr>
            <a:cxnSpLocks/>
          </p:cNvCxnSpPr>
          <p:nvPr/>
        </p:nvCxnSpPr>
        <p:spPr>
          <a:xfrm>
            <a:off x="104167" y="3932096"/>
            <a:ext cx="84643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36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629D-0F94-7840-AB4C-0D7D15454378}"/>
              </a:ext>
            </a:extLst>
          </p:cNvPr>
          <p:cNvSpPr>
            <a:spLocks noGrp="1"/>
          </p:cNvSpPr>
          <p:nvPr>
            <p:ph type="title"/>
          </p:nvPr>
        </p:nvSpPr>
        <p:spPr/>
        <p:txBody>
          <a:bodyPr/>
          <a:lstStyle/>
          <a:p>
            <a:r>
              <a:rPr lang="en-US" sz="2400" dirty="0">
                <a:latin typeface="+mj-lt"/>
              </a:rPr>
              <a:t>K-5 Elementary Maps </a:t>
            </a:r>
          </a:p>
        </p:txBody>
      </p:sp>
      <p:sp>
        <p:nvSpPr>
          <p:cNvPr id="3" name="Text Placeholder 2">
            <a:extLst>
              <a:ext uri="{FF2B5EF4-FFF2-40B4-BE49-F238E27FC236}">
                <a16:creationId xmlns:a16="http://schemas.microsoft.com/office/drawing/2014/main" id="{C868602F-525C-244E-8D8E-92B2E3513C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0F79AE-7FDE-0C47-A2C6-A7F9A23F7906}"/>
              </a:ext>
            </a:extLst>
          </p:cNvPr>
          <p:cNvSpPr>
            <a:spLocks noGrp="1"/>
          </p:cNvSpPr>
          <p:nvPr>
            <p:ph type="sldNum" idx="12"/>
          </p:nvPr>
        </p:nvSpPr>
        <p:spPr/>
        <p:txBody>
          <a:bodyPr/>
          <a:lstStyle/>
          <a:p>
            <a:pPr lvl="0">
              <a:spcBef>
                <a:spcPts val="0"/>
              </a:spcBef>
              <a:buNone/>
            </a:pPr>
            <a:fld id="{00000000-1234-1234-1234-123412341234}" type="slidenum">
              <a:rPr lang="en" smtClean="0"/>
              <a:t>36</a:t>
            </a:fld>
            <a:endParaRPr lang="en" dirty="0"/>
          </a:p>
        </p:txBody>
      </p:sp>
      <p:pic>
        <p:nvPicPr>
          <p:cNvPr id="6" name="Picture 5">
            <a:extLst>
              <a:ext uri="{FF2B5EF4-FFF2-40B4-BE49-F238E27FC236}">
                <a16:creationId xmlns:a16="http://schemas.microsoft.com/office/drawing/2014/main" id="{616C05D8-E4FE-4246-96AC-6B170C309226}"/>
              </a:ext>
            </a:extLst>
          </p:cNvPr>
          <p:cNvPicPr>
            <a:picLocks noChangeAspect="1"/>
          </p:cNvPicPr>
          <p:nvPr/>
        </p:nvPicPr>
        <p:blipFill>
          <a:blip r:embed="rId3"/>
          <a:stretch>
            <a:fillRect/>
          </a:stretch>
        </p:blipFill>
        <p:spPr>
          <a:xfrm>
            <a:off x="157892" y="1048857"/>
            <a:ext cx="6533194" cy="3986370"/>
          </a:xfrm>
          <a:prstGeom prst="rect">
            <a:avLst/>
          </a:prstGeom>
        </p:spPr>
      </p:pic>
      <p:pic>
        <p:nvPicPr>
          <p:cNvPr id="8" name="Picture 7">
            <a:extLst>
              <a:ext uri="{FF2B5EF4-FFF2-40B4-BE49-F238E27FC236}">
                <a16:creationId xmlns:a16="http://schemas.microsoft.com/office/drawing/2014/main" id="{EC2F78ED-CB5F-BA47-9331-71E7FE648071}"/>
              </a:ext>
            </a:extLst>
          </p:cNvPr>
          <p:cNvPicPr>
            <a:picLocks noChangeAspect="1"/>
          </p:cNvPicPr>
          <p:nvPr/>
        </p:nvPicPr>
        <p:blipFill>
          <a:blip r:embed="rId4"/>
          <a:stretch>
            <a:fillRect/>
          </a:stretch>
        </p:blipFill>
        <p:spPr>
          <a:xfrm>
            <a:off x="365110" y="1037765"/>
            <a:ext cx="6789433" cy="3724670"/>
          </a:xfrm>
          <a:prstGeom prst="rect">
            <a:avLst/>
          </a:prstGeom>
        </p:spPr>
      </p:pic>
      <p:pic>
        <p:nvPicPr>
          <p:cNvPr id="10" name="Picture 9">
            <a:extLst>
              <a:ext uri="{FF2B5EF4-FFF2-40B4-BE49-F238E27FC236}">
                <a16:creationId xmlns:a16="http://schemas.microsoft.com/office/drawing/2014/main" id="{2E1539C8-4C64-3242-ADC6-B073EBA097E6}"/>
              </a:ext>
            </a:extLst>
          </p:cNvPr>
          <p:cNvPicPr>
            <a:picLocks noChangeAspect="1"/>
          </p:cNvPicPr>
          <p:nvPr/>
        </p:nvPicPr>
        <p:blipFill>
          <a:blip r:embed="rId5"/>
          <a:stretch>
            <a:fillRect/>
          </a:stretch>
        </p:blipFill>
        <p:spPr>
          <a:xfrm>
            <a:off x="137047" y="1105870"/>
            <a:ext cx="6691078" cy="4074150"/>
          </a:xfrm>
          <a:prstGeom prst="rect">
            <a:avLst/>
          </a:prstGeom>
        </p:spPr>
      </p:pic>
      <p:sp>
        <p:nvSpPr>
          <p:cNvPr id="5" name="Oval 4">
            <a:extLst>
              <a:ext uri="{FF2B5EF4-FFF2-40B4-BE49-F238E27FC236}">
                <a16:creationId xmlns:a16="http://schemas.microsoft.com/office/drawing/2014/main" id="{215293A0-F6B1-2143-906D-2DD11CB25158}"/>
              </a:ext>
            </a:extLst>
          </p:cNvPr>
          <p:cNvSpPr/>
          <p:nvPr/>
        </p:nvSpPr>
        <p:spPr>
          <a:xfrm>
            <a:off x="420738" y="1105870"/>
            <a:ext cx="1347081" cy="51293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1F20B-C7C8-A94C-9F29-B260EA4C5A43}"/>
              </a:ext>
            </a:extLst>
          </p:cNvPr>
          <p:cNvSpPr/>
          <p:nvPr/>
        </p:nvSpPr>
        <p:spPr>
          <a:xfrm>
            <a:off x="1975037" y="1039081"/>
            <a:ext cx="1386223" cy="60611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865733-A453-204A-883A-65C73A3E5E81}"/>
              </a:ext>
            </a:extLst>
          </p:cNvPr>
          <p:cNvSpPr/>
          <p:nvPr/>
        </p:nvSpPr>
        <p:spPr>
          <a:xfrm>
            <a:off x="3482586" y="1048857"/>
            <a:ext cx="1386223" cy="60611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C51C23-531B-754C-9C05-15A08CE9C50D}"/>
              </a:ext>
            </a:extLst>
          </p:cNvPr>
          <p:cNvSpPr/>
          <p:nvPr/>
        </p:nvSpPr>
        <p:spPr>
          <a:xfrm>
            <a:off x="5172725" y="1024292"/>
            <a:ext cx="1386223" cy="60611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3FC8760-FA48-F145-A803-66A8DCAC3A1C}"/>
              </a:ext>
            </a:extLst>
          </p:cNvPr>
          <p:cNvPicPr>
            <a:picLocks noChangeAspect="1"/>
          </p:cNvPicPr>
          <p:nvPr/>
        </p:nvPicPr>
        <p:blipFill>
          <a:blip r:embed="rId6"/>
          <a:stretch>
            <a:fillRect/>
          </a:stretch>
        </p:blipFill>
        <p:spPr>
          <a:xfrm>
            <a:off x="1302276" y="929492"/>
            <a:ext cx="5386724" cy="4105735"/>
          </a:xfrm>
          <a:prstGeom prst="rect">
            <a:avLst/>
          </a:prstGeom>
        </p:spPr>
      </p:pic>
    </p:spTree>
    <p:extLst>
      <p:ext uri="{BB962C8B-B14F-4D97-AF65-F5344CB8AC3E}">
        <p14:creationId xmlns:p14="http://schemas.microsoft.com/office/powerpoint/2010/main" val="21597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A12F-696C-8E4B-BF4C-104ADAE4BA87}"/>
              </a:ext>
            </a:extLst>
          </p:cNvPr>
          <p:cNvSpPr>
            <a:spLocks noGrp="1"/>
          </p:cNvSpPr>
          <p:nvPr>
            <p:ph type="title"/>
          </p:nvPr>
        </p:nvSpPr>
        <p:spPr/>
        <p:txBody>
          <a:bodyPr/>
          <a:lstStyle/>
          <a:p>
            <a:r>
              <a:rPr lang="en-US" sz="2400" dirty="0">
                <a:latin typeface="+mj-lt"/>
              </a:rPr>
              <a:t>Supporting Documents and Resources</a:t>
            </a:r>
          </a:p>
        </p:txBody>
      </p:sp>
      <p:sp>
        <p:nvSpPr>
          <p:cNvPr id="3" name="Text Placeholder 2">
            <a:extLst>
              <a:ext uri="{FF2B5EF4-FFF2-40B4-BE49-F238E27FC236}">
                <a16:creationId xmlns:a16="http://schemas.microsoft.com/office/drawing/2014/main" id="{A729D3B1-CFD4-7745-8E97-279708FDB5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E5FFD7-C5CC-A544-9B3B-B07246641A21}"/>
              </a:ext>
            </a:extLst>
          </p:cNvPr>
          <p:cNvSpPr>
            <a:spLocks noGrp="1"/>
          </p:cNvSpPr>
          <p:nvPr>
            <p:ph type="sldNum" idx="12"/>
          </p:nvPr>
        </p:nvSpPr>
        <p:spPr/>
        <p:txBody>
          <a:bodyPr/>
          <a:lstStyle/>
          <a:p>
            <a:pPr lvl="0">
              <a:spcBef>
                <a:spcPts val="0"/>
              </a:spcBef>
              <a:buNone/>
            </a:pPr>
            <a:fld id="{00000000-1234-1234-1234-123412341234}" type="slidenum">
              <a:rPr lang="en" smtClean="0"/>
              <a:t>37</a:t>
            </a:fld>
            <a:endParaRPr lang="en" dirty="0"/>
          </a:p>
        </p:txBody>
      </p:sp>
      <p:graphicFrame>
        <p:nvGraphicFramePr>
          <p:cNvPr id="6" name="Table 5">
            <a:extLst>
              <a:ext uri="{FF2B5EF4-FFF2-40B4-BE49-F238E27FC236}">
                <a16:creationId xmlns:a16="http://schemas.microsoft.com/office/drawing/2014/main" id="{3B170D69-1B6D-D34B-86E1-EF9D67D3271B}"/>
              </a:ext>
            </a:extLst>
          </p:cNvPr>
          <p:cNvGraphicFramePr>
            <a:graphicFrameLocks noGrp="1"/>
          </p:cNvGraphicFramePr>
          <p:nvPr>
            <p:extLst>
              <p:ext uri="{D42A27DB-BD31-4B8C-83A1-F6EECF244321}">
                <p14:modId xmlns:p14="http://schemas.microsoft.com/office/powerpoint/2010/main" val="4167538954"/>
              </p:ext>
            </p:extLst>
          </p:nvPr>
        </p:nvGraphicFramePr>
        <p:xfrm>
          <a:off x="814275" y="1264020"/>
          <a:ext cx="6475525" cy="3688079"/>
        </p:xfrm>
        <a:graphic>
          <a:graphicData uri="http://schemas.openxmlformats.org/drawingml/2006/table">
            <a:tbl>
              <a:tblPr firstRow="1" bandRow="1">
                <a:tableStyleId>{3C2FFA5D-87B4-456A-9821-1D502468CF0F}</a:tableStyleId>
              </a:tblPr>
              <a:tblGrid>
                <a:gridCol w="6475525">
                  <a:extLst>
                    <a:ext uri="{9D8B030D-6E8A-4147-A177-3AD203B41FA5}">
                      <a16:colId xmlns:a16="http://schemas.microsoft.com/office/drawing/2014/main" val="3997609305"/>
                    </a:ext>
                  </a:extLst>
                </a:gridCol>
              </a:tblGrid>
              <a:tr h="0">
                <a:tc>
                  <a:txBody>
                    <a:bodyPr/>
                    <a:lstStyle/>
                    <a:p>
                      <a:pPr marL="0" indent="0" algn="ctr">
                        <a:buFont typeface="Arial" panose="020B0604020202020204" pitchFamily="34" charset="0"/>
                        <a:buNone/>
                      </a:pPr>
                      <a:r>
                        <a:rPr lang="en-US" dirty="0"/>
                        <a:t>Supporting Documents</a:t>
                      </a:r>
                    </a:p>
                  </a:txBody>
                  <a:tcPr/>
                </a:tc>
                <a:extLst>
                  <a:ext uri="{0D108BD9-81ED-4DB2-BD59-A6C34878D82A}">
                    <a16:rowId xmlns:a16="http://schemas.microsoft.com/office/drawing/2014/main" val="2652499080"/>
                  </a:ext>
                </a:extLst>
              </a:tr>
              <a:tr h="370840">
                <a:tc>
                  <a:txBody>
                    <a:bodyPr/>
                    <a:lstStyle/>
                    <a:p>
                      <a:pPr marL="285750" indent="-285750">
                        <a:buFont typeface="Arial" panose="020B0604020202020204" pitchFamily="34" charset="0"/>
                        <a:buChar char="•"/>
                      </a:pPr>
                      <a:r>
                        <a:rPr lang="en-US" sz="1200" dirty="0"/>
                        <a:t>Eureka Parent Newsletters</a:t>
                      </a:r>
                    </a:p>
                    <a:p>
                      <a:pPr marL="285750" indent="-285750">
                        <a:buFont typeface="Arial" panose="020B0604020202020204" pitchFamily="34" charset="0"/>
                        <a:buChar char="•"/>
                      </a:pPr>
                      <a:r>
                        <a:rPr lang="en-US" sz="1200" dirty="0"/>
                        <a:t>Common Planning Companion Guide</a:t>
                      </a:r>
                    </a:p>
                    <a:p>
                      <a:pPr marL="285750" indent="-285750">
                        <a:buFont typeface="Arial" panose="020B0604020202020204" pitchFamily="34" charset="0"/>
                        <a:buChar char="•"/>
                      </a:pPr>
                      <a:r>
                        <a:rPr lang="en-US" sz="1200" dirty="0"/>
                        <a:t>Sample Annotated Lessons</a:t>
                      </a:r>
                    </a:p>
                    <a:p>
                      <a:pPr marL="285750" indent="-285750">
                        <a:buFont typeface="Arial" panose="020B0604020202020204" pitchFamily="34" charset="0"/>
                        <a:buChar char="•"/>
                      </a:pPr>
                      <a:r>
                        <a:rPr lang="en-US" sz="1200" dirty="0"/>
                        <a:t>IPG – Instructional Practice Guide</a:t>
                      </a:r>
                    </a:p>
                    <a:p>
                      <a:pPr marL="285750" indent="-285750">
                        <a:buFont typeface="Arial" panose="020B0604020202020204" pitchFamily="34" charset="0"/>
                        <a:buChar char="•"/>
                      </a:pPr>
                      <a:r>
                        <a:rPr lang="en-US" sz="1200" dirty="0"/>
                        <a:t>Collaborative Planning Agendas</a:t>
                      </a:r>
                    </a:p>
                    <a:p>
                      <a:pPr marL="285750" indent="-285750">
                        <a:buFont typeface="Arial" panose="020B0604020202020204" pitchFamily="34" charset="0"/>
                        <a:buChar char="•"/>
                      </a:pPr>
                      <a:r>
                        <a:rPr lang="en-US" sz="1200" dirty="0"/>
                        <a:t>Comparison Documents</a:t>
                      </a:r>
                    </a:p>
                    <a:p>
                      <a:pPr marL="285750" indent="-285750">
                        <a:buFont typeface="Arial" panose="020B0604020202020204" pitchFamily="34" charset="0"/>
                        <a:buChar char="•"/>
                      </a:pPr>
                      <a:r>
                        <a:rPr lang="en-US" sz="1200" dirty="0"/>
                        <a:t>Prep and Pacing Guides</a:t>
                      </a:r>
                    </a:p>
                    <a:p>
                      <a:pPr marL="285750" indent="-285750">
                        <a:buFont typeface="Arial" panose="020B0604020202020204" pitchFamily="34" charset="0"/>
                        <a:buChar char="•"/>
                      </a:pPr>
                      <a:r>
                        <a:rPr lang="en-US" sz="1200" dirty="0"/>
                        <a:t>Instructional Calendar</a:t>
                      </a:r>
                    </a:p>
                    <a:p>
                      <a:pPr marL="285750" indent="-285750">
                        <a:buFont typeface="Arial" panose="020B0604020202020204" pitchFamily="34" charset="0"/>
                        <a:buChar char="•"/>
                      </a:pPr>
                      <a:r>
                        <a:rPr lang="en-US" sz="1200" dirty="0"/>
                        <a:t>Year at a Glance</a:t>
                      </a:r>
                    </a:p>
                    <a:p>
                      <a:pPr marL="285750" indent="-285750">
                        <a:buFont typeface="Arial" panose="020B0604020202020204" pitchFamily="34" charset="0"/>
                        <a:buChar char="•"/>
                      </a:pPr>
                      <a:r>
                        <a:rPr lang="en-US" sz="1200" dirty="0"/>
                        <a:t>Kindergarten Assessment Handbook</a:t>
                      </a:r>
                    </a:p>
                    <a:p>
                      <a:pPr marL="285750" indent="-285750">
                        <a:buFont typeface="Arial" panose="020B0604020202020204" pitchFamily="34" charset="0"/>
                        <a:buChar char="•"/>
                      </a:pPr>
                      <a:r>
                        <a:rPr lang="en-US" sz="1200" dirty="0"/>
                        <a:t>SCS Instructional Framework</a:t>
                      </a:r>
                    </a:p>
                    <a:p>
                      <a:pPr marL="285750" indent="-285750">
                        <a:buFont typeface="Arial" panose="020B0604020202020204" pitchFamily="34" charset="0"/>
                        <a:buChar char="•"/>
                      </a:pPr>
                      <a:r>
                        <a:rPr lang="en-US" sz="1200" dirty="0"/>
                        <a:t>Remediation Guides</a:t>
                      </a:r>
                    </a:p>
                    <a:p>
                      <a:pPr marL="285750" indent="-285750">
                        <a:buFont typeface="Arial" panose="020B0604020202020204" pitchFamily="34" charset="0"/>
                        <a:buChar char="•"/>
                      </a:pPr>
                      <a:r>
                        <a:rPr lang="en-US" sz="1200" dirty="0"/>
                        <a:t>Eureka Remediation Tools</a:t>
                      </a:r>
                    </a:p>
                    <a:p>
                      <a:pPr marL="285750" indent="-285750">
                        <a:buFont typeface="Arial" panose="020B0604020202020204" pitchFamily="34" charset="0"/>
                        <a:buChar char="•"/>
                      </a:pPr>
                      <a:r>
                        <a:rPr lang="en-US" sz="1200" dirty="0"/>
                        <a:t>Quizzes K-8</a:t>
                      </a:r>
                    </a:p>
                    <a:p>
                      <a:pPr marL="285750" indent="-285750">
                        <a:buFont typeface="Arial" panose="020B0604020202020204" pitchFamily="34" charset="0"/>
                        <a:buChar char="•"/>
                      </a:pPr>
                      <a:r>
                        <a:rPr lang="en-US" sz="1200" dirty="0"/>
                        <a:t>Task Bank K-5</a:t>
                      </a:r>
                    </a:p>
                    <a:p>
                      <a:pPr marL="285750" indent="-285750">
                        <a:buFont typeface="Arial" panose="020B0604020202020204" pitchFamily="34" charset="0"/>
                        <a:buChar char="•"/>
                      </a:pPr>
                      <a:r>
                        <a:rPr lang="en-US" sz="1200" dirty="0"/>
                        <a:t>Instructional Focus Documents </a:t>
                      </a:r>
                    </a:p>
                    <a:p>
                      <a:pPr marL="285750" indent="-285750">
                        <a:buFont typeface="Arial" panose="020B0604020202020204" pitchFamily="34" charset="0"/>
                        <a:buChar char="•"/>
                      </a:pPr>
                      <a:r>
                        <a:rPr lang="en-US" sz="1200" dirty="0"/>
                        <a:t>Quarter at a Glance</a:t>
                      </a:r>
                    </a:p>
                    <a:p>
                      <a:pPr marL="285750" indent="-285750">
                        <a:buFont typeface="Arial" panose="020B0604020202020204" pitchFamily="34" charset="0"/>
                        <a:buChar char="•"/>
                      </a:pPr>
                      <a:r>
                        <a:rPr lang="en-US" sz="1200" dirty="0"/>
                        <a:t>Additional Resources Document</a:t>
                      </a:r>
                    </a:p>
                  </a:txBody>
                  <a:tcPr/>
                </a:tc>
                <a:extLst>
                  <a:ext uri="{0D108BD9-81ED-4DB2-BD59-A6C34878D82A}">
                    <a16:rowId xmlns:a16="http://schemas.microsoft.com/office/drawing/2014/main" val="2282520089"/>
                  </a:ext>
                </a:extLst>
              </a:tr>
            </a:tbl>
          </a:graphicData>
        </a:graphic>
      </p:graphicFrame>
    </p:spTree>
    <p:extLst>
      <p:ext uri="{BB962C8B-B14F-4D97-AF65-F5344CB8AC3E}">
        <p14:creationId xmlns:p14="http://schemas.microsoft.com/office/powerpoint/2010/main" val="778783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92AC1-EF9E-604C-9004-70D3E0B09055}"/>
              </a:ext>
            </a:extLst>
          </p:cNvPr>
          <p:cNvSpPr>
            <a:spLocks noGrp="1"/>
          </p:cNvSpPr>
          <p:nvPr>
            <p:ph type="title"/>
          </p:nvPr>
        </p:nvSpPr>
        <p:spPr/>
        <p:txBody>
          <a:bodyPr/>
          <a:lstStyle/>
          <a:p>
            <a:r>
              <a:rPr lang="en-US" sz="2400" dirty="0">
                <a:latin typeface="+mj-lt"/>
              </a:rPr>
              <a:t>Resources</a:t>
            </a:r>
          </a:p>
        </p:txBody>
      </p:sp>
      <p:sp>
        <p:nvSpPr>
          <p:cNvPr id="3" name="Text Placeholder 2">
            <a:extLst>
              <a:ext uri="{FF2B5EF4-FFF2-40B4-BE49-F238E27FC236}">
                <a16:creationId xmlns:a16="http://schemas.microsoft.com/office/drawing/2014/main" id="{63A90E17-985B-F240-90D5-4C51FA3E9600}"/>
              </a:ext>
            </a:extLst>
          </p:cNvPr>
          <p:cNvSpPr>
            <a:spLocks noGrp="1"/>
          </p:cNvSpPr>
          <p:nvPr>
            <p:ph type="body" idx="1"/>
          </p:nvPr>
        </p:nvSpPr>
        <p:spPr>
          <a:xfrm>
            <a:off x="3155323" y="1327350"/>
            <a:ext cx="5151550" cy="3145500"/>
          </a:xfrm>
        </p:spPr>
        <p:txBody>
          <a:bodyPr/>
          <a:lstStyle/>
          <a:p>
            <a:r>
              <a:rPr lang="en-US" dirty="0"/>
              <a:t>Teacher Editions</a:t>
            </a:r>
          </a:p>
          <a:p>
            <a:r>
              <a:rPr lang="en-US" dirty="0"/>
              <a:t>Student Editions – Problem Sets and Homework</a:t>
            </a:r>
          </a:p>
          <a:p>
            <a:r>
              <a:rPr lang="en-US" dirty="0"/>
              <a:t>Student Workbook B – Sprint &amp; Fluency, Exit Tickets, Mid and End of Module Assessments</a:t>
            </a:r>
          </a:p>
          <a:p>
            <a:r>
              <a:rPr lang="en-US" dirty="0"/>
              <a:t>Digital Access: </a:t>
            </a:r>
            <a:r>
              <a:rPr lang="en-US" dirty="0" err="1"/>
              <a:t>www.greatminds.org</a:t>
            </a:r>
            <a:endParaRPr lang="en-US" dirty="0"/>
          </a:p>
        </p:txBody>
      </p:sp>
      <p:sp>
        <p:nvSpPr>
          <p:cNvPr id="4" name="Slide Number Placeholder 3">
            <a:extLst>
              <a:ext uri="{FF2B5EF4-FFF2-40B4-BE49-F238E27FC236}">
                <a16:creationId xmlns:a16="http://schemas.microsoft.com/office/drawing/2014/main" id="{24AAEEA5-9FB8-F64E-85A5-FADE7C496AA7}"/>
              </a:ext>
            </a:extLst>
          </p:cNvPr>
          <p:cNvSpPr>
            <a:spLocks noGrp="1"/>
          </p:cNvSpPr>
          <p:nvPr>
            <p:ph type="sldNum" idx="12"/>
          </p:nvPr>
        </p:nvSpPr>
        <p:spPr/>
        <p:txBody>
          <a:bodyPr/>
          <a:lstStyle/>
          <a:p>
            <a:pPr lvl="0">
              <a:spcBef>
                <a:spcPts val="0"/>
              </a:spcBef>
              <a:buNone/>
            </a:pPr>
            <a:fld id="{00000000-1234-1234-1234-123412341234}" type="slidenum">
              <a:rPr lang="en" smtClean="0"/>
              <a:t>38</a:t>
            </a:fld>
            <a:endParaRPr lang="en" dirty="0"/>
          </a:p>
        </p:txBody>
      </p:sp>
      <p:pic>
        <p:nvPicPr>
          <p:cNvPr id="5" name="Picture 4">
            <a:extLst>
              <a:ext uri="{FF2B5EF4-FFF2-40B4-BE49-F238E27FC236}">
                <a16:creationId xmlns:a16="http://schemas.microsoft.com/office/drawing/2014/main" id="{B5292A68-5BC6-F441-B1CD-0E6E6CBEE7B5}"/>
              </a:ext>
            </a:extLst>
          </p:cNvPr>
          <p:cNvPicPr>
            <a:picLocks noChangeAspect="1"/>
          </p:cNvPicPr>
          <p:nvPr/>
        </p:nvPicPr>
        <p:blipFill>
          <a:blip r:embed="rId3"/>
          <a:stretch>
            <a:fillRect/>
          </a:stretch>
        </p:blipFill>
        <p:spPr>
          <a:xfrm>
            <a:off x="131695" y="1693600"/>
            <a:ext cx="3023628" cy="2176096"/>
          </a:xfrm>
          <a:prstGeom prst="rect">
            <a:avLst/>
          </a:prstGeom>
        </p:spPr>
      </p:pic>
    </p:spTree>
    <p:extLst>
      <p:ext uri="{BB962C8B-B14F-4D97-AF65-F5344CB8AC3E}">
        <p14:creationId xmlns:p14="http://schemas.microsoft.com/office/powerpoint/2010/main" val="169667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9CBC-A660-3743-92E6-8F5C29A77E5F}"/>
              </a:ext>
            </a:extLst>
          </p:cNvPr>
          <p:cNvSpPr>
            <a:spLocks noGrp="1"/>
          </p:cNvSpPr>
          <p:nvPr>
            <p:ph type="title"/>
          </p:nvPr>
        </p:nvSpPr>
        <p:spPr/>
        <p:txBody>
          <a:bodyPr/>
          <a:lstStyle/>
          <a:p>
            <a:r>
              <a:rPr lang="en-US" sz="2400" dirty="0">
                <a:latin typeface="+mj-lt"/>
              </a:rPr>
              <a:t>Activity</a:t>
            </a:r>
          </a:p>
        </p:txBody>
      </p:sp>
      <p:sp>
        <p:nvSpPr>
          <p:cNvPr id="3" name="Text Placeholder 2">
            <a:extLst>
              <a:ext uri="{FF2B5EF4-FFF2-40B4-BE49-F238E27FC236}">
                <a16:creationId xmlns:a16="http://schemas.microsoft.com/office/drawing/2014/main" id="{043F021F-BA3C-4648-A6AE-932D64B0B8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80D1DD-3908-8F44-8A1E-F387430DF042}"/>
              </a:ext>
            </a:extLst>
          </p:cNvPr>
          <p:cNvSpPr>
            <a:spLocks noGrp="1"/>
          </p:cNvSpPr>
          <p:nvPr>
            <p:ph type="sldNum" idx="12"/>
          </p:nvPr>
        </p:nvSpPr>
        <p:spPr/>
        <p:txBody>
          <a:bodyPr/>
          <a:lstStyle/>
          <a:p>
            <a:pPr lvl="0">
              <a:spcBef>
                <a:spcPts val="0"/>
              </a:spcBef>
              <a:buNone/>
            </a:pPr>
            <a:fld id="{00000000-1234-1234-1234-123412341234}" type="slidenum">
              <a:rPr lang="en" smtClean="0"/>
              <a:t>39</a:t>
            </a:fld>
            <a:endParaRPr lang="en" dirty="0"/>
          </a:p>
        </p:txBody>
      </p:sp>
      <p:pic>
        <p:nvPicPr>
          <p:cNvPr id="6" name="Picture 5">
            <a:extLst>
              <a:ext uri="{FF2B5EF4-FFF2-40B4-BE49-F238E27FC236}">
                <a16:creationId xmlns:a16="http://schemas.microsoft.com/office/drawing/2014/main" id="{998B791C-FF92-3B45-B5C4-8CF916D6E56B}"/>
              </a:ext>
            </a:extLst>
          </p:cNvPr>
          <p:cNvPicPr>
            <a:picLocks noChangeAspect="1"/>
          </p:cNvPicPr>
          <p:nvPr/>
        </p:nvPicPr>
        <p:blipFill>
          <a:blip r:embed="rId3"/>
          <a:stretch>
            <a:fillRect/>
          </a:stretch>
        </p:blipFill>
        <p:spPr>
          <a:xfrm>
            <a:off x="254512" y="1706361"/>
            <a:ext cx="5473163" cy="2174270"/>
          </a:xfrm>
          <a:prstGeom prst="rect">
            <a:avLst/>
          </a:prstGeom>
        </p:spPr>
      </p:pic>
      <p:pic>
        <p:nvPicPr>
          <p:cNvPr id="7" name="Picture 6">
            <a:extLst>
              <a:ext uri="{FF2B5EF4-FFF2-40B4-BE49-F238E27FC236}">
                <a16:creationId xmlns:a16="http://schemas.microsoft.com/office/drawing/2014/main" id="{03299E58-D51B-2E42-BF29-F6B6A50F3ACD}"/>
              </a:ext>
            </a:extLst>
          </p:cNvPr>
          <p:cNvPicPr>
            <a:picLocks noChangeAspect="1"/>
          </p:cNvPicPr>
          <p:nvPr/>
        </p:nvPicPr>
        <p:blipFill>
          <a:blip r:embed="rId4"/>
          <a:stretch>
            <a:fillRect/>
          </a:stretch>
        </p:blipFill>
        <p:spPr>
          <a:xfrm>
            <a:off x="6220545" y="1450359"/>
            <a:ext cx="2141155" cy="2899481"/>
          </a:xfrm>
          <a:prstGeom prst="rect">
            <a:avLst/>
          </a:prstGeom>
        </p:spPr>
      </p:pic>
    </p:spTree>
    <p:extLst>
      <p:ext uri="{BB962C8B-B14F-4D97-AF65-F5344CB8AC3E}">
        <p14:creationId xmlns:p14="http://schemas.microsoft.com/office/powerpoint/2010/main" val="140968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Agenda</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136330" y="1599042"/>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b="1" dirty="0">
                <a:latin typeface="+mn-lt"/>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12176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814387" y="392907"/>
            <a:ext cx="5492354" cy="765572"/>
          </a:xfrm>
          <a:prstGeom prst="rect">
            <a:avLst/>
          </a:prstGeom>
          <a:noFill/>
          <a:ln>
            <a:noFill/>
          </a:ln>
        </p:spPr>
        <p:txBody>
          <a:bodyPr spcFirstLastPara="1" wrap="square" lIns="68569" tIns="68569" rIns="68569" bIns="68569" anchor="ctr" anchorCtr="0">
            <a:noAutofit/>
          </a:bodyPr>
          <a:lstStyle/>
          <a:p>
            <a:pPr>
              <a:lnSpc>
                <a:spcPct val="90000"/>
              </a:lnSpc>
            </a:pPr>
            <a:r>
              <a:rPr lang="en-US" sz="2400" b="0" dirty="0">
                <a:solidFill>
                  <a:schemeClr val="lt1"/>
                </a:solidFill>
                <a:latin typeface="Arial Black"/>
                <a:ea typeface="Arial Black"/>
                <a:cs typeface="Arial Black"/>
                <a:sym typeface="Arial Black"/>
              </a:rPr>
              <a:t>Contact Information</a:t>
            </a:r>
            <a:endParaRPr dirty="0"/>
          </a:p>
        </p:txBody>
      </p:sp>
      <p:sp>
        <p:nvSpPr>
          <p:cNvPr id="514" name="Shape 514"/>
          <p:cNvSpPr/>
          <p:nvPr/>
        </p:nvSpPr>
        <p:spPr>
          <a:xfrm>
            <a:off x="255135" y="1222988"/>
            <a:ext cx="7842263" cy="3739485"/>
          </a:xfrm>
          <a:prstGeom prst="rect">
            <a:avLst/>
          </a:prstGeom>
          <a:noFill/>
          <a:ln>
            <a:noFill/>
          </a:ln>
        </p:spPr>
        <p:txBody>
          <a:bodyPr spcFirstLastPara="1" wrap="square" lIns="68569" tIns="0" rIns="68569" bIns="0" anchor="ctr" anchorCtr="0">
            <a:noAutofit/>
          </a:bodyPr>
          <a:lstStyle/>
          <a:p>
            <a:pPr lvl="0">
              <a:buClr>
                <a:schemeClr val="dk1"/>
              </a:buClr>
              <a:buSzPts val="1800"/>
            </a:pPr>
            <a:r>
              <a:rPr lang="en-US" sz="1875" b="1" u="sng" dirty="0">
                <a:solidFill>
                  <a:srgbClr val="000090"/>
                </a:solidFill>
                <a:latin typeface="Calibri"/>
                <a:ea typeface="Calibri"/>
                <a:cs typeface="Calibri"/>
                <a:sym typeface="Calibri"/>
              </a:rPr>
              <a:t>Advisors with the Department of Professional Development and Support</a:t>
            </a:r>
            <a:endParaRPr sz="1875" b="1" u="sng" dirty="0">
              <a:solidFill>
                <a:srgbClr val="000090"/>
              </a:solidFill>
              <a:latin typeface="Calibri"/>
              <a:ea typeface="Calibri"/>
              <a:cs typeface="Calibri"/>
              <a:sym typeface="Calibri"/>
            </a:endParaRPr>
          </a:p>
          <a:p>
            <a:r>
              <a:rPr lang="en-US" sz="2250" dirty="0">
                <a:latin typeface="Calibri"/>
                <a:ea typeface="Calibri"/>
                <a:cs typeface="Calibri"/>
                <a:sym typeface="Calibri"/>
              </a:rPr>
              <a:t>              </a:t>
            </a:r>
            <a:r>
              <a:rPr lang="en-US" sz="2250" dirty="0">
                <a:solidFill>
                  <a:schemeClr val="tx1"/>
                </a:solidFill>
                <a:latin typeface="Calibri"/>
                <a:ea typeface="Calibri"/>
                <a:cs typeface="Calibri"/>
                <a:sym typeface="Calibri"/>
              </a:rPr>
              <a:t>Tracey Brown</a:t>
            </a:r>
            <a:r>
              <a:rPr lang="en-US" sz="2250" dirty="0">
                <a:latin typeface="Calibri"/>
                <a:ea typeface="Calibri"/>
                <a:cs typeface="Calibri"/>
                <a:sym typeface="Calibri"/>
              </a:rPr>
              <a:t>		</a:t>
            </a:r>
            <a:r>
              <a:rPr lang="en-US" sz="2250" dirty="0">
                <a:latin typeface="Calibri"/>
                <a:ea typeface="Calibri"/>
                <a:cs typeface="Calibri"/>
                <a:sym typeface="Calibri"/>
                <a:hlinkClick r:id="rId3"/>
              </a:rPr>
              <a:t>browntr@scsk12.org</a:t>
            </a:r>
            <a:endParaRPr lang="en-US" sz="2250" dirty="0">
              <a:latin typeface="Calibri"/>
              <a:ea typeface="Calibri"/>
              <a:cs typeface="Calibri"/>
              <a:sym typeface="Calibri"/>
            </a:endParaRPr>
          </a:p>
          <a:p>
            <a:r>
              <a:rPr lang="en-US" sz="2250" dirty="0">
                <a:solidFill>
                  <a:schemeClr val="dk1"/>
                </a:solidFill>
                <a:latin typeface="Calibri"/>
                <a:cs typeface="Calibri"/>
                <a:sym typeface="Calibri"/>
              </a:rPr>
              <a:t>	</a:t>
            </a:r>
            <a:r>
              <a:rPr lang="en-US" sz="2250" dirty="0" err="1">
                <a:solidFill>
                  <a:schemeClr val="dk1"/>
                </a:solidFill>
                <a:latin typeface="Calibri"/>
                <a:cs typeface="Calibri"/>
                <a:sym typeface="Calibri"/>
              </a:rPr>
              <a:t>Ikecia</a:t>
            </a:r>
            <a:r>
              <a:rPr lang="en-US" sz="2250" dirty="0">
                <a:solidFill>
                  <a:schemeClr val="dk1"/>
                </a:solidFill>
                <a:latin typeface="Calibri"/>
                <a:cs typeface="Calibri"/>
                <a:sym typeface="Calibri"/>
              </a:rPr>
              <a:t> Griffith		</a:t>
            </a:r>
            <a:r>
              <a:rPr lang="en-US" sz="2250" dirty="0">
                <a:solidFill>
                  <a:schemeClr val="dk1"/>
                </a:solidFill>
                <a:latin typeface="Calibri"/>
                <a:cs typeface="Calibri"/>
                <a:sym typeface="Calibri"/>
                <a:hlinkClick r:id="rId4"/>
              </a:rPr>
              <a:t>griffithi1@scsk12.org</a:t>
            </a:r>
            <a:endParaRPr lang="en-US" sz="2250" dirty="0">
              <a:solidFill>
                <a:schemeClr val="dk1"/>
              </a:solidFill>
              <a:latin typeface="Calibri"/>
              <a:cs typeface="Calibri"/>
              <a:sym typeface="Calibri"/>
            </a:endParaRPr>
          </a:p>
          <a:p>
            <a:r>
              <a:rPr lang="en-US" sz="2250" dirty="0">
                <a:solidFill>
                  <a:schemeClr val="dk1"/>
                </a:solidFill>
                <a:latin typeface="Calibri"/>
                <a:cs typeface="Calibri"/>
                <a:sym typeface="Calibri"/>
              </a:rPr>
              <a:t>	Karen Hughes		</a:t>
            </a:r>
            <a:r>
              <a:rPr lang="en-US" sz="2250" dirty="0">
                <a:solidFill>
                  <a:schemeClr val="dk1"/>
                </a:solidFill>
                <a:latin typeface="Calibri"/>
                <a:cs typeface="Calibri"/>
                <a:sym typeface="Calibri"/>
                <a:hlinkClick r:id="rId5"/>
              </a:rPr>
              <a:t>Hughesks@scsk12.org</a:t>
            </a:r>
            <a:endParaRPr lang="en-US" sz="2250" dirty="0">
              <a:solidFill>
                <a:schemeClr val="dk1"/>
              </a:solidFill>
              <a:latin typeface="Calibri"/>
              <a:cs typeface="Calibri"/>
              <a:sym typeface="Calibri"/>
            </a:endParaRPr>
          </a:p>
          <a:p>
            <a:r>
              <a:rPr lang="en-US" sz="2250" dirty="0">
                <a:solidFill>
                  <a:schemeClr val="dk1"/>
                </a:solidFill>
                <a:latin typeface="Calibri"/>
                <a:cs typeface="Calibri"/>
                <a:sym typeface="Calibri"/>
              </a:rPr>
              <a:t>	</a:t>
            </a:r>
            <a:r>
              <a:rPr lang="en-US" sz="2250" dirty="0" err="1">
                <a:solidFill>
                  <a:schemeClr val="dk1"/>
                </a:solidFill>
                <a:latin typeface="Calibri"/>
                <a:cs typeface="Calibri"/>
                <a:sym typeface="Calibri"/>
              </a:rPr>
              <a:t>Camesha</a:t>
            </a:r>
            <a:r>
              <a:rPr lang="en-US" sz="2250" dirty="0">
                <a:solidFill>
                  <a:schemeClr val="dk1"/>
                </a:solidFill>
                <a:latin typeface="Calibri"/>
                <a:cs typeface="Calibri"/>
                <a:sym typeface="Calibri"/>
              </a:rPr>
              <a:t> Richardson	</a:t>
            </a:r>
            <a:r>
              <a:rPr lang="en-US" sz="2250" dirty="0">
                <a:solidFill>
                  <a:schemeClr val="dk1"/>
                </a:solidFill>
                <a:latin typeface="Calibri"/>
                <a:cs typeface="Calibri"/>
                <a:sym typeface="Calibri"/>
                <a:hlinkClick r:id="rId6"/>
              </a:rPr>
              <a:t>richardsoncm@scsk12.org</a:t>
            </a:r>
            <a:endParaRPr lang="en-US" sz="2250" dirty="0">
              <a:solidFill>
                <a:schemeClr val="dk1"/>
              </a:solidFill>
              <a:latin typeface="Calibri"/>
              <a:cs typeface="Calibri"/>
              <a:sym typeface="Calibri"/>
            </a:endParaRPr>
          </a:p>
          <a:p>
            <a:r>
              <a:rPr lang="en-US" sz="2250" dirty="0">
                <a:solidFill>
                  <a:schemeClr val="dk1"/>
                </a:solidFill>
                <a:latin typeface="Calibri"/>
                <a:cs typeface="Calibri"/>
                <a:sym typeface="Calibri"/>
              </a:rPr>
              <a:t>	Rachael Spriggs		</a:t>
            </a:r>
            <a:r>
              <a:rPr lang="en-US" sz="2250" dirty="0">
                <a:solidFill>
                  <a:schemeClr val="dk1"/>
                </a:solidFill>
                <a:latin typeface="Calibri"/>
                <a:cs typeface="Calibri"/>
                <a:sym typeface="Calibri"/>
                <a:hlinkClick r:id="rId7"/>
              </a:rPr>
              <a:t>Spriggsrg@scsk12.org</a:t>
            </a:r>
            <a:endParaRPr lang="en-US" sz="2250" dirty="0">
              <a:solidFill>
                <a:schemeClr val="dk1"/>
              </a:solidFill>
              <a:latin typeface="Calibri"/>
              <a:cs typeface="Calibri"/>
              <a:sym typeface="Calibri"/>
            </a:endParaRPr>
          </a:p>
          <a:p>
            <a:r>
              <a:rPr lang="en-US" sz="2250" dirty="0">
                <a:solidFill>
                  <a:schemeClr val="dk1"/>
                </a:solidFill>
                <a:latin typeface="Calibri"/>
                <a:cs typeface="Calibri"/>
                <a:sym typeface="Calibri"/>
              </a:rPr>
              <a:t>	Amber Strong		</a:t>
            </a:r>
            <a:r>
              <a:rPr lang="en-US" sz="2250" dirty="0">
                <a:solidFill>
                  <a:schemeClr val="dk1"/>
                </a:solidFill>
                <a:latin typeface="Calibri"/>
                <a:cs typeface="Calibri"/>
                <a:sym typeface="Calibri"/>
                <a:hlinkClick r:id="rId8"/>
              </a:rPr>
              <a:t>Strongal@scsk12.org</a:t>
            </a:r>
            <a:endParaRPr lang="en-US" sz="2400" dirty="0">
              <a:solidFill>
                <a:schemeClr val="dk1"/>
              </a:solidFill>
            </a:endParaRPr>
          </a:p>
          <a:p>
            <a:endParaRPr lang="en-US" sz="2250" dirty="0">
              <a:latin typeface="Calibri"/>
              <a:ea typeface="Calibri"/>
              <a:cs typeface="Calibri"/>
            </a:endParaRPr>
          </a:p>
          <a:p>
            <a:pPr lvl="0"/>
            <a:r>
              <a:rPr lang="en-US" sz="1875" dirty="0">
                <a:latin typeface="Calibri"/>
                <a:ea typeface="Calibri"/>
                <a:cs typeface="Calibri"/>
              </a:rPr>
              <a:t> </a:t>
            </a:r>
            <a:r>
              <a:rPr lang="en-US" sz="1875" dirty="0">
                <a:solidFill>
                  <a:srgbClr val="FF9800"/>
                </a:solidFill>
                <a:latin typeface="Calibri"/>
                <a:ea typeface="Calibri"/>
                <a:cs typeface="Calibri"/>
              </a:rPr>
              <a:t>         </a:t>
            </a:r>
            <a:r>
              <a:rPr lang="en-US" sz="1875" b="1" u="sng" dirty="0">
                <a:solidFill>
                  <a:srgbClr val="000090"/>
                </a:solidFill>
                <a:latin typeface="Calibri"/>
                <a:ea typeface="Calibri"/>
                <a:cs typeface="Calibri"/>
                <a:sym typeface="Calibri"/>
              </a:rPr>
              <a:t>Advisors with the Department of Curriculum and Instructions</a:t>
            </a:r>
          </a:p>
          <a:p>
            <a:r>
              <a:rPr lang="en-US" sz="2250" dirty="0">
                <a:latin typeface="Calibri"/>
                <a:ea typeface="Calibri"/>
                <a:cs typeface="Calibri"/>
              </a:rPr>
              <a:t>              </a:t>
            </a:r>
            <a:r>
              <a:rPr lang="en-US" sz="2250" dirty="0">
                <a:solidFill>
                  <a:schemeClr val="tx1"/>
                </a:solidFill>
                <a:latin typeface="Calibri"/>
                <a:ea typeface="Calibri"/>
                <a:cs typeface="Calibri"/>
              </a:rPr>
              <a:t>Christine Bingham</a:t>
            </a:r>
            <a:r>
              <a:rPr lang="en-US" sz="2250" dirty="0">
                <a:latin typeface="Calibri"/>
                <a:ea typeface="Calibri"/>
                <a:cs typeface="Calibri"/>
              </a:rPr>
              <a:t>	</a:t>
            </a:r>
            <a:r>
              <a:rPr lang="en-US" sz="2250" dirty="0">
                <a:latin typeface="Calibri"/>
                <a:ea typeface="Calibri"/>
                <a:cs typeface="Calibri"/>
                <a:hlinkClick r:id="rId9"/>
              </a:rPr>
              <a:t>binghamcl@scsk12.org</a:t>
            </a:r>
            <a:endParaRPr lang="en-US" sz="2250" dirty="0">
              <a:latin typeface="Calibri"/>
              <a:ea typeface="Calibri"/>
              <a:cs typeface="Calibri"/>
            </a:endParaRPr>
          </a:p>
          <a:p>
            <a:r>
              <a:rPr lang="en-US" sz="2250" dirty="0">
                <a:solidFill>
                  <a:schemeClr val="dk1"/>
                </a:solidFill>
                <a:latin typeface="Calibri"/>
                <a:cs typeface="Calibri"/>
              </a:rPr>
              <a:t>	Sonia Barber		</a:t>
            </a:r>
            <a:r>
              <a:rPr lang="en-US" sz="2250" dirty="0">
                <a:solidFill>
                  <a:schemeClr val="dk1"/>
                </a:solidFill>
                <a:latin typeface="Calibri"/>
                <a:cs typeface="Calibri"/>
                <a:hlinkClick r:id="rId10"/>
              </a:rPr>
              <a:t>Barbersp@scsk12.org</a:t>
            </a:r>
            <a:endParaRPr lang="en-US" sz="2250" dirty="0">
              <a:solidFill>
                <a:schemeClr val="dk1"/>
              </a:solidFill>
              <a:latin typeface="Calibri"/>
              <a:cs typeface="Calibri"/>
            </a:endParaRPr>
          </a:p>
        </p:txBody>
      </p:sp>
      <p:pic>
        <p:nvPicPr>
          <p:cNvPr id="515" name="Shape 515" descr="SCS-Logo-Color-Transparent.png"/>
          <p:cNvPicPr preferRelativeResize="0"/>
          <p:nvPr/>
        </p:nvPicPr>
        <p:blipFill rotWithShape="1">
          <a:blip r:embed="rId11">
            <a:alphaModFix/>
          </a:blip>
          <a:srcRect/>
          <a:stretch/>
        </p:blipFill>
        <p:spPr>
          <a:xfrm>
            <a:off x="5636419" y="414337"/>
            <a:ext cx="721519" cy="719138"/>
          </a:xfrm>
          <a:prstGeom prst="rect">
            <a:avLst/>
          </a:prstGeom>
          <a:noFill/>
          <a:ln>
            <a:noFill/>
          </a:ln>
        </p:spPr>
      </p:pic>
      <p:sp>
        <p:nvSpPr>
          <p:cNvPr id="516" name="Shape 516"/>
          <p:cNvSpPr txBox="1">
            <a:spLocks noGrp="1"/>
          </p:cNvSpPr>
          <p:nvPr>
            <p:ph type="sldNum" idx="12"/>
          </p:nvPr>
        </p:nvSpPr>
        <p:spPr>
          <a:xfrm>
            <a:off x="7617619" y="4636294"/>
            <a:ext cx="1488281" cy="315516"/>
          </a:xfrm>
          <a:prstGeom prst="rect">
            <a:avLst/>
          </a:prstGeom>
          <a:noFill/>
          <a:ln>
            <a:noFill/>
          </a:ln>
        </p:spPr>
        <p:txBody>
          <a:bodyPr spcFirstLastPara="1" wrap="square" lIns="68569" tIns="68569" rIns="68569" bIns="68569" anchor="ctr" anchorCtr="0">
            <a:noAutofit/>
          </a:bodyPr>
          <a:lstStyle/>
          <a:p>
            <a:pPr algn="r"/>
            <a:fld id="{00000000-1234-1234-1234-123412341234}" type="slidenum">
              <a:rPr lang="en-US" sz="900">
                <a:solidFill>
                  <a:srgbClr val="888888"/>
                </a:solidFill>
                <a:latin typeface="Calibri"/>
                <a:ea typeface="Calibri"/>
                <a:cs typeface="Calibri"/>
                <a:sym typeface="Calibri"/>
              </a:rPr>
              <a:pPr algn="r"/>
              <a:t>40</a:t>
            </a:fld>
            <a:endParaRPr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36596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Agenda</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41</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88841" y="2940597"/>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b="1"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47670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ctrTitle"/>
          </p:nvPr>
        </p:nvSpPr>
        <p:spPr>
          <a:xfrm>
            <a:off x="2950028" y="1092427"/>
            <a:ext cx="5978129" cy="2962275"/>
          </a:xfrm>
          <a:prstGeom prst="rect">
            <a:avLst/>
          </a:prstGeom>
          <a:noFill/>
          <a:ln>
            <a:noFill/>
          </a:ln>
        </p:spPr>
        <p:txBody>
          <a:bodyPr spcFirstLastPara="1" wrap="square" lIns="91425" tIns="91425" rIns="91425" bIns="91425" anchor="ctr" anchorCtr="0">
            <a:noAutofit/>
          </a:bodyPr>
          <a:lstStyle/>
          <a:p>
            <a:pPr>
              <a:lnSpc>
                <a:spcPct val="90000"/>
              </a:lnSpc>
            </a:pPr>
            <a:r>
              <a:rPr lang="en-US" sz="3788">
                <a:solidFill>
                  <a:schemeClr val="lt1"/>
                </a:solidFill>
                <a:latin typeface="Arial Black"/>
                <a:ea typeface="Arial Black"/>
                <a:cs typeface="Arial Black"/>
                <a:sym typeface="Arial Black"/>
              </a:rPr>
              <a:t>Science</a:t>
            </a:r>
            <a:endParaRPr sz="3800" b="0">
              <a:solidFill>
                <a:schemeClr val="lt1"/>
              </a:solidFill>
              <a:latin typeface="Arial Black"/>
              <a:ea typeface="Arial Black"/>
              <a:cs typeface="Arial Black"/>
              <a:sym typeface="Arial Black"/>
            </a:endParaRPr>
          </a:p>
        </p:txBody>
      </p:sp>
      <p:pic>
        <p:nvPicPr>
          <p:cNvPr id="360" name="Shape 360" descr="SCS-Logo-Color-Transparent.png"/>
          <p:cNvPicPr preferRelativeResize="0"/>
          <p:nvPr/>
        </p:nvPicPr>
        <p:blipFill rotWithShape="1">
          <a:blip r:embed="rId3">
            <a:alphaModFix/>
          </a:blip>
          <a:srcRect/>
          <a:stretch/>
        </p:blipFill>
        <p:spPr>
          <a:xfrm>
            <a:off x="163116" y="1277541"/>
            <a:ext cx="2214563" cy="2208609"/>
          </a:xfrm>
          <a:prstGeom prst="rect">
            <a:avLst/>
          </a:prstGeom>
          <a:noFill/>
          <a:ln>
            <a:noFill/>
          </a:ln>
        </p:spPr>
      </p:pic>
    </p:spTree>
    <p:extLst>
      <p:ext uri="{BB962C8B-B14F-4D97-AF65-F5344CB8AC3E}">
        <p14:creationId xmlns:p14="http://schemas.microsoft.com/office/powerpoint/2010/main" val="165361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8F1B-A57D-4EDD-8E17-2347129F53E8}"/>
              </a:ext>
            </a:extLst>
          </p:cNvPr>
          <p:cNvSpPr>
            <a:spLocks noGrp="1"/>
          </p:cNvSpPr>
          <p:nvPr>
            <p:ph type="title"/>
          </p:nvPr>
        </p:nvSpPr>
        <p:spPr>
          <a:xfrm>
            <a:off x="270317" y="365033"/>
            <a:ext cx="5251406" cy="766200"/>
          </a:xfrm>
        </p:spPr>
        <p:txBody>
          <a:bodyPr/>
          <a:lstStyle/>
          <a:p>
            <a:r>
              <a:rPr lang="en-US" sz="2400" dirty="0">
                <a:latin typeface="Arial Black"/>
                <a:cs typeface="Arial"/>
              </a:rPr>
              <a:t>Three Dimensional Science Instruction</a:t>
            </a:r>
          </a:p>
        </p:txBody>
      </p:sp>
      <p:sp>
        <p:nvSpPr>
          <p:cNvPr id="4" name="Slide Number Placeholder 3">
            <a:extLst>
              <a:ext uri="{FF2B5EF4-FFF2-40B4-BE49-F238E27FC236}">
                <a16:creationId xmlns:a16="http://schemas.microsoft.com/office/drawing/2014/main" id="{A349F811-EDF9-47F0-A1B4-4C9D1F9B26AB}"/>
              </a:ext>
            </a:extLst>
          </p:cNvPr>
          <p:cNvSpPr>
            <a:spLocks noGrp="1"/>
          </p:cNvSpPr>
          <p:nvPr>
            <p:ph type="sldNum" idx="12"/>
          </p:nvPr>
        </p:nvSpPr>
        <p:spPr/>
        <p:txBody>
          <a:bodyPr/>
          <a:lstStyle/>
          <a:p>
            <a:fld id="{00000000-1234-1234-1234-123412341234}" type="slidenum">
              <a:rPr lang="en-US"/>
              <a:pPr/>
              <a:t>43</a:t>
            </a:fld>
            <a:endParaRPr lang="en-US"/>
          </a:p>
        </p:txBody>
      </p:sp>
      <p:sp>
        <p:nvSpPr>
          <p:cNvPr id="11" name="TextBox 10">
            <a:extLst>
              <a:ext uri="{FF2B5EF4-FFF2-40B4-BE49-F238E27FC236}">
                <a16:creationId xmlns:a16="http://schemas.microsoft.com/office/drawing/2014/main" id="{D3632726-63E3-4811-938B-1A0E8806C59B}"/>
              </a:ext>
            </a:extLst>
          </p:cNvPr>
          <p:cNvSpPr txBox="1"/>
          <p:nvPr/>
        </p:nvSpPr>
        <p:spPr>
          <a:xfrm>
            <a:off x="518160" y="1988820"/>
            <a:ext cx="4785360" cy="200824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Char char="•"/>
            </a:pPr>
            <a:r>
              <a:rPr lang="en-US" sz="2100" b="1"/>
              <a:t>Science and Engineering Practices (SEPs)</a:t>
            </a:r>
            <a:endParaRPr lang="en-US" sz="1050"/>
          </a:p>
          <a:p>
            <a:pPr marL="342900" indent="-342900">
              <a:buChar char="•"/>
            </a:pPr>
            <a:endParaRPr lang="en-US" sz="2100" b="1"/>
          </a:p>
          <a:p>
            <a:pPr marL="342900" indent="-342900">
              <a:buChar char="•"/>
            </a:pPr>
            <a:r>
              <a:rPr lang="en-US" sz="2100" b="1"/>
              <a:t>Disciplinary Core Ideas (DCIs)</a:t>
            </a:r>
            <a:endParaRPr lang="en-US" sz="1050"/>
          </a:p>
          <a:p>
            <a:pPr marL="342900" indent="-342900">
              <a:buChar char="•"/>
            </a:pPr>
            <a:endParaRPr lang="en-US" sz="2100" b="1"/>
          </a:p>
          <a:p>
            <a:pPr marL="342900" indent="-342900">
              <a:buChar char="•"/>
            </a:pPr>
            <a:r>
              <a:rPr lang="en-US" sz="2100" b="1"/>
              <a:t>Crosscutting Concepts (CCCs)</a:t>
            </a:r>
            <a:endParaRPr lang="en-US" sz="1050"/>
          </a:p>
        </p:txBody>
      </p:sp>
      <p:pic>
        <p:nvPicPr>
          <p:cNvPr id="12" name="Picture 12">
            <a:extLst>
              <a:ext uri="{FF2B5EF4-FFF2-40B4-BE49-F238E27FC236}">
                <a16:creationId xmlns:a16="http://schemas.microsoft.com/office/drawing/2014/main" id="{3D2EA50D-E757-4D57-BA59-867F9954635B}"/>
              </a:ext>
            </a:extLst>
          </p:cNvPr>
          <p:cNvPicPr>
            <a:picLocks noChangeAspect="1"/>
          </p:cNvPicPr>
          <p:nvPr/>
        </p:nvPicPr>
        <p:blipFill>
          <a:blip r:embed="rId3"/>
          <a:stretch>
            <a:fillRect/>
          </a:stretch>
        </p:blipFill>
        <p:spPr>
          <a:xfrm>
            <a:off x="5516882" y="1626870"/>
            <a:ext cx="2674620" cy="2674620"/>
          </a:xfrm>
          <a:prstGeom prst="rect">
            <a:avLst/>
          </a:prstGeom>
        </p:spPr>
      </p:pic>
      <p:pic>
        <p:nvPicPr>
          <p:cNvPr id="15" name="Shape 373" descr="SCS-Logo-Color-Transparent.png">
            <a:extLst>
              <a:ext uri="{FF2B5EF4-FFF2-40B4-BE49-F238E27FC236}">
                <a16:creationId xmlns:a16="http://schemas.microsoft.com/office/drawing/2014/main" id="{56A3C995-A830-41B9-AE88-3A01F1F403C0}"/>
              </a:ext>
            </a:extLst>
          </p:cNvPr>
          <p:cNvPicPr preferRelativeResize="0"/>
          <p:nvPr/>
        </p:nvPicPr>
        <p:blipFill rotWithShape="1">
          <a:blip r:embed="rId4">
            <a:alphaModFix/>
          </a:blip>
          <a:srcRect/>
          <a:stretch/>
        </p:blipFill>
        <p:spPr>
          <a:xfrm>
            <a:off x="5651064" y="408632"/>
            <a:ext cx="720328" cy="719138"/>
          </a:xfrm>
          <a:prstGeom prst="rect">
            <a:avLst/>
          </a:prstGeom>
          <a:noFill/>
          <a:ln>
            <a:noFill/>
          </a:ln>
        </p:spPr>
      </p:pic>
    </p:spTree>
    <p:extLst>
      <p:ext uri="{BB962C8B-B14F-4D97-AF65-F5344CB8AC3E}">
        <p14:creationId xmlns:p14="http://schemas.microsoft.com/office/powerpoint/2010/main" val="1862769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77D698-C8C0-4311-AC43-E86EEC2090DF}"/>
              </a:ext>
            </a:extLst>
          </p:cNvPr>
          <p:cNvSpPr>
            <a:spLocks noGrp="1"/>
          </p:cNvSpPr>
          <p:nvPr>
            <p:ph type="sldNum" idx="4294967295"/>
          </p:nvPr>
        </p:nvSpPr>
        <p:spPr>
          <a:xfrm>
            <a:off x="7086600" y="4767263"/>
            <a:ext cx="2057400" cy="273844"/>
          </a:xfrm>
        </p:spPr>
        <p:txBody>
          <a:bodyPr/>
          <a:lstStyle/>
          <a:p>
            <a:fld id="{00000000-1234-1234-1234-123412341234}" type="slidenum">
              <a:rPr lang="en-US"/>
              <a:pPr/>
              <a:t>44</a:t>
            </a:fld>
            <a:endParaRPr lang="en-US"/>
          </a:p>
        </p:txBody>
      </p:sp>
      <p:sp>
        <p:nvSpPr>
          <p:cNvPr id="3" name="TextBox 2">
            <a:extLst>
              <a:ext uri="{FF2B5EF4-FFF2-40B4-BE49-F238E27FC236}">
                <a16:creationId xmlns:a16="http://schemas.microsoft.com/office/drawing/2014/main" id="{ED1D0D2E-B5CE-41DF-A384-1B1D79F8E632}"/>
              </a:ext>
            </a:extLst>
          </p:cNvPr>
          <p:cNvSpPr txBox="1"/>
          <p:nvPr/>
        </p:nvSpPr>
        <p:spPr>
          <a:xfrm>
            <a:off x="146071" y="1301561"/>
            <a:ext cx="7881145" cy="2781531"/>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4500" dirty="0">
                <a:solidFill>
                  <a:srgbClr val="FF9800"/>
                </a:solidFill>
                <a:latin typeface="Arial Black"/>
              </a:rPr>
              <a:t>T</a:t>
            </a:r>
            <a:r>
              <a:rPr lang="en-US" sz="4500" b="1" dirty="0">
                <a:solidFill>
                  <a:srgbClr val="FF9800"/>
                </a:solidFill>
                <a:latin typeface="Arial Black"/>
              </a:rPr>
              <a:t>N Science Standards</a:t>
            </a:r>
          </a:p>
          <a:p>
            <a:r>
              <a:rPr lang="en-US" sz="4500" b="1" dirty="0">
                <a:solidFill>
                  <a:srgbClr val="FF9800"/>
                </a:solidFill>
                <a:latin typeface="Arial Black"/>
              </a:rPr>
              <a:t>Reference Guide</a:t>
            </a:r>
            <a:endParaRPr lang="en-US" sz="4125" b="1" dirty="0">
              <a:solidFill>
                <a:srgbClr val="FF9800"/>
              </a:solidFill>
              <a:latin typeface="Arial Black"/>
            </a:endParaRPr>
          </a:p>
          <a:p>
            <a:r>
              <a:rPr lang="en-US" sz="4125" b="1" dirty="0">
                <a:solidFill>
                  <a:srgbClr val="FFFFFF"/>
                </a:solidFill>
                <a:latin typeface="Arial Black"/>
              </a:rPr>
              <a:t>www.tn.gov/education</a:t>
            </a:r>
            <a:endParaRPr lang="en-US" sz="4125" b="1" dirty="0">
              <a:latin typeface="Arial Black"/>
            </a:endParaRPr>
          </a:p>
          <a:p>
            <a:pPr algn="ctr"/>
            <a:endParaRPr lang="en-US" sz="4500" dirty="0">
              <a:solidFill>
                <a:srgbClr val="C00000"/>
              </a:solidFill>
            </a:endParaRPr>
          </a:p>
        </p:txBody>
      </p:sp>
      <p:pic>
        <p:nvPicPr>
          <p:cNvPr id="5" name="Shape 447"/>
          <p:cNvPicPr preferRelativeResize="0"/>
          <p:nvPr/>
        </p:nvPicPr>
        <p:blipFill rotWithShape="1">
          <a:blip r:embed="rId3">
            <a:alphaModFix/>
          </a:blip>
          <a:srcRect/>
          <a:stretch/>
        </p:blipFill>
        <p:spPr>
          <a:xfrm>
            <a:off x="7199627" y="2028357"/>
            <a:ext cx="1655177" cy="2130941"/>
          </a:xfrm>
          <a:prstGeom prst="rect">
            <a:avLst/>
          </a:prstGeom>
          <a:noFill/>
          <a:ln>
            <a:noFill/>
          </a:ln>
        </p:spPr>
      </p:pic>
    </p:spTree>
    <p:extLst>
      <p:ext uri="{BB962C8B-B14F-4D97-AF65-F5344CB8AC3E}">
        <p14:creationId xmlns:p14="http://schemas.microsoft.com/office/powerpoint/2010/main" val="2036493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B5D02-7508-46AD-AADC-C3F0514A8BE0}"/>
              </a:ext>
            </a:extLst>
          </p:cNvPr>
          <p:cNvSpPr>
            <a:spLocks noGrp="1"/>
          </p:cNvSpPr>
          <p:nvPr>
            <p:ph type="sldNum" idx="12"/>
          </p:nvPr>
        </p:nvSpPr>
        <p:spPr/>
        <p:txBody>
          <a:bodyPr/>
          <a:lstStyle/>
          <a:p>
            <a:fld id="{00000000-1234-1234-1234-123412341234}" type="slidenum">
              <a:rPr lang="en-US"/>
              <a:pPr/>
              <a:t>45</a:t>
            </a:fld>
            <a:endParaRPr lang="en-US"/>
          </a:p>
        </p:txBody>
      </p:sp>
      <p:pic>
        <p:nvPicPr>
          <p:cNvPr id="8" name="Shape 424" descr="SCS-Logo-Color-Transparent.png">
            <a:extLst>
              <a:ext uri="{FF2B5EF4-FFF2-40B4-BE49-F238E27FC236}">
                <a16:creationId xmlns:a16="http://schemas.microsoft.com/office/drawing/2014/main" id="{5DBBF652-BD55-461C-B6BF-86FD234C08DF}"/>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3" name="Picture 5" descr="A screenshot of a cell phone&#10;&#10;Description generated with very high confidence">
            <a:extLst>
              <a:ext uri="{FF2B5EF4-FFF2-40B4-BE49-F238E27FC236}">
                <a16:creationId xmlns:a16="http://schemas.microsoft.com/office/drawing/2014/main" id="{00B55641-F446-415A-B1EE-CCEC1A01A8C1}"/>
              </a:ext>
            </a:extLst>
          </p:cNvPr>
          <p:cNvPicPr>
            <a:picLocks noChangeAspect="1"/>
          </p:cNvPicPr>
          <p:nvPr/>
        </p:nvPicPr>
        <p:blipFill>
          <a:blip r:embed="rId4"/>
          <a:stretch>
            <a:fillRect/>
          </a:stretch>
        </p:blipFill>
        <p:spPr>
          <a:xfrm>
            <a:off x="368793" y="1361407"/>
            <a:ext cx="6166154" cy="3777575"/>
          </a:xfrm>
          <a:prstGeom prst="rect">
            <a:avLst/>
          </a:prstGeom>
        </p:spPr>
      </p:pic>
      <p:sp>
        <p:nvSpPr>
          <p:cNvPr id="4" name="Oval 3">
            <a:extLst>
              <a:ext uri="{FF2B5EF4-FFF2-40B4-BE49-F238E27FC236}">
                <a16:creationId xmlns:a16="http://schemas.microsoft.com/office/drawing/2014/main" id="{DFF56DB3-65E8-4EEB-BBBE-349E13E6562B}"/>
              </a:ext>
            </a:extLst>
          </p:cNvPr>
          <p:cNvSpPr/>
          <p:nvPr/>
        </p:nvSpPr>
        <p:spPr>
          <a:xfrm rot="21540000">
            <a:off x="3844346" y="4627586"/>
            <a:ext cx="1204944" cy="2055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itle 4">
            <a:extLst>
              <a:ext uri="{FF2B5EF4-FFF2-40B4-BE49-F238E27FC236}">
                <a16:creationId xmlns:a16="http://schemas.microsoft.com/office/drawing/2014/main" id="{4F591D04-B002-4CD0-8808-01EAE1DF88A6}"/>
              </a:ext>
            </a:extLst>
          </p:cNvPr>
          <p:cNvSpPr>
            <a:spLocks noGrp="1"/>
          </p:cNvSpPr>
          <p:nvPr>
            <p:ph type="title"/>
          </p:nvPr>
        </p:nvSpPr>
        <p:spPr>
          <a:xfrm>
            <a:off x="284087" y="392575"/>
            <a:ext cx="5492400" cy="766200"/>
          </a:xfrm>
        </p:spPr>
        <p:txBody>
          <a:bodyPr/>
          <a:lstStyle/>
          <a:p>
            <a:r>
              <a:rPr lang="en-US" sz="2400" dirty="0">
                <a:latin typeface="Arial Black"/>
              </a:rPr>
              <a:t>TN Science Standards Reference</a:t>
            </a:r>
          </a:p>
        </p:txBody>
      </p:sp>
      <p:sp>
        <p:nvSpPr>
          <p:cNvPr id="13" name="Arrow: Left 12">
            <a:extLst>
              <a:ext uri="{FF2B5EF4-FFF2-40B4-BE49-F238E27FC236}">
                <a16:creationId xmlns:a16="http://schemas.microsoft.com/office/drawing/2014/main" id="{8E492E24-D4BA-4E1A-89A0-ADF6B1DFB8CF}"/>
              </a:ext>
            </a:extLst>
          </p:cNvPr>
          <p:cNvSpPr/>
          <p:nvPr/>
        </p:nvSpPr>
        <p:spPr>
          <a:xfrm rot="19080000">
            <a:off x="4567688" y="4051771"/>
            <a:ext cx="1353831" cy="35269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cs typeface="Arial"/>
              </a:rPr>
              <a:t>CLICK HERE</a:t>
            </a:r>
          </a:p>
        </p:txBody>
      </p:sp>
      <p:sp>
        <p:nvSpPr>
          <p:cNvPr id="10" name="Oval 9">
            <a:extLst>
              <a:ext uri="{FF2B5EF4-FFF2-40B4-BE49-F238E27FC236}">
                <a16:creationId xmlns:a16="http://schemas.microsoft.com/office/drawing/2014/main" id="{B02649B8-C613-3542-A8FE-E41E77884EB8}"/>
              </a:ext>
            </a:extLst>
          </p:cNvPr>
          <p:cNvSpPr/>
          <p:nvPr/>
        </p:nvSpPr>
        <p:spPr>
          <a:xfrm rot="21540000">
            <a:off x="370495" y="3541338"/>
            <a:ext cx="1204944" cy="2055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69161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B5D02-7508-46AD-AADC-C3F0514A8BE0}"/>
              </a:ext>
            </a:extLst>
          </p:cNvPr>
          <p:cNvSpPr>
            <a:spLocks noGrp="1"/>
          </p:cNvSpPr>
          <p:nvPr>
            <p:ph type="sldNum" idx="12"/>
          </p:nvPr>
        </p:nvSpPr>
        <p:spPr/>
        <p:txBody>
          <a:bodyPr/>
          <a:lstStyle/>
          <a:p>
            <a:fld id="{00000000-1234-1234-1234-123412341234}" type="slidenum">
              <a:rPr lang="en-US"/>
              <a:pPr/>
              <a:t>46</a:t>
            </a:fld>
            <a:endParaRPr lang="en-US"/>
          </a:p>
        </p:txBody>
      </p:sp>
      <p:pic>
        <p:nvPicPr>
          <p:cNvPr id="8" name="Shape 424" descr="SCS-Logo-Color-Transparent.png">
            <a:extLst>
              <a:ext uri="{FF2B5EF4-FFF2-40B4-BE49-F238E27FC236}">
                <a16:creationId xmlns:a16="http://schemas.microsoft.com/office/drawing/2014/main" id="{5DBBF652-BD55-461C-B6BF-86FD234C08DF}"/>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6" name="Shape 447" descr="A group of people performing on a counter&#10;&#10;Description generated with high confidence">
            <a:extLst>
              <a:ext uri="{FF2B5EF4-FFF2-40B4-BE49-F238E27FC236}">
                <a16:creationId xmlns:a16="http://schemas.microsoft.com/office/drawing/2014/main" id="{C1B07313-03A9-45DB-9DE9-D70C73FD9B58}"/>
              </a:ext>
            </a:extLst>
          </p:cNvPr>
          <p:cNvPicPr preferRelativeResize="0"/>
          <p:nvPr/>
        </p:nvPicPr>
        <p:blipFill rotWithShape="1">
          <a:blip r:embed="rId4">
            <a:alphaModFix/>
          </a:blip>
          <a:srcRect/>
          <a:stretch/>
        </p:blipFill>
        <p:spPr>
          <a:xfrm>
            <a:off x="684112" y="1500103"/>
            <a:ext cx="2634890" cy="3261380"/>
          </a:xfrm>
          <a:prstGeom prst="rect">
            <a:avLst/>
          </a:prstGeom>
          <a:noFill/>
          <a:ln>
            <a:noFill/>
          </a:ln>
        </p:spPr>
      </p:pic>
      <p:pic>
        <p:nvPicPr>
          <p:cNvPr id="7" name="Picture 10" descr="A screenshot of a cell phone&#10;&#10;Description generated with very high confidence">
            <a:extLst>
              <a:ext uri="{FF2B5EF4-FFF2-40B4-BE49-F238E27FC236}">
                <a16:creationId xmlns:a16="http://schemas.microsoft.com/office/drawing/2014/main" id="{6DF21829-5AE2-4703-A365-889E73C886D8}"/>
              </a:ext>
            </a:extLst>
          </p:cNvPr>
          <p:cNvPicPr>
            <a:picLocks noChangeAspect="1"/>
          </p:cNvPicPr>
          <p:nvPr/>
        </p:nvPicPr>
        <p:blipFill>
          <a:blip r:embed="rId5"/>
          <a:stretch>
            <a:fillRect/>
          </a:stretch>
        </p:blipFill>
        <p:spPr>
          <a:xfrm>
            <a:off x="3932673" y="1671884"/>
            <a:ext cx="4481564" cy="2226788"/>
          </a:xfrm>
          <a:prstGeom prst="rect">
            <a:avLst/>
          </a:prstGeom>
        </p:spPr>
      </p:pic>
      <p:sp>
        <p:nvSpPr>
          <p:cNvPr id="15" name="Title 4">
            <a:extLst>
              <a:ext uri="{FF2B5EF4-FFF2-40B4-BE49-F238E27FC236}">
                <a16:creationId xmlns:a16="http://schemas.microsoft.com/office/drawing/2014/main" id="{78145B33-DDE6-4C83-A90E-A7B70732558E}"/>
              </a:ext>
            </a:extLst>
          </p:cNvPr>
          <p:cNvSpPr>
            <a:spLocks noGrp="1"/>
          </p:cNvSpPr>
          <p:nvPr>
            <p:ph type="title"/>
          </p:nvPr>
        </p:nvSpPr>
        <p:spPr>
          <a:xfrm>
            <a:off x="284087" y="392575"/>
            <a:ext cx="5492400" cy="766200"/>
          </a:xfrm>
        </p:spPr>
        <p:txBody>
          <a:bodyPr/>
          <a:lstStyle/>
          <a:p>
            <a:r>
              <a:rPr lang="en-US" sz="2400" dirty="0">
                <a:latin typeface="Arial Black"/>
              </a:rPr>
              <a:t>TN Science Standards Reference</a:t>
            </a:r>
          </a:p>
        </p:txBody>
      </p:sp>
      <p:sp>
        <p:nvSpPr>
          <p:cNvPr id="10" name="Shape 501"/>
          <p:cNvSpPr txBox="1"/>
          <p:nvPr/>
        </p:nvSpPr>
        <p:spPr>
          <a:xfrm>
            <a:off x="5997177" y="1210300"/>
            <a:ext cx="1509502" cy="208859"/>
          </a:xfrm>
          <a:prstGeom prst="rect">
            <a:avLst/>
          </a:prstGeom>
          <a:noFill/>
          <a:ln>
            <a:noFill/>
          </a:ln>
        </p:spPr>
        <p:txBody>
          <a:bodyPr spcFirstLastPara="1" wrap="square" lIns="68569" tIns="68569" rIns="68569" bIns="68569" anchor="t" anchorCtr="0">
            <a:noAutofit/>
          </a:bodyPr>
          <a:lstStyle/>
          <a:p>
            <a:pPr>
              <a:buClr>
                <a:srgbClr val="000000"/>
              </a:buClr>
              <a:buSzPts val="1400"/>
            </a:pPr>
            <a:r>
              <a:rPr lang="en-US" sz="1350" b="1" dirty="0">
                <a:solidFill>
                  <a:srgbClr val="FF0000"/>
                </a:solidFill>
              </a:rPr>
              <a:t>Disciplinary Core Idea</a:t>
            </a:r>
            <a:endParaRPr sz="1350" b="1" dirty="0">
              <a:solidFill>
                <a:srgbClr val="FF0000"/>
              </a:solidFill>
            </a:endParaRPr>
          </a:p>
        </p:txBody>
      </p:sp>
      <p:sp>
        <p:nvSpPr>
          <p:cNvPr id="11" name="Shape 503"/>
          <p:cNvSpPr txBox="1"/>
          <p:nvPr/>
        </p:nvSpPr>
        <p:spPr>
          <a:xfrm>
            <a:off x="7601621" y="815853"/>
            <a:ext cx="1520276" cy="208859"/>
          </a:xfrm>
          <a:prstGeom prst="rect">
            <a:avLst/>
          </a:prstGeom>
          <a:noFill/>
          <a:ln>
            <a:noFill/>
          </a:ln>
        </p:spPr>
        <p:txBody>
          <a:bodyPr spcFirstLastPara="1" wrap="square" lIns="68569" tIns="68569" rIns="68569" bIns="68569" anchor="t" anchorCtr="0">
            <a:noAutofit/>
          </a:bodyPr>
          <a:lstStyle/>
          <a:p>
            <a:pPr>
              <a:buClr>
                <a:srgbClr val="000000"/>
              </a:buClr>
              <a:buSzPts val="1400"/>
            </a:pPr>
            <a:r>
              <a:rPr lang="en-US" sz="1350" b="1" dirty="0">
                <a:solidFill>
                  <a:srgbClr val="FF0000"/>
                </a:solidFill>
              </a:rPr>
              <a:t>Crosscutting Concept (suggested)</a:t>
            </a:r>
            <a:endParaRPr sz="1350" b="1" dirty="0">
              <a:solidFill>
                <a:srgbClr val="FF0000"/>
              </a:solidFill>
            </a:endParaRPr>
          </a:p>
        </p:txBody>
      </p:sp>
      <p:sp>
        <p:nvSpPr>
          <p:cNvPr id="12" name="Shape 513"/>
          <p:cNvSpPr txBox="1"/>
          <p:nvPr/>
        </p:nvSpPr>
        <p:spPr>
          <a:xfrm>
            <a:off x="3783791" y="1322557"/>
            <a:ext cx="1120764" cy="129919"/>
          </a:xfrm>
          <a:prstGeom prst="rect">
            <a:avLst/>
          </a:prstGeom>
          <a:noFill/>
          <a:ln>
            <a:noFill/>
          </a:ln>
        </p:spPr>
        <p:txBody>
          <a:bodyPr spcFirstLastPara="1" wrap="square" lIns="68569" tIns="68569" rIns="68569" bIns="68569" anchor="t" anchorCtr="0">
            <a:noAutofit/>
          </a:bodyPr>
          <a:lstStyle/>
          <a:p>
            <a:pPr>
              <a:buClr>
                <a:srgbClr val="000000"/>
              </a:buClr>
              <a:buSzPts val="1400"/>
            </a:pPr>
            <a:r>
              <a:rPr lang="en-US" sz="1350" b="1" dirty="0">
                <a:solidFill>
                  <a:srgbClr val="FF0000"/>
                </a:solidFill>
              </a:rPr>
              <a:t>Standard</a:t>
            </a:r>
            <a:endParaRPr sz="1350" b="1" dirty="0">
              <a:solidFill>
                <a:srgbClr val="FF0000"/>
              </a:solidFill>
            </a:endParaRPr>
          </a:p>
        </p:txBody>
      </p:sp>
      <p:cxnSp>
        <p:nvCxnSpPr>
          <p:cNvPr id="14" name="Shape 510"/>
          <p:cNvCxnSpPr/>
          <p:nvPr/>
        </p:nvCxnSpPr>
        <p:spPr>
          <a:xfrm flipH="1">
            <a:off x="4021412" y="1591243"/>
            <a:ext cx="93553" cy="1156367"/>
          </a:xfrm>
          <a:prstGeom prst="straightConnector1">
            <a:avLst/>
          </a:prstGeom>
          <a:noFill/>
          <a:ln w="38100" cap="flat" cmpd="sng">
            <a:solidFill>
              <a:srgbClr val="FF0000"/>
            </a:solidFill>
            <a:prstDash val="solid"/>
            <a:round/>
            <a:headEnd type="none" w="sm" len="sm"/>
            <a:tailEnd type="triangle" w="med" len="med"/>
          </a:ln>
        </p:spPr>
      </p:cxnSp>
      <p:cxnSp>
        <p:nvCxnSpPr>
          <p:cNvPr id="16" name="Shape 512"/>
          <p:cNvCxnSpPr/>
          <p:nvPr/>
        </p:nvCxnSpPr>
        <p:spPr>
          <a:xfrm>
            <a:off x="4114964" y="1591243"/>
            <a:ext cx="254961" cy="449955"/>
          </a:xfrm>
          <a:prstGeom prst="straightConnector1">
            <a:avLst/>
          </a:prstGeom>
          <a:noFill/>
          <a:ln w="38100" cap="flat" cmpd="sng">
            <a:solidFill>
              <a:srgbClr val="FF0000"/>
            </a:solidFill>
            <a:prstDash val="solid"/>
            <a:round/>
            <a:headEnd type="none" w="sm" len="sm"/>
            <a:tailEnd type="triangle" w="med" len="med"/>
          </a:ln>
        </p:spPr>
      </p:cxnSp>
      <p:cxnSp>
        <p:nvCxnSpPr>
          <p:cNvPr id="17" name="Shape 499"/>
          <p:cNvCxnSpPr/>
          <p:nvPr/>
        </p:nvCxnSpPr>
        <p:spPr>
          <a:xfrm flipH="1">
            <a:off x="5832489" y="1591243"/>
            <a:ext cx="209994" cy="229767"/>
          </a:xfrm>
          <a:prstGeom prst="straightConnector1">
            <a:avLst/>
          </a:prstGeom>
          <a:noFill/>
          <a:ln w="38100" cap="flat" cmpd="sng">
            <a:solidFill>
              <a:srgbClr val="FF0000"/>
            </a:solidFill>
            <a:prstDash val="solid"/>
            <a:round/>
            <a:headEnd type="none" w="sm" len="sm"/>
            <a:tailEnd type="triangle" w="med" len="med"/>
          </a:ln>
        </p:spPr>
      </p:cxnSp>
      <p:cxnSp>
        <p:nvCxnSpPr>
          <p:cNvPr id="18" name="Shape 502"/>
          <p:cNvCxnSpPr/>
          <p:nvPr/>
        </p:nvCxnSpPr>
        <p:spPr>
          <a:xfrm flipH="1">
            <a:off x="8191555" y="1513890"/>
            <a:ext cx="126814" cy="532057"/>
          </a:xfrm>
          <a:prstGeom prst="straightConnector1">
            <a:avLst/>
          </a:prstGeom>
          <a:noFill/>
          <a:ln w="38100" cap="flat" cmpd="sng">
            <a:solidFill>
              <a:srgbClr val="FF0000"/>
            </a:solidFill>
            <a:prstDash val="solid"/>
            <a:round/>
            <a:headEnd type="none" w="sm" len="sm"/>
            <a:tailEnd type="triangle" w="med" len="med"/>
          </a:ln>
        </p:spPr>
      </p:cxnSp>
      <p:cxnSp>
        <p:nvCxnSpPr>
          <p:cNvPr id="19" name="Shape 506"/>
          <p:cNvCxnSpPr/>
          <p:nvPr/>
        </p:nvCxnSpPr>
        <p:spPr>
          <a:xfrm flipH="1" flipV="1">
            <a:off x="8122641" y="3485626"/>
            <a:ext cx="292553" cy="564507"/>
          </a:xfrm>
          <a:prstGeom prst="straightConnector1">
            <a:avLst/>
          </a:prstGeom>
          <a:noFill/>
          <a:ln w="38100" cap="flat" cmpd="sng">
            <a:solidFill>
              <a:srgbClr val="FF0000"/>
            </a:solidFill>
            <a:prstDash val="solid"/>
            <a:round/>
            <a:headEnd type="none" w="sm" len="sm"/>
            <a:tailEnd type="triangle" w="med" len="med"/>
          </a:ln>
        </p:spPr>
      </p:cxnSp>
      <p:sp>
        <p:nvSpPr>
          <p:cNvPr id="20" name="Shape 507"/>
          <p:cNvSpPr txBox="1"/>
          <p:nvPr/>
        </p:nvSpPr>
        <p:spPr>
          <a:xfrm>
            <a:off x="7030192" y="3978370"/>
            <a:ext cx="2062570" cy="242510"/>
          </a:xfrm>
          <a:prstGeom prst="rect">
            <a:avLst/>
          </a:prstGeom>
          <a:noFill/>
          <a:ln>
            <a:noFill/>
          </a:ln>
        </p:spPr>
        <p:txBody>
          <a:bodyPr spcFirstLastPara="1" wrap="square" lIns="68569" tIns="68569" rIns="68569" bIns="68569" anchor="t" anchorCtr="0">
            <a:noAutofit/>
          </a:bodyPr>
          <a:lstStyle/>
          <a:p>
            <a:pPr>
              <a:buClr>
                <a:srgbClr val="000000"/>
              </a:buClr>
              <a:buSzPts val="1400"/>
            </a:pPr>
            <a:r>
              <a:rPr lang="en-US" sz="1350" b="1" dirty="0">
                <a:solidFill>
                  <a:srgbClr val="FF0000"/>
                </a:solidFill>
              </a:rPr>
              <a:t>Science &amp; Engineering Practices (suggested)</a:t>
            </a:r>
            <a:endParaRPr sz="1350" b="1" dirty="0">
              <a:solidFill>
                <a:srgbClr val="FF0000"/>
              </a:solidFill>
            </a:endParaRPr>
          </a:p>
        </p:txBody>
      </p:sp>
      <p:cxnSp>
        <p:nvCxnSpPr>
          <p:cNvPr id="21" name="Shape 504"/>
          <p:cNvCxnSpPr/>
          <p:nvPr/>
        </p:nvCxnSpPr>
        <p:spPr>
          <a:xfrm flipH="1" flipV="1">
            <a:off x="5636418" y="3201068"/>
            <a:ext cx="458735" cy="803346"/>
          </a:xfrm>
          <a:prstGeom prst="straightConnector1">
            <a:avLst/>
          </a:prstGeom>
          <a:noFill/>
          <a:ln w="38100" cap="flat" cmpd="sng">
            <a:solidFill>
              <a:srgbClr val="FF0000"/>
            </a:solidFill>
            <a:prstDash val="solid"/>
            <a:round/>
            <a:headEnd type="none" w="sm" len="sm"/>
            <a:tailEnd type="triangle" w="med" len="med"/>
          </a:ln>
        </p:spPr>
      </p:cxnSp>
      <p:sp>
        <p:nvSpPr>
          <p:cNvPr id="22" name="Shape 505"/>
          <p:cNvSpPr txBox="1"/>
          <p:nvPr/>
        </p:nvSpPr>
        <p:spPr>
          <a:xfrm>
            <a:off x="5631733" y="3934345"/>
            <a:ext cx="1281167" cy="176425"/>
          </a:xfrm>
          <a:prstGeom prst="rect">
            <a:avLst/>
          </a:prstGeom>
          <a:noFill/>
          <a:ln>
            <a:noFill/>
          </a:ln>
        </p:spPr>
        <p:txBody>
          <a:bodyPr spcFirstLastPara="1" wrap="square" lIns="68569" tIns="68569" rIns="68569" bIns="68569" anchor="t" anchorCtr="0">
            <a:noAutofit/>
          </a:bodyPr>
          <a:lstStyle/>
          <a:p>
            <a:pPr>
              <a:buClr>
                <a:srgbClr val="000000"/>
              </a:buClr>
              <a:buSzPts val="1400"/>
            </a:pPr>
            <a:r>
              <a:rPr lang="en-US" sz="1350" b="1" dirty="0">
                <a:solidFill>
                  <a:srgbClr val="FF0000"/>
                </a:solidFill>
              </a:rPr>
              <a:t>Explanation</a:t>
            </a:r>
            <a:endParaRPr sz="1350" b="1" dirty="0">
              <a:solidFill>
                <a:srgbClr val="FF0000"/>
              </a:solidFill>
            </a:endParaRPr>
          </a:p>
        </p:txBody>
      </p:sp>
      <p:cxnSp>
        <p:nvCxnSpPr>
          <p:cNvPr id="23" name="Shape 508"/>
          <p:cNvCxnSpPr/>
          <p:nvPr/>
        </p:nvCxnSpPr>
        <p:spPr>
          <a:xfrm flipH="1" flipV="1">
            <a:off x="4577766" y="3831461"/>
            <a:ext cx="245770" cy="345906"/>
          </a:xfrm>
          <a:prstGeom prst="straightConnector1">
            <a:avLst/>
          </a:prstGeom>
          <a:noFill/>
          <a:ln w="38100" cap="flat" cmpd="sng">
            <a:solidFill>
              <a:srgbClr val="FF0000"/>
            </a:solidFill>
            <a:prstDash val="solid"/>
            <a:round/>
            <a:headEnd type="none" w="sm" len="sm"/>
            <a:tailEnd type="triangle" w="med" len="med"/>
          </a:ln>
        </p:spPr>
      </p:cxnSp>
      <p:sp>
        <p:nvSpPr>
          <p:cNvPr id="24" name="Shape 509"/>
          <p:cNvSpPr txBox="1"/>
          <p:nvPr/>
        </p:nvSpPr>
        <p:spPr>
          <a:xfrm>
            <a:off x="3905179" y="4094563"/>
            <a:ext cx="1998752" cy="342518"/>
          </a:xfrm>
          <a:prstGeom prst="rect">
            <a:avLst/>
          </a:prstGeom>
          <a:noFill/>
          <a:ln>
            <a:noFill/>
          </a:ln>
        </p:spPr>
        <p:txBody>
          <a:bodyPr spcFirstLastPara="1" wrap="square" lIns="68569" tIns="68569" rIns="68569" bIns="68569" anchor="t" anchorCtr="0">
            <a:noAutofit/>
          </a:bodyPr>
          <a:lstStyle/>
          <a:p>
            <a:pPr>
              <a:buClr>
                <a:schemeClr val="dk1"/>
              </a:buClr>
              <a:buSzPts val="1800"/>
            </a:pPr>
            <a:r>
              <a:rPr lang="en-US" sz="1350" b="1" dirty="0">
                <a:solidFill>
                  <a:srgbClr val="FF0000"/>
                </a:solidFill>
                <a:latin typeface="+mn-lt"/>
                <a:ea typeface="Calibri"/>
                <a:cs typeface="Calibri"/>
                <a:sym typeface="Calibri"/>
              </a:rPr>
              <a:t>Connection to the Framework</a:t>
            </a:r>
            <a:endParaRPr sz="1350" b="1" dirty="0">
              <a:solidFill>
                <a:srgbClr val="FF0000"/>
              </a:solidFill>
              <a:latin typeface="+mn-lt"/>
              <a:ea typeface="Calibri"/>
              <a:cs typeface="Calibri"/>
              <a:sym typeface="Calibri"/>
            </a:endParaRPr>
          </a:p>
        </p:txBody>
      </p:sp>
      <p:pic>
        <p:nvPicPr>
          <p:cNvPr id="25" name="Picture 24"/>
          <p:cNvPicPr>
            <a:picLocks noChangeAspect="1"/>
          </p:cNvPicPr>
          <p:nvPr/>
        </p:nvPicPr>
        <p:blipFill>
          <a:blip r:embed="rId6"/>
          <a:stretch>
            <a:fillRect/>
          </a:stretch>
        </p:blipFill>
        <p:spPr>
          <a:xfrm>
            <a:off x="3626716" y="2235394"/>
            <a:ext cx="5217260" cy="1116723"/>
          </a:xfrm>
          <a:prstGeom prst="rect">
            <a:avLst/>
          </a:prstGeom>
          <a:ln w="88900">
            <a:solidFill>
              <a:srgbClr val="FEC432"/>
            </a:solidFill>
          </a:ln>
        </p:spPr>
      </p:pic>
      <p:cxnSp>
        <p:nvCxnSpPr>
          <p:cNvPr id="26" name="Straight Connector 25"/>
          <p:cNvCxnSpPr/>
          <p:nvPr/>
        </p:nvCxnSpPr>
        <p:spPr>
          <a:xfrm>
            <a:off x="5783379" y="2751965"/>
            <a:ext cx="623548" cy="0"/>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4344173" y="3045736"/>
            <a:ext cx="3473678"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03910" y="2890403"/>
            <a:ext cx="2440066" cy="0"/>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a:off x="3675513" y="3041310"/>
            <a:ext cx="691798" cy="0"/>
          </a:xfrm>
          <a:prstGeom prst="line">
            <a:avLst/>
          </a:prstGeom>
          <a:ln w="317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3540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p:nvPr/>
        </p:nvSpPr>
        <p:spPr>
          <a:xfrm>
            <a:off x="4944310" y="1759611"/>
            <a:ext cx="2311256" cy="1483030"/>
          </a:xfrm>
          <a:prstGeom prst="rect">
            <a:avLst/>
          </a:prstGeom>
          <a:noFill/>
          <a:ln>
            <a:noFill/>
          </a:ln>
        </p:spPr>
        <p:txBody>
          <a:bodyPr spcFirstLastPara="1" wrap="square" lIns="60488" tIns="30225" rIns="60488" bIns="30225" anchor="t" anchorCtr="0">
            <a:noAutofit/>
          </a:bodyPr>
          <a:lstStyle/>
          <a:p>
            <a:r>
              <a:rPr lang="en-US" sz="1390" b="1">
                <a:solidFill>
                  <a:schemeClr val="lt1"/>
                </a:solidFill>
                <a:latin typeface="Calibri"/>
                <a:ea typeface="Calibri"/>
                <a:cs typeface="Calibri"/>
                <a:sym typeface="Calibri"/>
              </a:rPr>
              <a:t>Deepen Understanding of Key Components of</a:t>
            </a:r>
            <a:endParaRPr sz="1390" b="1">
              <a:solidFill>
                <a:schemeClr val="lt1"/>
              </a:solidFill>
              <a:latin typeface="Calibri"/>
              <a:ea typeface="Calibri"/>
              <a:cs typeface="Calibri"/>
              <a:sym typeface="Calibri"/>
            </a:endParaRPr>
          </a:p>
          <a:p>
            <a:pPr marL="267905" indent="-183856">
              <a:buClr>
                <a:schemeClr val="lt1"/>
              </a:buClr>
              <a:buSzPts val="2100"/>
              <a:buFont typeface="Calibri"/>
              <a:buChar char="•"/>
            </a:pPr>
            <a:r>
              <a:rPr lang="en-US" sz="1390" b="1">
                <a:solidFill>
                  <a:schemeClr val="lt1"/>
                </a:solidFill>
                <a:latin typeface="Calibri"/>
                <a:ea typeface="Calibri"/>
                <a:cs typeface="Calibri"/>
                <a:sym typeface="Calibri"/>
              </a:rPr>
              <a:t>SEPs</a:t>
            </a:r>
            <a:endParaRPr sz="1390" b="1">
              <a:solidFill>
                <a:schemeClr val="lt1"/>
              </a:solidFill>
              <a:latin typeface="Calibri"/>
              <a:ea typeface="Calibri"/>
              <a:cs typeface="Calibri"/>
              <a:sym typeface="Calibri"/>
            </a:endParaRPr>
          </a:p>
          <a:p>
            <a:pPr marL="267905" indent="-183856">
              <a:buClr>
                <a:schemeClr val="lt1"/>
              </a:buClr>
              <a:buSzPts val="2100"/>
              <a:buFont typeface="Calibri"/>
              <a:buChar char="•"/>
            </a:pPr>
            <a:r>
              <a:rPr lang="en-US" sz="1390" b="1">
                <a:solidFill>
                  <a:schemeClr val="lt1"/>
                </a:solidFill>
                <a:latin typeface="Calibri"/>
                <a:ea typeface="Calibri"/>
                <a:cs typeface="Calibri"/>
                <a:sym typeface="Calibri"/>
              </a:rPr>
              <a:t>CCCs</a:t>
            </a:r>
            <a:endParaRPr sz="926">
              <a:solidFill>
                <a:schemeClr val="dk1"/>
              </a:solidFill>
            </a:endParaRPr>
          </a:p>
          <a:p>
            <a:pPr marL="267905" indent="-183856">
              <a:lnSpc>
                <a:spcPct val="90000"/>
              </a:lnSpc>
              <a:buClr>
                <a:schemeClr val="lt1"/>
              </a:buClr>
              <a:buSzPts val="2100"/>
              <a:buFont typeface="Calibri"/>
              <a:buChar char="•"/>
            </a:pPr>
            <a:r>
              <a:rPr lang="en-US" sz="1390" b="1">
                <a:solidFill>
                  <a:schemeClr val="lt1"/>
                </a:solidFill>
                <a:latin typeface="Calibri"/>
                <a:ea typeface="Calibri"/>
                <a:cs typeface="Calibri"/>
                <a:sym typeface="Calibri"/>
              </a:rPr>
              <a:t>DCIs</a:t>
            </a:r>
            <a:endParaRPr sz="1390" b="1">
              <a:solidFill>
                <a:schemeClr val="lt1"/>
              </a:solidFill>
              <a:latin typeface="Calibri"/>
              <a:ea typeface="Calibri"/>
              <a:cs typeface="Calibri"/>
              <a:sym typeface="Calibri"/>
            </a:endParaRPr>
          </a:p>
          <a:p>
            <a:pPr>
              <a:lnSpc>
                <a:spcPct val="90000"/>
              </a:lnSpc>
            </a:pPr>
            <a:endParaRPr sz="1390" b="1">
              <a:solidFill>
                <a:schemeClr val="lt1"/>
              </a:solidFill>
              <a:latin typeface="Calibri"/>
              <a:ea typeface="Calibri"/>
              <a:cs typeface="Calibri"/>
              <a:sym typeface="Calibri"/>
            </a:endParaRPr>
          </a:p>
          <a:p>
            <a:pPr marL="302575" indent="-239539">
              <a:lnSpc>
                <a:spcPct val="90000"/>
              </a:lnSpc>
              <a:buClr>
                <a:schemeClr val="lt1"/>
              </a:buClr>
              <a:buSzPts val="2100"/>
              <a:buFont typeface="Calibri"/>
              <a:buChar char="●"/>
            </a:pPr>
            <a:r>
              <a:rPr lang="en-US" sz="1390" b="1">
                <a:solidFill>
                  <a:schemeClr val="lt1"/>
                </a:solidFill>
                <a:latin typeface="Calibri"/>
                <a:ea typeface="Calibri"/>
                <a:cs typeface="Calibri"/>
                <a:sym typeface="Calibri"/>
              </a:rPr>
              <a:t>SCS Curriculum Scope and Sequencing</a:t>
            </a:r>
            <a:endParaRPr sz="1390" b="1">
              <a:solidFill>
                <a:schemeClr val="lt1"/>
              </a:solidFill>
              <a:latin typeface="Calibri"/>
              <a:ea typeface="Calibri"/>
              <a:cs typeface="Calibri"/>
              <a:sym typeface="Calibri"/>
            </a:endParaRPr>
          </a:p>
          <a:p>
            <a:pPr algn="ctr">
              <a:lnSpc>
                <a:spcPct val="90000"/>
              </a:lnSpc>
            </a:pPr>
            <a:endParaRPr sz="1390">
              <a:solidFill>
                <a:schemeClr val="lt1"/>
              </a:solidFill>
              <a:latin typeface="Calibri"/>
              <a:ea typeface="Calibri"/>
              <a:cs typeface="Calibri"/>
              <a:sym typeface="Calibri"/>
            </a:endParaRPr>
          </a:p>
        </p:txBody>
      </p:sp>
      <p:sp>
        <p:nvSpPr>
          <p:cNvPr id="442" name="Shape 442"/>
          <p:cNvSpPr txBox="1">
            <a:spLocks noGrp="1"/>
          </p:cNvSpPr>
          <p:nvPr>
            <p:ph type="title"/>
          </p:nvPr>
        </p:nvSpPr>
        <p:spPr>
          <a:xfrm>
            <a:off x="128475" y="392575"/>
            <a:ext cx="5492400" cy="766200"/>
          </a:xfrm>
          <a:prstGeom prst="rect">
            <a:avLst/>
          </a:prstGeom>
          <a:noFill/>
          <a:ln>
            <a:noFill/>
          </a:ln>
        </p:spPr>
        <p:txBody>
          <a:bodyPr spcFirstLastPara="1" wrap="square" lIns="68569" tIns="68569" rIns="68569" bIns="68569" anchor="ctr" anchorCtr="0">
            <a:noAutofit/>
          </a:bodyPr>
          <a:lstStyle/>
          <a:p>
            <a:pPr>
              <a:lnSpc>
                <a:spcPct val="90000"/>
              </a:lnSpc>
            </a:pPr>
            <a:r>
              <a:rPr lang="en-US" sz="2400" dirty="0">
                <a:solidFill>
                  <a:schemeClr val="lt1"/>
                </a:solidFill>
                <a:latin typeface="Arial Black"/>
                <a:ea typeface="Arial Black"/>
                <a:cs typeface="Arial Black"/>
                <a:sym typeface="Arial Black"/>
              </a:rPr>
              <a:t>How Did We Get Here?</a:t>
            </a:r>
            <a:endParaRPr sz="2400" dirty="0">
              <a:solidFill>
                <a:schemeClr val="lt1"/>
              </a:solidFill>
              <a:latin typeface="Arial Black"/>
              <a:ea typeface="Arial Black"/>
              <a:cs typeface="Arial Black"/>
              <a:sym typeface="Arial Black"/>
            </a:endParaRPr>
          </a:p>
        </p:txBody>
      </p:sp>
      <p:pic>
        <p:nvPicPr>
          <p:cNvPr id="443" name="Shape 443" descr="image.png"/>
          <p:cNvPicPr preferRelativeResize="0"/>
          <p:nvPr/>
        </p:nvPicPr>
        <p:blipFill rotWithShape="1">
          <a:blip r:embed="rId3">
            <a:alphaModFix/>
          </a:blip>
          <a:srcRect/>
          <a:stretch/>
        </p:blipFill>
        <p:spPr>
          <a:xfrm>
            <a:off x="1088070" y="1693534"/>
            <a:ext cx="1730614" cy="2091158"/>
          </a:xfrm>
          <a:prstGeom prst="rect">
            <a:avLst/>
          </a:prstGeom>
          <a:noFill/>
          <a:ln>
            <a:noFill/>
          </a:ln>
        </p:spPr>
      </p:pic>
      <p:sp>
        <p:nvSpPr>
          <p:cNvPr id="444" name="Shape 444"/>
          <p:cNvSpPr/>
          <p:nvPr/>
        </p:nvSpPr>
        <p:spPr>
          <a:xfrm>
            <a:off x="3159273" y="2588230"/>
            <a:ext cx="281266" cy="301765"/>
          </a:xfrm>
          <a:prstGeom prst="rightArrow">
            <a:avLst>
              <a:gd name="adj1" fmla="val 50000"/>
              <a:gd name="adj2" fmla="val 35150"/>
            </a:avLst>
          </a:prstGeom>
          <a:solidFill>
            <a:srgbClr val="00B050"/>
          </a:solidFill>
          <a:ln w="13525" cap="flat" cmpd="sng">
            <a:solidFill>
              <a:srgbClr val="000000"/>
            </a:solidFill>
            <a:prstDash val="solid"/>
            <a:round/>
            <a:headEnd type="none" w="sm" len="sm"/>
            <a:tailEnd type="none" w="sm" len="sm"/>
          </a:ln>
        </p:spPr>
        <p:txBody>
          <a:bodyPr spcFirstLastPara="1" wrap="square" lIns="0" tIns="0" rIns="0" bIns="0" anchor="ctr" anchorCtr="0">
            <a:noAutofit/>
          </a:bodyPr>
          <a:lstStyle/>
          <a:p>
            <a:endParaRPr sz="521">
              <a:solidFill>
                <a:schemeClr val="dk1"/>
              </a:solidFill>
              <a:latin typeface="Calibri"/>
              <a:ea typeface="Calibri"/>
              <a:cs typeface="Calibri"/>
              <a:sym typeface="Calibri"/>
            </a:endParaRPr>
          </a:p>
        </p:txBody>
      </p:sp>
      <p:sp>
        <p:nvSpPr>
          <p:cNvPr id="445" name="Shape 445"/>
          <p:cNvSpPr txBox="1"/>
          <p:nvPr/>
        </p:nvSpPr>
        <p:spPr>
          <a:xfrm>
            <a:off x="3595690" y="2501126"/>
            <a:ext cx="1695901" cy="1077603"/>
          </a:xfrm>
          <a:prstGeom prst="rect">
            <a:avLst/>
          </a:prstGeom>
          <a:noFill/>
          <a:ln>
            <a:noFill/>
          </a:ln>
        </p:spPr>
        <p:txBody>
          <a:bodyPr spcFirstLastPara="1" wrap="square" lIns="68569" tIns="34275" rIns="68569" bIns="34275" anchor="t" anchorCtr="0">
            <a:noAutofit/>
          </a:bodyPr>
          <a:lstStyle/>
          <a:p>
            <a:pPr algn="ctr"/>
            <a:r>
              <a:rPr lang="en-US" sz="1638" b="1">
                <a:solidFill>
                  <a:srgbClr val="263248"/>
                </a:solidFill>
                <a:latin typeface="Calibri"/>
                <a:ea typeface="Calibri"/>
                <a:cs typeface="Calibri"/>
                <a:sym typeface="Calibri"/>
              </a:rPr>
              <a:t>TN Academic Science Standards</a:t>
            </a:r>
            <a:endParaRPr sz="1050"/>
          </a:p>
          <a:p>
            <a:pPr algn="ctr"/>
            <a:endParaRPr sz="1638" b="1">
              <a:solidFill>
                <a:schemeClr val="dk1"/>
              </a:solidFill>
              <a:latin typeface="Calibri"/>
              <a:ea typeface="Calibri"/>
              <a:cs typeface="Calibri"/>
              <a:sym typeface="Calibri"/>
            </a:endParaRPr>
          </a:p>
          <a:p>
            <a:pPr algn="ctr"/>
            <a:endParaRPr sz="1638" b="1">
              <a:solidFill>
                <a:schemeClr val="dk1"/>
              </a:solidFill>
              <a:latin typeface="Calibri"/>
              <a:ea typeface="Calibri"/>
              <a:cs typeface="Calibri"/>
              <a:sym typeface="Calibri"/>
            </a:endParaRPr>
          </a:p>
        </p:txBody>
      </p:sp>
      <p:sp>
        <p:nvSpPr>
          <p:cNvPr id="446" name="Shape 446"/>
          <p:cNvSpPr txBox="1"/>
          <p:nvPr/>
        </p:nvSpPr>
        <p:spPr>
          <a:xfrm>
            <a:off x="1326522" y="3860366"/>
            <a:ext cx="1108621" cy="346249"/>
          </a:xfrm>
          <a:prstGeom prst="rect">
            <a:avLst/>
          </a:prstGeom>
          <a:noFill/>
          <a:ln>
            <a:noFill/>
          </a:ln>
        </p:spPr>
        <p:txBody>
          <a:bodyPr spcFirstLastPara="1" wrap="square" lIns="68569" tIns="34275" rIns="68569" bIns="34275" anchor="t" anchorCtr="0">
            <a:noAutofit/>
          </a:bodyPr>
          <a:lstStyle/>
          <a:p>
            <a:pPr algn="ctr"/>
            <a:r>
              <a:rPr lang="en-US" sz="1800" b="1">
                <a:solidFill>
                  <a:srgbClr val="263248"/>
                </a:solidFill>
                <a:latin typeface="Calibri"/>
                <a:ea typeface="Calibri"/>
                <a:cs typeface="Calibri"/>
                <a:sym typeface="Calibri"/>
              </a:rPr>
              <a:t>July 2011</a:t>
            </a:r>
            <a:endParaRPr sz="1800">
              <a:solidFill>
                <a:srgbClr val="263248"/>
              </a:solidFill>
              <a:latin typeface="Calibri"/>
              <a:ea typeface="Calibri"/>
              <a:cs typeface="Calibri"/>
              <a:sym typeface="Calibri"/>
            </a:endParaRPr>
          </a:p>
        </p:txBody>
      </p:sp>
      <p:pic>
        <p:nvPicPr>
          <p:cNvPr id="447" name="Shape 447"/>
          <p:cNvPicPr preferRelativeResize="0"/>
          <p:nvPr/>
        </p:nvPicPr>
        <p:blipFill rotWithShape="1">
          <a:blip r:embed="rId4">
            <a:alphaModFix/>
          </a:blip>
          <a:srcRect/>
          <a:stretch/>
        </p:blipFill>
        <p:spPr>
          <a:xfrm>
            <a:off x="6022298" y="1638268"/>
            <a:ext cx="1655177" cy="2130941"/>
          </a:xfrm>
          <a:prstGeom prst="rect">
            <a:avLst/>
          </a:prstGeom>
          <a:noFill/>
          <a:ln>
            <a:noFill/>
          </a:ln>
        </p:spPr>
      </p:pic>
      <p:sp>
        <p:nvSpPr>
          <p:cNvPr id="448" name="Shape 448"/>
          <p:cNvSpPr txBox="1"/>
          <p:nvPr/>
        </p:nvSpPr>
        <p:spPr>
          <a:xfrm>
            <a:off x="6241383" y="3861798"/>
            <a:ext cx="1388677" cy="346249"/>
          </a:xfrm>
          <a:prstGeom prst="rect">
            <a:avLst/>
          </a:prstGeom>
          <a:noFill/>
          <a:ln>
            <a:noFill/>
          </a:ln>
        </p:spPr>
        <p:txBody>
          <a:bodyPr spcFirstLastPara="1" wrap="square" lIns="68569" tIns="34275" rIns="68569" bIns="34275" anchor="t" anchorCtr="0">
            <a:noAutofit/>
          </a:bodyPr>
          <a:lstStyle/>
          <a:p>
            <a:pPr algn="ctr"/>
            <a:r>
              <a:rPr lang="en-US" sz="1800" b="1">
                <a:solidFill>
                  <a:srgbClr val="263248"/>
                </a:solidFill>
                <a:latin typeface="Calibri"/>
                <a:ea typeface="Calibri"/>
                <a:cs typeface="Calibri"/>
                <a:sym typeface="Calibri"/>
              </a:rPr>
              <a:t>January 2018</a:t>
            </a:r>
            <a:endParaRPr sz="1800">
              <a:solidFill>
                <a:srgbClr val="263248"/>
              </a:solidFill>
              <a:latin typeface="Calibri"/>
              <a:ea typeface="Calibri"/>
              <a:cs typeface="Calibri"/>
              <a:sym typeface="Calibri"/>
            </a:endParaRPr>
          </a:p>
        </p:txBody>
      </p:sp>
      <p:pic>
        <p:nvPicPr>
          <p:cNvPr id="449" name="Shape 449" descr="SCS-Logo-Color-Transparent.png"/>
          <p:cNvPicPr preferRelativeResize="0"/>
          <p:nvPr/>
        </p:nvPicPr>
        <p:blipFill rotWithShape="1">
          <a:blip r:embed="rId5">
            <a:alphaModFix/>
          </a:blip>
          <a:srcRect/>
          <a:stretch/>
        </p:blipFill>
        <p:spPr>
          <a:xfrm>
            <a:off x="5636419" y="414337"/>
            <a:ext cx="721519" cy="719138"/>
          </a:xfrm>
          <a:prstGeom prst="rect">
            <a:avLst/>
          </a:prstGeom>
          <a:noFill/>
          <a:ln>
            <a:noFill/>
          </a:ln>
        </p:spPr>
      </p:pic>
      <p:sp>
        <p:nvSpPr>
          <p:cNvPr id="450" name="Shape 450"/>
          <p:cNvSpPr/>
          <p:nvPr/>
        </p:nvSpPr>
        <p:spPr>
          <a:xfrm>
            <a:off x="5349092" y="2588229"/>
            <a:ext cx="281266" cy="301765"/>
          </a:xfrm>
          <a:prstGeom prst="rightArrow">
            <a:avLst>
              <a:gd name="adj1" fmla="val 50000"/>
              <a:gd name="adj2" fmla="val 35150"/>
            </a:avLst>
          </a:prstGeom>
          <a:solidFill>
            <a:srgbClr val="00B050"/>
          </a:solidFill>
          <a:ln w="13525" cap="flat" cmpd="sng">
            <a:solidFill>
              <a:srgbClr val="000000"/>
            </a:solidFill>
            <a:prstDash val="solid"/>
            <a:round/>
            <a:headEnd type="none" w="sm" len="sm"/>
            <a:tailEnd type="none" w="sm" len="sm"/>
          </a:ln>
        </p:spPr>
        <p:txBody>
          <a:bodyPr spcFirstLastPara="1" wrap="square" lIns="0" tIns="0" rIns="0" bIns="0" anchor="ctr" anchorCtr="0">
            <a:noAutofit/>
          </a:bodyPr>
          <a:lstStyle/>
          <a:p>
            <a:endParaRPr sz="521">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7617619" y="4636294"/>
            <a:ext cx="1488281" cy="315516"/>
          </a:xfrm>
          <a:prstGeom prst="rect">
            <a:avLst/>
          </a:prstGeom>
          <a:noFill/>
          <a:ln>
            <a:noFill/>
          </a:ln>
        </p:spPr>
        <p:txBody>
          <a:bodyPr spcFirstLastPara="1" wrap="square" lIns="68569" tIns="68569" rIns="68569" bIns="68569" anchor="ctr" anchorCtr="0">
            <a:noAutofit/>
          </a:bodyPr>
          <a:lstStyle/>
          <a:p>
            <a:pPr algn="r"/>
            <a:fld id="{00000000-1234-1234-1234-123412341234}" type="slidenum">
              <a:rPr lang="en-US" sz="900">
                <a:solidFill>
                  <a:srgbClr val="888888"/>
                </a:solidFill>
                <a:latin typeface="Calibri"/>
                <a:ea typeface="Calibri"/>
                <a:cs typeface="Calibri"/>
                <a:sym typeface="Calibri"/>
              </a:rPr>
              <a:pPr algn="r"/>
              <a:t>47</a:t>
            </a:fld>
            <a:endParaRPr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29424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bg1"/>
                </a:solidFill>
                <a:latin typeface="Arial Black" panose="020B0A04020102020204" pitchFamily="34" charset="0"/>
              </a:rPr>
              <a:t>Scope and Sequence</a:t>
            </a:r>
          </a:p>
        </p:txBody>
      </p:sp>
      <p:sp>
        <p:nvSpPr>
          <p:cNvPr id="4" name="Slide Number Placeholder 3"/>
          <p:cNvSpPr>
            <a:spLocks noGrp="1"/>
          </p:cNvSpPr>
          <p:nvPr>
            <p:ph type="sldNum" idx="12"/>
          </p:nvPr>
        </p:nvSpPr>
        <p:spPr/>
        <p:txBody>
          <a:bodyPr/>
          <a:lstStyle/>
          <a:p>
            <a:fld id="{00000000-1234-1234-1234-123412341234}" type="slidenum">
              <a:rPr lang="en-US" smtClean="0"/>
              <a:pPr/>
              <a:t>48</a:t>
            </a:fld>
            <a:endParaRPr lang="en-US"/>
          </a:p>
        </p:txBody>
      </p:sp>
      <p:pic>
        <p:nvPicPr>
          <p:cNvPr id="5" name="Shape 449" descr="SCS-Logo-Color-Transparent.png">
            <a:extLst>
              <a:ext uri="{FF2B5EF4-FFF2-40B4-BE49-F238E27FC236}">
                <a16:creationId xmlns:a16="http://schemas.microsoft.com/office/drawing/2014/main" id="{56753450-6909-4BBC-8D66-34A3CE713D36}"/>
              </a:ext>
            </a:extLst>
          </p:cNvPr>
          <p:cNvPicPr preferRelativeResize="0"/>
          <p:nvPr/>
        </p:nvPicPr>
        <p:blipFill rotWithShape="1">
          <a:blip r:embed="rId3">
            <a:alphaModFix/>
          </a:blip>
          <a:srcRect/>
          <a:stretch/>
        </p:blipFill>
        <p:spPr>
          <a:xfrm>
            <a:off x="5636418" y="414336"/>
            <a:ext cx="721519" cy="719138"/>
          </a:xfrm>
          <a:prstGeom prst="rect">
            <a:avLst/>
          </a:prstGeom>
          <a:noFill/>
          <a:ln>
            <a:noFill/>
          </a:ln>
        </p:spPr>
      </p:pic>
      <p:pic>
        <p:nvPicPr>
          <p:cNvPr id="6" name="Picture 5"/>
          <p:cNvPicPr>
            <a:picLocks noChangeAspect="1"/>
          </p:cNvPicPr>
          <p:nvPr/>
        </p:nvPicPr>
        <p:blipFill>
          <a:blip r:embed="rId4"/>
          <a:stretch>
            <a:fillRect/>
          </a:stretch>
        </p:blipFill>
        <p:spPr>
          <a:xfrm>
            <a:off x="547489" y="1354527"/>
            <a:ext cx="6960894" cy="3439773"/>
          </a:xfrm>
          <a:prstGeom prst="rect">
            <a:avLst/>
          </a:prstGeom>
        </p:spPr>
      </p:pic>
    </p:spTree>
    <p:extLst>
      <p:ext uri="{BB962C8B-B14F-4D97-AF65-F5344CB8AC3E}">
        <p14:creationId xmlns:p14="http://schemas.microsoft.com/office/powerpoint/2010/main" val="4148852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bg1"/>
                </a:solidFill>
                <a:latin typeface="Arial Black" panose="020B0A04020102020204" pitchFamily="34" charset="0"/>
              </a:rPr>
              <a:t>Quarter 1 Map</a:t>
            </a:r>
          </a:p>
        </p:txBody>
      </p:sp>
      <p:sp>
        <p:nvSpPr>
          <p:cNvPr id="4" name="Slide Number Placeholder 3"/>
          <p:cNvSpPr>
            <a:spLocks noGrp="1"/>
          </p:cNvSpPr>
          <p:nvPr>
            <p:ph type="sldNum" idx="12"/>
          </p:nvPr>
        </p:nvSpPr>
        <p:spPr/>
        <p:txBody>
          <a:bodyPr/>
          <a:lstStyle/>
          <a:p>
            <a:fld id="{00000000-1234-1234-1234-123412341234}" type="slidenum">
              <a:rPr lang="en-US" smtClean="0"/>
              <a:pPr/>
              <a:t>49</a:t>
            </a:fld>
            <a:endParaRPr lang="en-US"/>
          </a:p>
        </p:txBody>
      </p:sp>
      <p:pic>
        <p:nvPicPr>
          <p:cNvPr id="5" name="Shape 449" descr="SCS-Logo-Color-Transparent.png">
            <a:extLst>
              <a:ext uri="{FF2B5EF4-FFF2-40B4-BE49-F238E27FC236}">
                <a16:creationId xmlns:a16="http://schemas.microsoft.com/office/drawing/2014/main" id="{56753450-6909-4BBC-8D66-34A3CE713D36}"/>
              </a:ext>
            </a:extLst>
          </p:cNvPr>
          <p:cNvPicPr preferRelativeResize="0"/>
          <p:nvPr/>
        </p:nvPicPr>
        <p:blipFill rotWithShape="1">
          <a:blip r:embed="rId3">
            <a:alphaModFix/>
          </a:blip>
          <a:srcRect/>
          <a:stretch/>
        </p:blipFill>
        <p:spPr>
          <a:xfrm>
            <a:off x="5636418" y="414336"/>
            <a:ext cx="721519" cy="719138"/>
          </a:xfrm>
          <a:prstGeom prst="rect">
            <a:avLst/>
          </a:prstGeom>
          <a:noFill/>
          <a:ln>
            <a:noFill/>
          </a:ln>
        </p:spPr>
      </p:pic>
      <p:pic>
        <p:nvPicPr>
          <p:cNvPr id="6" name="Picture 5"/>
          <p:cNvPicPr>
            <a:picLocks noChangeAspect="1"/>
          </p:cNvPicPr>
          <p:nvPr/>
        </p:nvPicPr>
        <p:blipFill>
          <a:blip r:embed="rId4"/>
          <a:stretch>
            <a:fillRect/>
          </a:stretch>
        </p:blipFill>
        <p:spPr>
          <a:xfrm>
            <a:off x="106680" y="1395532"/>
            <a:ext cx="8370776" cy="3398520"/>
          </a:xfrm>
          <a:prstGeom prst="rect">
            <a:avLst/>
          </a:prstGeom>
        </p:spPr>
      </p:pic>
    </p:spTree>
    <p:extLst>
      <p:ext uri="{BB962C8B-B14F-4D97-AF65-F5344CB8AC3E}">
        <p14:creationId xmlns:p14="http://schemas.microsoft.com/office/powerpoint/2010/main" val="1327056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600C-7BEC-A74C-99F9-BB56DB683649}"/>
              </a:ext>
            </a:extLst>
          </p:cNvPr>
          <p:cNvSpPr>
            <a:spLocks noGrp="1"/>
          </p:cNvSpPr>
          <p:nvPr>
            <p:ph type="title"/>
          </p:nvPr>
        </p:nvSpPr>
        <p:spPr/>
        <p:txBody>
          <a:bodyPr/>
          <a:lstStyle/>
          <a:p>
            <a:r>
              <a:rPr lang="en-US" sz="2400" dirty="0">
                <a:latin typeface="+mj-lt"/>
              </a:rPr>
              <a:t>TN Academic Standards</a:t>
            </a:r>
          </a:p>
        </p:txBody>
      </p:sp>
      <p:sp>
        <p:nvSpPr>
          <p:cNvPr id="3" name="Text Placeholder 2">
            <a:extLst>
              <a:ext uri="{FF2B5EF4-FFF2-40B4-BE49-F238E27FC236}">
                <a16:creationId xmlns:a16="http://schemas.microsoft.com/office/drawing/2014/main" id="{40218F13-662A-BC4E-A148-223797F644DD}"/>
              </a:ext>
            </a:extLst>
          </p:cNvPr>
          <p:cNvSpPr>
            <a:spLocks noGrp="1"/>
          </p:cNvSpPr>
          <p:nvPr>
            <p:ph type="body" idx="1"/>
          </p:nvPr>
        </p:nvSpPr>
        <p:spPr>
          <a:xfrm>
            <a:off x="480291" y="1188924"/>
            <a:ext cx="6466584" cy="775554"/>
          </a:xfrm>
        </p:spPr>
        <p:txBody>
          <a:bodyPr/>
          <a:lstStyle/>
          <a:p>
            <a:r>
              <a:rPr lang="en-US" dirty="0" err="1">
                <a:solidFill>
                  <a:srgbClr val="0000FF"/>
                </a:solidFill>
              </a:rPr>
              <a:t>www.tn.gov</a:t>
            </a:r>
            <a:r>
              <a:rPr lang="en-US" dirty="0">
                <a:solidFill>
                  <a:srgbClr val="0000FF"/>
                </a:solidFill>
              </a:rPr>
              <a:t>/education</a:t>
            </a:r>
          </a:p>
          <a:p>
            <a:endParaRPr lang="en-US" dirty="0"/>
          </a:p>
        </p:txBody>
      </p:sp>
      <p:sp>
        <p:nvSpPr>
          <p:cNvPr id="4" name="Slide Number Placeholder 3">
            <a:extLst>
              <a:ext uri="{FF2B5EF4-FFF2-40B4-BE49-F238E27FC236}">
                <a16:creationId xmlns:a16="http://schemas.microsoft.com/office/drawing/2014/main" id="{89859CA9-059F-C841-A0C2-2C1DC1ABEC82}"/>
              </a:ext>
            </a:extLst>
          </p:cNvPr>
          <p:cNvSpPr>
            <a:spLocks noGrp="1"/>
          </p:cNvSpPr>
          <p:nvPr>
            <p:ph type="sldNum" idx="12"/>
          </p:nvPr>
        </p:nvSpPr>
        <p:spPr/>
        <p:txBody>
          <a:bodyPr/>
          <a:lstStyle/>
          <a:p>
            <a:pPr lvl="0">
              <a:spcBef>
                <a:spcPts val="0"/>
              </a:spcBef>
              <a:buNone/>
            </a:pPr>
            <a:fld id="{00000000-1234-1234-1234-123412341234}" type="slidenum">
              <a:rPr lang="en" smtClean="0"/>
              <a:t>5</a:t>
            </a:fld>
            <a:endParaRPr lang="en" dirty="0"/>
          </a:p>
        </p:txBody>
      </p:sp>
      <p:pic>
        <p:nvPicPr>
          <p:cNvPr id="5" name="Picture 4" descr="TNDOE.tiff">
            <a:hlinkClick r:id="rId3"/>
            <a:extLst>
              <a:ext uri="{FF2B5EF4-FFF2-40B4-BE49-F238E27FC236}">
                <a16:creationId xmlns:a16="http://schemas.microsoft.com/office/drawing/2014/main" id="{8DBAAED5-4B5F-9D4F-89E6-3E1E47B21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42" y="2272145"/>
            <a:ext cx="4577265" cy="2526738"/>
          </a:xfrm>
          <a:prstGeom prst="rect">
            <a:avLst/>
          </a:prstGeom>
        </p:spPr>
      </p:pic>
      <p:pic>
        <p:nvPicPr>
          <p:cNvPr id="6" name="Picture 3" descr="A screenshot of a social media post&#10;&#10;Description generated with very high confidence">
            <a:extLst>
              <a:ext uri="{FF2B5EF4-FFF2-40B4-BE49-F238E27FC236}">
                <a16:creationId xmlns:a16="http://schemas.microsoft.com/office/drawing/2014/main" id="{01BB5FBC-0FF0-DC4D-9A0F-7E1919B5302C}"/>
              </a:ext>
            </a:extLst>
          </p:cNvPr>
          <p:cNvPicPr>
            <a:picLocks noChangeAspect="1"/>
          </p:cNvPicPr>
          <p:nvPr/>
        </p:nvPicPr>
        <p:blipFill>
          <a:blip r:embed="rId5"/>
          <a:stretch>
            <a:fillRect/>
          </a:stretch>
        </p:blipFill>
        <p:spPr>
          <a:xfrm>
            <a:off x="576531" y="1523072"/>
            <a:ext cx="6934097" cy="3396751"/>
          </a:xfrm>
          <a:prstGeom prst="rect">
            <a:avLst/>
          </a:prstGeom>
        </p:spPr>
      </p:pic>
      <p:sp>
        <p:nvSpPr>
          <p:cNvPr id="8" name="Arrow: Left 13">
            <a:extLst>
              <a:ext uri="{FF2B5EF4-FFF2-40B4-BE49-F238E27FC236}">
                <a16:creationId xmlns:a16="http://schemas.microsoft.com/office/drawing/2014/main" id="{70ED629D-B36D-584D-B848-0710B54DC102}"/>
              </a:ext>
            </a:extLst>
          </p:cNvPr>
          <p:cNvSpPr/>
          <p:nvPr/>
        </p:nvSpPr>
        <p:spPr>
          <a:xfrm rot="1440000">
            <a:off x="3723895" y="2862850"/>
            <a:ext cx="1370006" cy="341909"/>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cs typeface="Arial"/>
              </a:rPr>
              <a:t>CLICK HERE</a:t>
            </a:r>
          </a:p>
        </p:txBody>
      </p:sp>
      <p:sp>
        <p:nvSpPr>
          <p:cNvPr id="9" name="Oval 8">
            <a:extLst>
              <a:ext uri="{FF2B5EF4-FFF2-40B4-BE49-F238E27FC236}">
                <a16:creationId xmlns:a16="http://schemas.microsoft.com/office/drawing/2014/main" id="{03E690F9-1993-C64F-A770-30676A66B049}"/>
              </a:ext>
            </a:extLst>
          </p:cNvPr>
          <p:cNvSpPr/>
          <p:nvPr/>
        </p:nvSpPr>
        <p:spPr>
          <a:xfrm>
            <a:off x="2731492" y="2599013"/>
            <a:ext cx="1084772" cy="2652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1986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C1E42-DBFA-DD43-BDF7-22AD2DAA0A12}"/>
              </a:ext>
            </a:extLst>
          </p:cNvPr>
          <p:cNvSpPr>
            <a:spLocks noGrp="1"/>
          </p:cNvSpPr>
          <p:nvPr>
            <p:ph type="title"/>
          </p:nvPr>
        </p:nvSpPr>
        <p:spPr/>
        <p:txBody>
          <a:bodyPr/>
          <a:lstStyle/>
          <a:p>
            <a:r>
              <a:rPr lang="en-US" sz="2400" dirty="0">
                <a:latin typeface="+mj-lt"/>
              </a:rPr>
              <a:t>Activity – Rock, Paper , Scissors</a:t>
            </a:r>
          </a:p>
        </p:txBody>
      </p:sp>
      <p:sp>
        <p:nvSpPr>
          <p:cNvPr id="3" name="Text Placeholder 2">
            <a:extLst>
              <a:ext uri="{FF2B5EF4-FFF2-40B4-BE49-F238E27FC236}">
                <a16:creationId xmlns:a16="http://schemas.microsoft.com/office/drawing/2014/main" id="{393629FB-BD68-9E43-927A-4D05439A59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6851B-D8CB-384F-8983-5FCA2CEB9FF2}"/>
              </a:ext>
            </a:extLst>
          </p:cNvPr>
          <p:cNvSpPr>
            <a:spLocks noGrp="1"/>
          </p:cNvSpPr>
          <p:nvPr>
            <p:ph type="sldNum" idx="12"/>
          </p:nvPr>
        </p:nvSpPr>
        <p:spPr/>
        <p:txBody>
          <a:bodyPr/>
          <a:lstStyle/>
          <a:p>
            <a:pPr lvl="0">
              <a:spcBef>
                <a:spcPts val="0"/>
              </a:spcBef>
              <a:buNone/>
            </a:pPr>
            <a:fld id="{00000000-1234-1234-1234-123412341234}" type="slidenum">
              <a:rPr lang="en" smtClean="0"/>
              <a:t>50</a:t>
            </a:fld>
            <a:endParaRPr lang="en" dirty="0"/>
          </a:p>
        </p:txBody>
      </p:sp>
      <p:pic>
        <p:nvPicPr>
          <p:cNvPr id="5" name="Picture 4">
            <a:extLst>
              <a:ext uri="{FF2B5EF4-FFF2-40B4-BE49-F238E27FC236}">
                <a16:creationId xmlns:a16="http://schemas.microsoft.com/office/drawing/2014/main" id="{2D616657-A4A5-4D40-87BF-D3FB85E5AC03}"/>
              </a:ext>
            </a:extLst>
          </p:cNvPr>
          <p:cNvPicPr>
            <a:picLocks noChangeAspect="1"/>
          </p:cNvPicPr>
          <p:nvPr/>
        </p:nvPicPr>
        <p:blipFill>
          <a:blip r:embed="rId3"/>
          <a:stretch>
            <a:fillRect/>
          </a:stretch>
        </p:blipFill>
        <p:spPr>
          <a:xfrm>
            <a:off x="602681" y="1639371"/>
            <a:ext cx="5915587" cy="3312729"/>
          </a:xfrm>
          <a:prstGeom prst="rect">
            <a:avLst/>
          </a:prstGeom>
        </p:spPr>
      </p:pic>
    </p:spTree>
    <p:extLst>
      <p:ext uri="{BB962C8B-B14F-4D97-AF65-F5344CB8AC3E}">
        <p14:creationId xmlns:p14="http://schemas.microsoft.com/office/powerpoint/2010/main" val="774779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814387" y="392907"/>
            <a:ext cx="5492354" cy="765572"/>
          </a:xfrm>
          <a:prstGeom prst="rect">
            <a:avLst/>
          </a:prstGeom>
          <a:noFill/>
          <a:ln>
            <a:noFill/>
          </a:ln>
        </p:spPr>
        <p:txBody>
          <a:bodyPr spcFirstLastPara="1" wrap="square" lIns="68569" tIns="68569" rIns="68569" bIns="68569" anchor="ctr" anchorCtr="0">
            <a:noAutofit/>
          </a:bodyPr>
          <a:lstStyle/>
          <a:p>
            <a:pPr>
              <a:lnSpc>
                <a:spcPct val="90000"/>
              </a:lnSpc>
            </a:pPr>
            <a:r>
              <a:rPr lang="en-US" sz="2400" b="0" dirty="0">
                <a:solidFill>
                  <a:schemeClr val="lt1"/>
                </a:solidFill>
                <a:latin typeface="Arial Black"/>
                <a:ea typeface="Arial Black"/>
                <a:cs typeface="Arial Black"/>
                <a:sym typeface="Arial Black"/>
              </a:rPr>
              <a:t>Contact Information</a:t>
            </a:r>
            <a:endParaRPr dirty="0"/>
          </a:p>
        </p:txBody>
      </p:sp>
      <p:sp>
        <p:nvSpPr>
          <p:cNvPr id="514" name="Shape 514"/>
          <p:cNvSpPr/>
          <p:nvPr/>
        </p:nvSpPr>
        <p:spPr>
          <a:xfrm>
            <a:off x="255135" y="1222988"/>
            <a:ext cx="7842263" cy="3739485"/>
          </a:xfrm>
          <a:prstGeom prst="rect">
            <a:avLst/>
          </a:prstGeom>
          <a:noFill/>
          <a:ln>
            <a:noFill/>
          </a:ln>
        </p:spPr>
        <p:txBody>
          <a:bodyPr spcFirstLastPara="1" wrap="square" lIns="68569" tIns="0" rIns="68569" bIns="0" anchor="ctr" anchorCtr="0">
            <a:noAutofit/>
          </a:bodyPr>
          <a:lstStyle/>
          <a:p>
            <a:pPr lvl="0">
              <a:buClr>
                <a:schemeClr val="dk1"/>
              </a:buClr>
              <a:buSzPts val="1800"/>
            </a:pPr>
            <a:r>
              <a:rPr lang="en-US" sz="1875" b="1" u="sng" dirty="0">
                <a:solidFill>
                  <a:srgbClr val="000090"/>
                </a:solidFill>
                <a:latin typeface="Calibri"/>
                <a:ea typeface="Calibri"/>
                <a:cs typeface="Calibri"/>
                <a:sym typeface="Calibri"/>
              </a:rPr>
              <a:t>Advisors with the Department of Professional Development and Support</a:t>
            </a:r>
            <a:endParaRPr sz="1875" b="1" u="sng" dirty="0">
              <a:solidFill>
                <a:srgbClr val="000090"/>
              </a:solidFill>
              <a:latin typeface="Calibri"/>
              <a:ea typeface="Calibri"/>
              <a:cs typeface="Calibri"/>
              <a:sym typeface="Calibri"/>
            </a:endParaRPr>
          </a:p>
          <a:p>
            <a:r>
              <a:rPr lang="en-US" sz="2250" dirty="0">
                <a:latin typeface="Calibri"/>
                <a:ea typeface="Calibri"/>
                <a:cs typeface="Calibri"/>
                <a:sym typeface="Calibri"/>
              </a:rPr>
              <a:t>           Courtney Skipper   </a:t>
            </a:r>
            <a:r>
              <a:rPr lang="en-US" sz="2250" dirty="0">
                <a:solidFill>
                  <a:srgbClr val="ED7D31"/>
                </a:solidFill>
                <a:latin typeface="Calibri"/>
                <a:ea typeface="Calibri"/>
                <a:cs typeface="Calibri"/>
                <a:sym typeface="Calibri"/>
              </a:rPr>
              <a:t>K-5</a:t>
            </a:r>
            <a:r>
              <a:rPr lang="en-US" sz="2250" dirty="0">
                <a:latin typeface="Calibri"/>
                <a:ea typeface="Calibri"/>
                <a:cs typeface="Calibri"/>
                <a:sym typeface="Calibri"/>
              </a:rPr>
              <a:t>    </a:t>
            </a:r>
            <a:r>
              <a:rPr lang="en-US" sz="2250" u="sng" dirty="0">
                <a:solidFill>
                  <a:schemeClr val="hlink"/>
                </a:solidFill>
                <a:latin typeface="Calibri"/>
                <a:ea typeface="Calibri"/>
                <a:cs typeface="Calibri"/>
                <a:sym typeface="Calibri"/>
                <a:hlinkClick r:id="rId3"/>
              </a:rPr>
              <a:t>skipperc@scsk12.org</a:t>
            </a:r>
            <a:endParaRPr sz="2250" dirty="0">
              <a:solidFill>
                <a:schemeClr val="hlink"/>
              </a:solidFill>
              <a:latin typeface="Calibri"/>
              <a:ea typeface="Calibri"/>
              <a:cs typeface="Calibri"/>
              <a:sym typeface="Calibri"/>
            </a:endParaRPr>
          </a:p>
          <a:p>
            <a:r>
              <a:rPr lang="en-US" sz="2250" dirty="0">
                <a:latin typeface="Calibri"/>
                <a:ea typeface="Calibri"/>
                <a:cs typeface="Calibri"/>
                <a:sym typeface="Calibri"/>
              </a:rPr>
              <a:t>                   Tracy Leaks     </a:t>
            </a:r>
            <a:r>
              <a:rPr lang="en-US" sz="2250" dirty="0">
                <a:solidFill>
                  <a:srgbClr val="ED7D31"/>
                </a:solidFill>
                <a:latin typeface="Calibri"/>
                <a:ea typeface="Calibri"/>
                <a:cs typeface="Calibri"/>
                <a:sym typeface="Calibri"/>
              </a:rPr>
              <a:t>6-8</a:t>
            </a:r>
            <a:r>
              <a:rPr lang="en-US" sz="2250" dirty="0">
                <a:latin typeface="Calibri"/>
                <a:ea typeface="Calibri"/>
                <a:cs typeface="Calibri"/>
                <a:sym typeface="Calibri"/>
              </a:rPr>
              <a:t>   </a:t>
            </a:r>
            <a:r>
              <a:rPr lang="en-US" sz="2250" b="1" dirty="0">
                <a:latin typeface="Calibri"/>
                <a:ea typeface="Calibri"/>
                <a:cs typeface="Calibri"/>
                <a:sym typeface="Calibri"/>
              </a:rPr>
              <a:t> </a:t>
            </a:r>
            <a:r>
              <a:rPr lang="en-US" sz="2250" u="sng" dirty="0">
                <a:solidFill>
                  <a:schemeClr val="hlink"/>
                </a:solidFill>
                <a:latin typeface="Calibri"/>
                <a:ea typeface="Calibri"/>
                <a:cs typeface="Calibri"/>
                <a:sym typeface="Calibri"/>
                <a:hlinkClick r:id="rId4"/>
              </a:rPr>
              <a:t>leaksta@scsk12.org </a:t>
            </a:r>
            <a:r>
              <a:rPr lang="en-US" sz="2250" dirty="0">
                <a:latin typeface="Calibri"/>
                <a:ea typeface="Calibri"/>
                <a:cs typeface="Calibri"/>
              </a:rPr>
              <a:t>       </a:t>
            </a:r>
            <a:br>
              <a:rPr lang="en-US" sz="2250" dirty="0">
                <a:latin typeface="Calibri"/>
                <a:ea typeface="Calibri"/>
                <a:cs typeface="Calibri"/>
              </a:rPr>
            </a:br>
            <a:r>
              <a:rPr lang="en-US" sz="2250" dirty="0">
                <a:latin typeface="Calibri"/>
                <a:ea typeface="Calibri"/>
                <a:cs typeface="Calibri"/>
                <a:sym typeface="Calibri"/>
              </a:rPr>
              <a:t>       Agata Jedrzejewski   </a:t>
            </a:r>
            <a:r>
              <a:rPr lang="en-US" sz="2250" dirty="0">
                <a:solidFill>
                  <a:srgbClr val="ED7D31"/>
                </a:solidFill>
                <a:latin typeface="Calibri"/>
                <a:ea typeface="Calibri"/>
                <a:cs typeface="Calibri"/>
                <a:sym typeface="Calibri"/>
              </a:rPr>
              <a:t>9-12</a:t>
            </a:r>
            <a:r>
              <a:rPr lang="en-US" sz="2250" dirty="0">
                <a:latin typeface="Calibri"/>
                <a:ea typeface="Calibri"/>
                <a:cs typeface="Calibri"/>
                <a:sym typeface="Calibri"/>
              </a:rPr>
              <a:t>   </a:t>
            </a:r>
            <a:r>
              <a:rPr lang="en-US" sz="2250" u="sng" dirty="0">
                <a:solidFill>
                  <a:schemeClr val="hlink"/>
                </a:solidFill>
                <a:latin typeface="Calibri"/>
                <a:ea typeface="Calibri"/>
                <a:cs typeface="Calibri"/>
                <a:sym typeface="Calibri"/>
                <a:hlinkClick r:id="rId5"/>
              </a:rPr>
              <a:t>jedrzejewskia@scsk12.org</a:t>
            </a:r>
            <a:r>
              <a:rPr lang="en-US" sz="2250" dirty="0">
                <a:latin typeface="Calibri"/>
                <a:ea typeface="Calibri"/>
                <a:cs typeface="Calibri"/>
                <a:sym typeface="Calibri"/>
              </a:rPr>
              <a:t> </a:t>
            </a:r>
            <a:endParaRPr lang="en-US" sz="2400" dirty="0">
              <a:solidFill>
                <a:schemeClr val="dk1"/>
              </a:solidFill>
            </a:endParaRPr>
          </a:p>
          <a:p>
            <a:endParaRPr lang="en-US" sz="2250" dirty="0">
              <a:latin typeface="Calibri"/>
              <a:ea typeface="Calibri"/>
              <a:cs typeface="Calibri"/>
            </a:endParaRPr>
          </a:p>
          <a:p>
            <a:pPr lvl="0"/>
            <a:r>
              <a:rPr lang="en-US" sz="1875" dirty="0">
                <a:latin typeface="Calibri"/>
                <a:ea typeface="Calibri"/>
                <a:cs typeface="Calibri"/>
              </a:rPr>
              <a:t> </a:t>
            </a:r>
            <a:r>
              <a:rPr lang="en-US" sz="1875" dirty="0">
                <a:solidFill>
                  <a:srgbClr val="FF9800"/>
                </a:solidFill>
                <a:latin typeface="Calibri"/>
                <a:ea typeface="Calibri"/>
                <a:cs typeface="Calibri"/>
              </a:rPr>
              <a:t>         </a:t>
            </a:r>
            <a:r>
              <a:rPr lang="en-US" sz="1875" b="1" u="sng" dirty="0">
                <a:solidFill>
                  <a:srgbClr val="000090"/>
                </a:solidFill>
                <a:latin typeface="Calibri"/>
                <a:ea typeface="Calibri"/>
                <a:cs typeface="Calibri"/>
                <a:sym typeface="Calibri"/>
              </a:rPr>
              <a:t>Advisors with the Department of Curriculum and Instructions</a:t>
            </a:r>
          </a:p>
          <a:p>
            <a:r>
              <a:rPr lang="en-US" sz="2250" dirty="0">
                <a:latin typeface="Calibri"/>
                <a:ea typeface="Calibri"/>
                <a:cs typeface="Calibri"/>
              </a:rPr>
              <a:t>          </a:t>
            </a:r>
            <a:r>
              <a:rPr lang="en-US" sz="2250" dirty="0" err="1">
                <a:latin typeface="Calibri"/>
                <a:ea typeface="Calibri"/>
                <a:cs typeface="Calibri"/>
              </a:rPr>
              <a:t>Terilyn</a:t>
            </a:r>
            <a:r>
              <a:rPr lang="en-US" sz="2250" dirty="0">
                <a:latin typeface="Calibri"/>
                <a:ea typeface="Calibri"/>
                <a:cs typeface="Calibri"/>
              </a:rPr>
              <a:t> </a:t>
            </a:r>
            <a:r>
              <a:rPr lang="en-US" sz="2250" dirty="0" err="1">
                <a:latin typeface="Calibri"/>
                <a:ea typeface="Calibri"/>
                <a:cs typeface="Calibri"/>
              </a:rPr>
              <a:t>McChriston</a:t>
            </a:r>
            <a:r>
              <a:rPr lang="en-US" sz="2250" dirty="0">
                <a:solidFill>
                  <a:schemeClr val="hlink"/>
                </a:solidFill>
                <a:latin typeface="Calibri"/>
                <a:ea typeface="Calibri"/>
                <a:cs typeface="Calibri"/>
              </a:rPr>
              <a:t>   </a:t>
            </a:r>
            <a:r>
              <a:rPr lang="en-US" sz="2250" dirty="0">
                <a:solidFill>
                  <a:srgbClr val="ED7D31"/>
                </a:solidFill>
                <a:latin typeface="Calibri"/>
                <a:ea typeface="Calibri"/>
                <a:cs typeface="Calibri"/>
              </a:rPr>
              <a:t>K-5</a:t>
            </a:r>
            <a:r>
              <a:rPr lang="en-US" sz="2250" dirty="0">
                <a:solidFill>
                  <a:schemeClr val="hlink"/>
                </a:solidFill>
                <a:latin typeface="Calibri"/>
                <a:ea typeface="Calibri"/>
                <a:cs typeface="Calibri"/>
              </a:rPr>
              <a:t>   </a:t>
            </a:r>
            <a:r>
              <a:rPr lang="en-US" sz="2250" dirty="0">
                <a:solidFill>
                  <a:schemeClr val="hlink"/>
                </a:solidFill>
                <a:latin typeface="Calibri"/>
                <a:ea typeface="Calibri"/>
                <a:cs typeface="Calibri"/>
                <a:hlinkClick r:id="rId6"/>
              </a:rPr>
              <a:t>mcchristontj@scsk12.org</a:t>
            </a:r>
            <a:r>
              <a:rPr lang="en-US" sz="2250" dirty="0">
                <a:solidFill>
                  <a:schemeClr val="hlink"/>
                </a:solidFill>
                <a:latin typeface="Calibri"/>
                <a:ea typeface="Calibri"/>
                <a:cs typeface="Calibri"/>
              </a:rPr>
              <a:t> </a:t>
            </a:r>
          </a:p>
          <a:p>
            <a:pPr marL="342900"/>
            <a:r>
              <a:rPr lang="en-US" sz="2250" dirty="0">
                <a:latin typeface="Calibri"/>
                <a:cs typeface="Calibri"/>
              </a:rPr>
              <a:t>        Kimberly Jackson</a:t>
            </a:r>
            <a:r>
              <a:rPr lang="en-US" sz="2250" dirty="0">
                <a:solidFill>
                  <a:srgbClr val="0563C1"/>
                </a:solidFill>
                <a:latin typeface="Calibri"/>
                <a:cs typeface="Calibri"/>
              </a:rPr>
              <a:t>   </a:t>
            </a:r>
            <a:r>
              <a:rPr lang="en-US" sz="2250" dirty="0">
                <a:solidFill>
                  <a:srgbClr val="ED7D31"/>
                </a:solidFill>
                <a:latin typeface="Calibri"/>
                <a:cs typeface="Calibri"/>
              </a:rPr>
              <a:t>6-8</a:t>
            </a:r>
            <a:r>
              <a:rPr lang="en-US" sz="2250" dirty="0">
                <a:solidFill>
                  <a:srgbClr val="0563C1"/>
                </a:solidFill>
                <a:latin typeface="Calibri"/>
                <a:cs typeface="Calibri"/>
              </a:rPr>
              <a:t>    </a:t>
            </a:r>
            <a:r>
              <a:rPr lang="en-US" sz="2250" dirty="0">
                <a:solidFill>
                  <a:srgbClr val="0563C1"/>
                </a:solidFill>
                <a:latin typeface="Calibri"/>
                <a:cs typeface="Calibri"/>
                <a:hlinkClick r:id="rId7"/>
              </a:rPr>
              <a:t>jacksonkd@scsk12.org</a:t>
            </a:r>
            <a:endParaRPr lang="en-US" sz="2250" dirty="0">
              <a:solidFill>
                <a:srgbClr val="0563C1"/>
              </a:solidFill>
              <a:latin typeface="Calibri"/>
              <a:cs typeface="Calibri"/>
            </a:endParaRPr>
          </a:p>
          <a:p>
            <a:pPr>
              <a:buClr>
                <a:schemeClr val="dk1"/>
              </a:buClr>
              <a:buSzPts val="3000"/>
            </a:pPr>
            <a:r>
              <a:rPr lang="en-US" sz="2250" dirty="0">
                <a:solidFill>
                  <a:schemeClr val="dk1"/>
                </a:solidFill>
                <a:latin typeface="Calibri"/>
                <a:cs typeface="Calibri"/>
              </a:rPr>
              <a:t>        Shalanda Saulsberry   </a:t>
            </a:r>
            <a:r>
              <a:rPr lang="en-US" sz="2250" dirty="0">
                <a:solidFill>
                  <a:srgbClr val="ED7D31"/>
                </a:solidFill>
                <a:latin typeface="Calibri"/>
                <a:cs typeface="Calibri"/>
              </a:rPr>
              <a:t>9-12</a:t>
            </a:r>
            <a:r>
              <a:rPr lang="en-US" sz="2250" dirty="0">
                <a:solidFill>
                  <a:schemeClr val="dk1"/>
                </a:solidFill>
                <a:latin typeface="Calibri"/>
                <a:cs typeface="Calibri"/>
              </a:rPr>
              <a:t>      </a:t>
            </a:r>
            <a:r>
              <a:rPr lang="en-US" sz="2250" u="sng" dirty="0">
                <a:solidFill>
                  <a:schemeClr val="dk1"/>
                </a:solidFill>
                <a:latin typeface="Calibri"/>
                <a:cs typeface="Calibri"/>
                <a:hlinkClick r:id="rId8"/>
              </a:rPr>
              <a:t>saulsberryst@scsk12.org</a:t>
            </a:r>
            <a:r>
              <a:rPr lang="en-US" sz="2250" u="sng" dirty="0">
                <a:solidFill>
                  <a:schemeClr val="dk1"/>
                </a:solidFill>
                <a:latin typeface="Calibri"/>
                <a:cs typeface="Calibri"/>
              </a:rPr>
              <a:t> </a:t>
            </a:r>
            <a:endParaRPr lang="en-US" sz="1050" dirty="0">
              <a:solidFill>
                <a:schemeClr val="dk1"/>
              </a:solidFill>
            </a:endParaRPr>
          </a:p>
        </p:txBody>
      </p:sp>
      <p:pic>
        <p:nvPicPr>
          <p:cNvPr id="515" name="Shape 515" descr="SCS-Logo-Color-Transparent.png"/>
          <p:cNvPicPr preferRelativeResize="0"/>
          <p:nvPr/>
        </p:nvPicPr>
        <p:blipFill rotWithShape="1">
          <a:blip r:embed="rId9">
            <a:alphaModFix/>
          </a:blip>
          <a:srcRect/>
          <a:stretch/>
        </p:blipFill>
        <p:spPr>
          <a:xfrm>
            <a:off x="5636419" y="414337"/>
            <a:ext cx="721519" cy="719138"/>
          </a:xfrm>
          <a:prstGeom prst="rect">
            <a:avLst/>
          </a:prstGeom>
          <a:noFill/>
          <a:ln>
            <a:noFill/>
          </a:ln>
        </p:spPr>
      </p:pic>
      <p:sp>
        <p:nvSpPr>
          <p:cNvPr id="516" name="Shape 516"/>
          <p:cNvSpPr txBox="1">
            <a:spLocks noGrp="1"/>
          </p:cNvSpPr>
          <p:nvPr>
            <p:ph type="sldNum" idx="12"/>
          </p:nvPr>
        </p:nvSpPr>
        <p:spPr>
          <a:xfrm>
            <a:off x="7617619" y="4636294"/>
            <a:ext cx="1488281" cy="315516"/>
          </a:xfrm>
          <a:prstGeom prst="rect">
            <a:avLst/>
          </a:prstGeom>
          <a:noFill/>
          <a:ln>
            <a:noFill/>
          </a:ln>
        </p:spPr>
        <p:txBody>
          <a:bodyPr spcFirstLastPara="1" wrap="square" lIns="68569" tIns="68569" rIns="68569" bIns="68569" anchor="ctr" anchorCtr="0">
            <a:noAutofit/>
          </a:bodyPr>
          <a:lstStyle/>
          <a:p>
            <a:pPr algn="r"/>
            <a:fld id="{00000000-1234-1234-1234-123412341234}" type="slidenum">
              <a:rPr lang="en-US" sz="900">
                <a:solidFill>
                  <a:srgbClr val="888888"/>
                </a:solidFill>
                <a:latin typeface="Calibri"/>
                <a:ea typeface="Calibri"/>
                <a:cs typeface="Calibri"/>
                <a:sym typeface="Calibri"/>
              </a:rPr>
              <a:pPr algn="r"/>
              <a:t>51</a:t>
            </a:fld>
            <a:endParaRPr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20538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Agenda</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52</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47298" y="3414963"/>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b="1"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37834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271958" y="1146914"/>
            <a:ext cx="6326033" cy="2961900"/>
          </a:xfrm>
          <a:prstGeom prst="rect">
            <a:avLst/>
          </a:prstGeom>
        </p:spPr>
        <p:txBody>
          <a:bodyPr lIns="91425" tIns="91425" rIns="91425" bIns="91425" anchor="ctr" anchorCtr="0">
            <a:noAutofit/>
          </a:bodyPr>
          <a:lstStyle/>
          <a:p>
            <a:pPr lvl="0"/>
            <a:r>
              <a:rPr lang="en-US" sz="3000" b="0" dirty="0">
                <a:latin typeface="Arial Black"/>
                <a:cs typeface="Arial Black"/>
              </a:rPr>
              <a:t>K-5 Social Studies</a:t>
            </a:r>
            <a:br>
              <a:rPr lang="en-US" sz="3000" b="0" dirty="0">
                <a:latin typeface="Arial Black"/>
                <a:cs typeface="Arial Black"/>
              </a:rPr>
            </a:br>
            <a:br>
              <a:rPr lang="en-US" sz="3000" b="0" dirty="0">
                <a:latin typeface="Arial Black"/>
                <a:cs typeface="Arial Black"/>
              </a:rPr>
            </a:br>
            <a:br>
              <a:rPr lang="en-US" sz="3000" b="0" dirty="0">
                <a:latin typeface="Arial Black"/>
                <a:cs typeface="Arial Black"/>
              </a:rPr>
            </a:br>
            <a:endParaRPr lang="en" sz="3000" b="0" dirty="0">
              <a:latin typeface="Arial Black"/>
              <a:cs typeface="Arial Black"/>
            </a:endParaRPr>
          </a:p>
        </p:txBody>
      </p:sp>
      <p:pic>
        <p:nvPicPr>
          <p:cNvPr id="2" name="Picture 1"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2" y="1277402"/>
            <a:ext cx="2016849" cy="2011807"/>
          </a:xfrm>
          <a:prstGeom prst="rect">
            <a:avLst/>
          </a:prstGeom>
        </p:spPr>
      </p:pic>
    </p:spTree>
    <p:extLst>
      <p:ext uri="{BB962C8B-B14F-4D97-AF65-F5344CB8AC3E}">
        <p14:creationId xmlns:p14="http://schemas.microsoft.com/office/powerpoint/2010/main" val="203422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6" y="392575"/>
            <a:ext cx="5804399" cy="766200"/>
          </a:xfrm>
        </p:spPr>
        <p:txBody>
          <a:bodyPr/>
          <a:lstStyle/>
          <a:p>
            <a:r>
              <a:rPr lang="en-US" sz="2400" dirty="0">
                <a:latin typeface="+mj-lt"/>
              </a:rPr>
              <a:t>Curriculum Map Scope and Sequence</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54</a:t>
            </a:fld>
            <a:endParaRPr lang="en"/>
          </a:p>
        </p:txBody>
      </p:sp>
      <p:pic>
        <p:nvPicPr>
          <p:cNvPr id="5" name="Content Placeholder 3"/>
          <p:cNvPicPr>
            <a:picLocks noGrp="1" noChangeAspect="1"/>
          </p:cNvPicPr>
          <p:nvPr>
            <p:ph idx="1"/>
          </p:nvPr>
        </p:nvPicPr>
        <p:blipFill rotWithShape="1">
          <a:blip r:embed="rId3"/>
          <a:srcRect l="9547" t="25424" r="9309" b="5085"/>
          <a:stretch/>
        </p:blipFill>
        <p:spPr>
          <a:xfrm>
            <a:off x="814275" y="1341154"/>
            <a:ext cx="6132600" cy="3610946"/>
          </a:xfrm>
          <a:prstGeom prst="rect">
            <a:avLst/>
          </a:prstGeom>
        </p:spPr>
        <p:style>
          <a:lnRef idx="2">
            <a:schemeClr val="dk1"/>
          </a:lnRef>
          <a:fillRef idx="1">
            <a:schemeClr val="lt1"/>
          </a:fillRef>
          <a:effectRef idx="0">
            <a:schemeClr val="dk1"/>
          </a:effectRef>
          <a:fontRef idx="minor">
            <a:schemeClr val="dk1"/>
          </a:fontRef>
        </p:style>
      </p:pic>
      <p:sp>
        <p:nvSpPr>
          <p:cNvPr id="6" name="Oval 5"/>
          <p:cNvSpPr/>
          <p:nvPr/>
        </p:nvSpPr>
        <p:spPr>
          <a:xfrm>
            <a:off x="1048818" y="1716967"/>
            <a:ext cx="546009" cy="249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45788" y="1716967"/>
            <a:ext cx="546009" cy="249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39729" y="1716967"/>
            <a:ext cx="546009" cy="249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33670" y="1716967"/>
            <a:ext cx="546009" cy="249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750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Curriculum Map Introduction</a:t>
            </a:r>
          </a:p>
        </p:txBody>
      </p:sp>
      <p:pic>
        <p:nvPicPr>
          <p:cNvPr id="5" name="Picture 4"/>
          <p:cNvPicPr>
            <a:picLocks noChangeAspect="1"/>
          </p:cNvPicPr>
          <p:nvPr/>
        </p:nvPicPr>
        <p:blipFill rotWithShape="1">
          <a:blip r:embed="rId3"/>
          <a:srcRect l="19273" t="19507" r="21310" b="9091"/>
          <a:stretch/>
        </p:blipFill>
        <p:spPr>
          <a:xfrm>
            <a:off x="502980" y="1104028"/>
            <a:ext cx="6120853" cy="3922053"/>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55</a:t>
            </a:fld>
            <a:endParaRPr lang="en"/>
          </a:p>
        </p:txBody>
      </p:sp>
      <p:sp>
        <p:nvSpPr>
          <p:cNvPr id="6" name="Rectangular Callout 5"/>
          <p:cNvSpPr/>
          <p:nvPr/>
        </p:nvSpPr>
        <p:spPr>
          <a:xfrm>
            <a:off x="6567854" y="1002323"/>
            <a:ext cx="2537546" cy="782515"/>
          </a:xfrm>
          <a:prstGeom prst="wedgeRectCallout">
            <a:avLst>
              <a:gd name="adj1" fmla="val -50595"/>
              <a:gd name="adj2" fmla="val 8160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629400" y="2680212"/>
            <a:ext cx="2338754" cy="782515"/>
          </a:xfrm>
          <a:prstGeom prst="wedgeRectCallout">
            <a:avLst>
              <a:gd name="adj1" fmla="val -50595"/>
              <a:gd name="adj2" fmla="val 8160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6462346" y="3880520"/>
            <a:ext cx="2373923" cy="782515"/>
          </a:xfrm>
          <a:prstGeom prst="wedgeRectCallout">
            <a:avLst>
              <a:gd name="adj1" fmla="val -59002"/>
              <a:gd name="adj2" fmla="val 793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29400" y="1158775"/>
            <a:ext cx="2476000" cy="523220"/>
          </a:xfrm>
          <a:prstGeom prst="rect">
            <a:avLst/>
          </a:prstGeom>
          <a:noFill/>
        </p:spPr>
        <p:txBody>
          <a:bodyPr wrap="square" rtlCol="0">
            <a:spAutoFit/>
          </a:bodyPr>
          <a:lstStyle/>
          <a:p>
            <a:r>
              <a:rPr lang="en-US" dirty="0"/>
              <a:t>Snapshot of what students will learn throughout the year</a:t>
            </a:r>
          </a:p>
        </p:txBody>
      </p:sp>
      <p:sp>
        <p:nvSpPr>
          <p:cNvPr id="11" name="TextBox 10"/>
          <p:cNvSpPr txBox="1"/>
          <p:nvPr/>
        </p:nvSpPr>
        <p:spPr>
          <a:xfrm>
            <a:off x="6667367" y="2746874"/>
            <a:ext cx="2300787" cy="523220"/>
          </a:xfrm>
          <a:prstGeom prst="rect">
            <a:avLst/>
          </a:prstGeom>
          <a:noFill/>
        </p:spPr>
        <p:txBody>
          <a:bodyPr wrap="square" rtlCol="0">
            <a:spAutoFit/>
          </a:bodyPr>
          <a:lstStyle/>
          <a:p>
            <a:r>
              <a:rPr lang="en-US" dirty="0"/>
              <a:t>Time recommendations for social studies instruction</a:t>
            </a:r>
          </a:p>
        </p:txBody>
      </p:sp>
      <p:sp>
        <p:nvSpPr>
          <p:cNvPr id="12" name="TextBox 11"/>
          <p:cNvSpPr txBox="1"/>
          <p:nvPr/>
        </p:nvSpPr>
        <p:spPr>
          <a:xfrm>
            <a:off x="6515100" y="3991708"/>
            <a:ext cx="2321169" cy="523220"/>
          </a:xfrm>
          <a:prstGeom prst="rect">
            <a:avLst/>
          </a:prstGeom>
          <a:noFill/>
        </p:spPr>
        <p:txBody>
          <a:bodyPr wrap="square" rtlCol="0">
            <a:spAutoFit/>
          </a:bodyPr>
          <a:lstStyle/>
          <a:p>
            <a:r>
              <a:rPr lang="en-US" dirty="0"/>
              <a:t>Studies Weekly online access</a:t>
            </a:r>
          </a:p>
        </p:txBody>
      </p:sp>
      <p:sp>
        <p:nvSpPr>
          <p:cNvPr id="10" name="Rectangular Callout 9"/>
          <p:cNvSpPr/>
          <p:nvPr/>
        </p:nvSpPr>
        <p:spPr>
          <a:xfrm>
            <a:off x="26517" y="3270094"/>
            <a:ext cx="707179" cy="980562"/>
          </a:xfrm>
          <a:prstGeom prst="wedgeRectCallout">
            <a:avLst>
              <a:gd name="adj1" fmla="val 55538"/>
              <a:gd name="adj2" fmla="val 5916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734" y="3391044"/>
            <a:ext cx="756645" cy="738664"/>
          </a:xfrm>
          <a:prstGeom prst="rect">
            <a:avLst/>
          </a:prstGeom>
          <a:noFill/>
        </p:spPr>
        <p:txBody>
          <a:bodyPr wrap="square" rtlCol="0">
            <a:spAutoFit/>
          </a:bodyPr>
          <a:lstStyle/>
          <a:p>
            <a:r>
              <a:rPr lang="en-US" dirty="0"/>
              <a:t>Getting </a:t>
            </a:r>
            <a:r>
              <a:rPr lang="en-US" dirty="0" err="1"/>
              <a:t>StartedVideos</a:t>
            </a:r>
            <a:endParaRPr lang="en-US" dirty="0"/>
          </a:p>
        </p:txBody>
      </p:sp>
    </p:spTree>
    <p:extLst>
      <p:ext uri="{BB962C8B-B14F-4D97-AF65-F5344CB8AC3E}">
        <p14:creationId xmlns:p14="http://schemas.microsoft.com/office/powerpoint/2010/main" val="2532767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36" y="374990"/>
            <a:ext cx="5797540" cy="766200"/>
          </a:xfrm>
        </p:spPr>
        <p:txBody>
          <a:bodyPr/>
          <a:lstStyle/>
          <a:p>
            <a:r>
              <a:rPr lang="en-US" sz="2400" dirty="0">
                <a:latin typeface="+mj-lt"/>
              </a:rPr>
              <a:t>Studies Weekly Titles and Support Strategies</a:t>
            </a:r>
          </a:p>
        </p:txBody>
      </p:sp>
      <p:pic>
        <p:nvPicPr>
          <p:cNvPr id="5" name="Picture 4"/>
          <p:cNvPicPr>
            <a:picLocks noChangeAspect="1"/>
          </p:cNvPicPr>
          <p:nvPr/>
        </p:nvPicPr>
        <p:blipFill rotWithShape="1">
          <a:blip r:embed="rId3"/>
          <a:srcRect l="19970" t="19555" r="21372" b="29703"/>
          <a:stretch/>
        </p:blipFill>
        <p:spPr>
          <a:xfrm>
            <a:off x="297262" y="1332582"/>
            <a:ext cx="7835621" cy="3810918"/>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56</a:t>
            </a:fld>
            <a:endParaRPr lang="en"/>
          </a:p>
        </p:txBody>
      </p:sp>
      <p:sp>
        <p:nvSpPr>
          <p:cNvPr id="7" name="Left Arrow 6"/>
          <p:cNvSpPr/>
          <p:nvPr/>
        </p:nvSpPr>
        <p:spPr>
          <a:xfrm rot="19229721">
            <a:off x="6994207" y="3648809"/>
            <a:ext cx="619323" cy="1494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19541960">
            <a:off x="3976762" y="3602915"/>
            <a:ext cx="619323" cy="1494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9552515">
            <a:off x="3678837" y="1681258"/>
            <a:ext cx="619323" cy="1494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866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392575"/>
            <a:ext cx="6423358" cy="766200"/>
          </a:xfrm>
        </p:spPr>
        <p:txBody>
          <a:bodyPr/>
          <a:lstStyle/>
          <a:p>
            <a:r>
              <a:rPr lang="en-US" sz="2400" dirty="0">
                <a:latin typeface="+mj-lt"/>
              </a:rPr>
              <a:t>Essential Questions, Vocabulary, Texts,  and TDQs</a:t>
            </a:r>
          </a:p>
        </p:txBody>
      </p:sp>
      <p:pic>
        <p:nvPicPr>
          <p:cNvPr id="5" name="Picture 4"/>
          <p:cNvPicPr>
            <a:picLocks noChangeAspect="1"/>
          </p:cNvPicPr>
          <p:nvPr/>
        </p:nvPicPr>
        <p:blipFill rotWithShape="1">
          <a:blip r:embed="rId3"/>
          <a:srcRect l="19472" t="18145" r="21523" b="8985"/>
          <a:stretch/>
        </p:blipFill>
        <p:spPr>
          <a:xfrm>
            <a:off x="95250" y="1291922"/>
            <a:ext cx="7277100" cy="3660178"/>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57</a:t>
            </a:fld>
            <a:endParaRPr lang="en"/>
          </a:p>
        </p:txBody>
      </p:sp>
      <p:sp>
        <p:nvSpPr>
          <p:cNvPr id="6" name="Oval 5"/>
          <p:cNvSpPr/>
          <p:nvPr/>
        </p:nvSpPr>
        <p:spPr>
          <a:xfrm>
            <a:off x="2676525" y="2276475"/>
            <a:ext cx="1552575" cy="436411"/>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1428750" y="3752850"/>
            <a:ext cx="1349787" cy="381000"/>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Left Arrow 8"/>
          <p:cNvSpPr/>
          <p:nvPr/>
        </p:nvSpPr>
        <p:spPr>
          <a:xfrm rot="20459454">
            <a:off x="6029325" y="1592581"/>
            <a:ext cx="485775" cy="1028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13123305">
            <a:off x="1038225" y="1240487"/>
            <a:ext cx="485775" cy="1028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88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53" y="381413"/>
            <a:ext cx="6808661" cy="766200"/>
          </a:xfrm>
        </p:spPr>
        <p:txBody>
          <a:bodyPr/>
          <a:lstStyle/>
          <a:p>
            <a:r>
              <a:rPr lang="en-US" sz="2400" dirty="0">
                <a:latin typeface="+mj-lt"/>
              </a:rPr>
              <a:t>Protocols, Extension Activities, Assessments, and Standards</a:t>
            </a:r>
          </a:p>
        </p:txBody>
      </p:sp>
      <p:pic>
        <p:nvPicPr>
          <p:cNvPr id="5" name="Picture 4"/>
          <p:cNvPicPr>
            <a:picLocks noChangeAspect="1"/>
          </p:cNvPicPr>
          <p:nvPr/>
        </p:nvPicPr>
        <p:blipFill rotWithShape="1">
          <a:blip r:embed="rId3"/>
          <a:srcRect l="19766" t="30208" r="21376" b="19531"/>
          <a:stretch/>
        </p:blipFill>
        <p:spPr>
          <a:xfrm>
            <a:off x="114300" y="1370700"/>
            <a:ext cx="7658100" cy="3676650"/>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58</a:t>
            </a:fld>
            <a:endParaRPr lang="en"/>
          </a:p>
        </p:txBody>
      </p:sp>
      <p:sp>
        <p:nvSpPr>
          <p:cNvPr id="6" name="Oval 5"/>
          <p:cNvSpPr/>
          <p:nvPr/>
        </p:nvSpPr>
        <p:spPr>
          <a:xfrm>
            <a:off x="0" y="2543175"/>
            <a:ext cx="1349787" cy="381000"/>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139381" y="1575937"/>
            <a:ext cx="1349787" cy="624337"/>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Left Arrow 7"/>
          <p:cNvSpPr/>
          <p:nvPr/>
        </p:nvSpPr>
        <p:spPr>
          <a:xfrm rot="18871198" flipV="1">
            <a:off x="2794478" y="1505833"/>
            <a:ext cx="485775" cy="12111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501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3659" y="681446"/>
            <a:ext cx="5367900" cy="2961900"/>
          </a:xfrm>
        </p:spPr>
        <p:txBody>
          <a:bodyPr/>
          <a:lstStyle/>
          <a:p>
            <a:r>
              <a:rPr lang="en-US" sz="4400" dirty="0"/>
              <a:t>Social Studies Resource</a:t>
            </a:r>
            <a:br>
              <a:rPr lang="en-US" sz="4400" dirty="0"/>
            </a:br>
            <a:r>
              <a:rPr lang="en-US" sz="4400" dirty="0"/>
              <a:t>Studies Weekly</a:t>
            </a:r>
          </a:p>
        </p:txBody>
      </p:sp>
      <p:pic>
        <p:nvPicPr>
          <p:cNvPr id="3" name="Picture 2" descr="Region 7 Professional Development Support - Power in ..."/>
          <p:cNvPicPr>
            <a:picLocks noChangeAspect="1"/>
          </p:cNvPicPr>
          <p:nvPr/>
        </p:nvPicPr>
        <p:blipFill>
          <a:blip r:embed="rId3"/>
          <a:stretch>
            <a:fillRect/>
          </a:stretch>
        </p:blipFill>
        <p:spPr>
          <a:xfrm>
            <a:off x="1" y="1094944"/>
            <a:ext cx="2736904" cy="2978248"/>
          </a:xfrm>
          <a:prstGeom prst="rect">
            <a:avLst/>
          </a:prstGeom>
        </p:spPr>
      </p:pic>
    </p:spTree>
    <p:extLst>
      <p:ext uri="{BB962C8B-B14F-4D97-AF65-F5344CB8AC3E}">
        <p14:creationId xmlns:p14="http://schemas.microsoft.com/office/powerpoint/2010/main" val="29391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594E2F-EFE2-4ADE-B61E-AB4797FF8F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112745-1947-4D53-8FAA-1BCB1FBB6A12}"/>
              </a:ext>
            </a:extLst>
          </p:cNvPr>
          <p:cNvSpPr>
            <a:spLocks noGrp="1"/>
          </p:cNvSpPr>
          <p:nvPr>
            <p:ph type="sldNum" idx="12"/>
          </p:nvPr>
        </p:nvSpPr>
        <p:spPr/>
        <p:txBody>
          <a:bodyPr/>
          <a:lstStyle/>
          <a:p>
            <a:fld id="{00000000-1234-1234-1234-123412341234}" type="slidenum">
              <a:rPr lang="en-US"/>
              <a:pPr/>
              <a:t>6</a:t>
            </a:fld>
            <a:endParaRPr lang="en-US"/>
          </a:p>
        </p:txBody>
      </p:sp>
      <p:pic>
        <p:nvPicPr>
          <p:cNvPr id="5" name="Picture 5" descr="A screenshot of a cell phone&#10;&#10;Description generated with very high confidence">
            <a:extLst>
              <a:ext uri="{FF2B5EF4-FFF2-40B4-BE49-F238E27FC236}">
                <a16:creationId xmlns:a16="http://schemas.microsoft.com/office/drawing/2014/main" id="{0E202E23-1FF5-42F5-B2CC-BF4A676D5C52}"/>
              </a:ext>
            </a:extLst>
          </p:cNvPr>
          <p:cNvPicPr>
            <a:picLocks noChangeAspect="1"/>
          </p:cNvPicPr>
          <p:nvPr/>
        </p:nvPicPr>
        <p:blipFill>
          <a:blip r:embed="rId3"/>
          <a:stretch>
            <a:fillRect/>
          </a:stretch>
        </p:blipFill>
        <p:spPr>
          <a:xfrm>
            <a:off x="284087" y="1352651"/>
            <a:ext cx="6467655" cy="3503849"/>
          </a:xfrm>
          <a:prstGeom prst="rect">
            <a:avLst/>
          </a:prstGeom>
        </p:spPr>
      </p:pic>
      <p:sp>
        <p:nvSpPr>
          <p:cNvPr id="7" name="Oval 6">
            <a:extLst>
              <a:ext uri="{FF2B5EF4-FFF2-40B4-BE49-F238E27FC236}">
                <a16:creationId xmlns:a16="http://schemas.microsoft.com/office/drawing/2014/main" id="{C5A8C9F1-F20D-4EE2-BD94-BF23A1C06CB7}"/>
              </a:ext>
            </a:extLst>
          </p:cNvPr>
          <p:cNvSpPr/>
          <p:nvPr/>
        </p:nvSpPr>
        <p:spPr>
          <a:xfrm>
            <a:off x="814274" y="2640170"/>
            <a:ext cx="1001647" cy="12234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Arrow: Left 7">
            <a:extLst>
              <a:ext uri="{FF2B5EF4-FFF2-40B4-BE49-F238E27FC236}">
                <a16:creationId xmlns:a16="http://schemas.microsoft.com/office/drawing/2014/main" id="{BE67F628-0124-4C9B-AC94-BEEB87E2CAE5}"/>
              </a:ext>
            </a:extLst>
          </p:cNvPr>
          <p:cNvSpPr/>
          <p:nvPr/>
        </p:nvSpPr>
        <p:spPr>
          <a:xfrm>
            <a:off x="2017660" y="2962054"/>
            <a:ext cx="2532052" cy="72130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cs typeface="Arial"/>
              </a:rPr>
              <a:t>Click on Content Area </a:t>
            </a:r>
          </a:p>
        </p:txBody>
      </p:sp>
      <p:sp>
        <p:nvSpPr>
          <p:cNvPr id="11" name="Title 4">
            <a:extLst>
              <a:ext uri="{FF2B5EF4-FFF2-40B4-BE49-F238E27FC236}">
                <a16:creationId xmlns:a16="http://schemas.microsoft.com/office/drawing/2014/main" id="{9E227674-5477-4666-999A-6AE99EDE291C}"/>
              </a:ext>
            </a:extLst>
          </p:cNvPr>
          <p:cNvSpPr txBox="1">
            <a:spLocks/>
          </p:cNvSpPr>
          <p:nvPr/>
        </p:nvSpPr>
        <p:spPr>
          <a:xfrm>
            <a:off x="284087" y="392575"/>
            <a:ext cx="5492400" cy="766200"/>
          </a:xfrm>
          <a:prstGeom prst="rect">
            <a:avLst/>
          </a:prstGeom>
          <a:noFill/>
          <a:ln>
            <a:noFill/>
          </a:ln>
        </p:spPr>
        <p:txBody>
          <a:bodyPr spcFirstLastPara="1" wrap="square" lIns="68569" tIns="68569" rIns="68569" bIns="68569"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en-US" sz="2400" b="1" dirty="0">
                <a:solidFill>
                  <a:srgbClr val="FFFFFF"/>
                </a:solidFill>
                <a:latin typeface="Arial Black"/>
              </a:rPr>
              <a:t>TN Academic Standards Reference</a:t>
            </a:r>
          </a:p>
        </p:txBody>
      </p:sp>
      <p:pic>
        <p:nvPicPr>
          <p:cNvPr id="2" name="Shape 424" descr="SCS-Logo-Color-Transparent.png">
            <a:extLst>
              <a:ext uri="{FF2B5EF4-FFF2-40B4-BE49-F238E27FC236}">
                <a16:creationId xmlns:a16="http://schemas.microsoft.com/office/drawing/2014/main" id="{A1FFCB56-5681-4F5B-9C01-DD4D0B072FDA}"/>
              </a:ext>
            </a:extLst>
          </p:cNvPr>
          <p:cNvPicPr preferRelativeResize="0"/>
          <p:nvPr/>
        </p:nvPicPr>
        <p:blipFill rotWithShape="1">
          <a:blip r:embed="rId4">
            <a:alphaModFix/>
          </a:blip>
          <a:srcRect/>
          <a:stretch/>
        </p:blipFill>
        <p:spPr>
          <a:xfrm>
            <a:off x="5636419" y="414336"/>
            <a:ext cx="721519" cy="719138"/>
          </a:xfrm>
          <a:prstGeom prst="rect">
            <a:avLst/>
          </a:prstGeom>
          <a:noFill/>
          <a:ln>
            <a:noFill/>
          </a:ln>
        </p:spPr>
      </p:pic>
    </p:spTree>
    <p:extLst>
      <p:ext uri="{BB962C8B-B14F-4D97-AF65-F5344CB8AC3E}">
        <p14:creationId xmlns:p14="http://schemas.microsoft.com/office/powerpoint/2010/main" val="2688326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Easy Access to Studies Weekly: www.edugoodies.com</a:t>
            </a:r>
          </a:p>
        </p:txBody>
      </p:sp>
      <p:pic>
        <p:nvPicPr>
          <p:cNvPr id="5" name="Picture 4"/>
          <p:cNvPicPr>
            <a:picLocks noChangeAspect="1"/>
          </p:cNvPicPr>
          <p:nvPr/>
        </p:nvPicPr>
        <p:blipFill rotWithShape="1">
          <a:blip r:embed="rId3"/>
          <a:srcRect l="19749" t="13012" r="20737" b="4648"/>
          <a:stretch/>
        </p:blipFill>
        <p:spPr>
          <a:xfrm>
            <a:off x="699796" y="1327350"/>
            <a:ext cx="5999583" cy="3755598"/>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60</a:t>
            </a:fld>
            <a:endParaRPr lang="en"/>
          </a:p>
        </p:txBody>
      </p:sp>
      <p:sp>
        <p:nvSpPr>
          <p:cNvPr id="6" name="Left Arrow 5"/>
          <p:cNvSpPr/>
          <p:nvPr/>
        </p:nvSpPr>
        <p:spPr>
          <a:xfrm rot="20077520">
            <a:off x="6284222" y="4182240"/>
            <a:ext cx="814876" cy="20114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288462">
            <a:off x="6221108" y="3088073"/>
            <a:ext cx="942347" cy="2182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78150F1-61CD-5E4C-95E3-898E4FA210CF}"/>
              </a:ext>
            </a:extLst>
          </p:cNvPr>
          <p:cNvPicPr>
            <a:picLocks noChangeAspect="1"/>
          </p:cNvPicPr>
          <p:nvPr/>
        </p:nvPicPr>
        <p:blipFill rotWithShape="1">
          <a:blip r:embed="rId4"/>
          <a:srcRect l="4542" t="2641" r="7357" b="9503"/>
          <a:stretch/>
        </p:blipFill>
        <p:spPr>
          <a:xfrm>
            <a:off x="1227099" y="1371085"/>
            <a:ext cx="5943601" cy="3265415"/>
          </a:xfrm>
          <a:prstGeom prst="rect">
            <a:avLst/>
          </a:prstGeom>
          <a:noFill/>
          <a:ln>
            <a:noFill/>
          </a:ln>
        </p:spPr>
      </p:pic>
    </p:spTree>
    <p:extLst>
      <p:ext uri="{BB962C8B-B14F-4D97-AF65-F5344CB8AC3E}">
        <p14:creationId xmlns:p14="http://schemas.microsoft.com/office/powerpoint/2010/main" val="92507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Studies Weekly Login</a:t>
            </a:r>
          </a:p>
        </p:txBody>
      </p:sp>
      <p:sp>
        <p:nvSpPr>
          <p:cNvPr id="3" name="Text Placeholder 2"/>
          <p:cNvSpPr>
            <a:spLocks noGrp="1"/>
          </p:cNvSpPr>
          <p:nvPr>
            <p:ph type="body" idx="1"/>
          </p:nvPr>
        </p:nvSpPr>
        <p:spPr>
          <a:xfrm>
            <a:off x="5591174" y="1327350"/>
            <a:ext cx="3552825" cy="3816150"/>
          </a:xfrm>
        </p:spPr>
        <p:txBody>
          <a:bodyPr/>
          <a:lstStyle/>
          <a:p>
            <a:pPr>
              <a:spcAft>
                <a:spcPts val="0"/>
              </a:spcAft>
              <a:buNone/>
            </a:pPr>
            <a:r>
              <a:rPr lang="en-US" dirty="0"/>
              <a:t>Username: </a:t>
            </a:r>
            <a:r>
              <a:rPr lang="en-US" dirty="0" err="1"/>
              <a:t>shelby_county</a:t>
            </a:r>
            <a:endParaRPr lang="en-US" dirty="0"/>
          </a:p>
          <a:p>
            <a:pPr>
              <a:spcAft>
                <a:spcPts val="0"/>
              </a:spcAft>
              <a:buNone/>
            </a:pPr>
            <a:endParaRPr lang="en-US" dirty="0"/>
          </a:p>
          <a:p>
            <a:pPr>
              <a:spcAft>
                <a:spcPts val="0"/>
              </a:spcAft>
              <a:buNone/>
            </a:pPr>
            <a:r>
              <a:rPr lang="en-US" dirty="0"/>
              <a:t>Password: </a:t>
            </a:r>
          </a:p>
          <a:p>
            <a:pPr>
              <a:spcAft>
                <a:spcPts val="0"/>
              </a:spcAft>
              <a:buNone/>
            </a:pPr>
            <a:r>
              <a:rPr lang="en-US" dirty="0"/>
              <a:t>county</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61</a:t>
            </a:fld>
            <a:endParaRPr lang="en"/>
          </a:p>
        </p:txBody>
      </p:sp>
      <p:pic>
        <p:nvPicPr>
          <p:cNvPr id="5" name="Content Placeholder 5"/>
          <p:cNvPicPr>
            <a:picLocks noGrp="1" noChangeAspect="1"/>
          </p:cNvPicPr>
          <p:nvPr>
            <p:ph sz="half" idx="2"/>
          </p:nvPr>
        </p:nvPicPr>
        <p:blipFill rotWithShape="1">
          <a:blip r:embed="rId3"/>
          <a:srcRect l="2707" t="3206" r="16501" b="14020"/>
          <a:stretch/>
        </p:blipFill>
        <p:spPr>
          <a:xfrm>
            <a:off x="0" y="1393760"/>
            <a:ext cx="5485487" cy="3558340"/>
          </a:xfrm>
          <a:prstGeom prst="rect">
            <a:avLst/>
          </a:prstGeom>
        </p:spPr>
      </p:pic>
      <p:pic>
        <p:nvPicPr>
          <p:cNvPr id="6" name="Picture 5">
            <a:extLst>
              <a:ext uri="{FF2B5EF4-FFF2-40B4-BE49-F238E27FC236}">
                <a16:creationId xmlns:a16="http://schemas.microsoft.com/office/drawing/2014/main" id="{42AF3250-099B-B646-A266-3FEF6FD243A2}"/>
              </a:ext>
            </a:extLst>
          </p:cNvPr>
          <p:cNvPicPr>
            <a:picLocks noChangeAspect="1"/>
          </p:cNvPicPr>
          <p:nvPr/>
        </p:nvPicPr>
        <p:blipFill rotWithShape="1">
          <a:blip r:embed="rId4"/>
          <a:srcRect l="5904" t="7716" r="7291" b="16049"/>
          <a:stretch/>
        </p:blipFill>
        <p:spPr>
          <a:xfrm>
            <a:off x="851868" y="1224638"/>
            <a:ext cx="6660445" cy="3792682"/>
          </a:xfrm>
          <a:prstGeom prst="rect">
            <a:avLst/>
          </a:prstGeom>
        </p:spPr>
      </p:pic>
    </p:spTree>
    <p:extLst>
      <p:ext uri="{BB962C8B-B14F-4D97-AF65-F5344CB8AC3E}">
        <p14:creationId xmlns:p14="http://schemas.microsoft.com/office/powerpoint/2010/main" val="278292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Reading Tab</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62</a:t>
            </a:fld>
            <a:endParaRPr lang="en"/>
          </a:p>
        </p:txBody>
      </p:sp>
      <p:pic>
        <p:nvPicPr>
          <p:cNvPr id="5" name="Content Placeholder 3"/>
          <p:cNvPicPr>
            <a:picLocks noGrp="1" noChangeAspect="1"/>
          </p:cNvPicPr>
          <p:nvPr>
            <p:ph idx="1"/>
          </p:nvPr>
        </p:nvPicPr>
        <p:blipFill rotWithShape="1">
          <a:blip r:embed="rId3"/>
          <a:srcRect l="13926" t="5421" r="18096" b="8204"/>
          <a:stretch/>
        </p:blipFill>
        <p:spPr>
          <a:xfrm>
            <a:off x="546683" y="1335975"/>
            <a:ext cx="7071318" cy="3534463"/>
          </a:xfrm>
          <a:prstGeom prst="rect">
            <a:avLst/>
          </a:prstGeom>
        </p:spPr>
      </p:pic>
    </p:spTree>
    <p:extLst>
      <p:ext uri="{BB962C8B-B14F-4D97-AF65-F5344CB8AC3E}">
        <p14:creationId xmlns:p14="http://schemas.microsoft.com/office/powerpoint/2010/main" val="3438698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Articles Tab</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63</a:t>
            </a:fld>
            <a:endParaRPr lang="en"/>
          </a:p>
        </p:txBody>
      </p:sp>
      <p:pic>
        <p:nvPicPr>
          <p:cNvPr id="5" name="Content Placeholder 3"/>
          <p:cNvPicPr>
            <a:picLocks noGrp="1" noChangeAspect="1"/>
          </p:cNvPicPr>
          <p:nvPr>
            <p:ph idx="1"/>
          </p:nvPr>
        </p:nvPicPr>
        <p:blipFill rotWithShape="1">
          <a:blip r:embed="rId3"/>
          <a:srcRect l="13612" t="6348" r="14865" b="7648"/>
          <a:stretch/>
        </p:blipFill>
        <p:spPr>
          <a:xfrm>
            <a:off x="716519" y="1158775"/>
            <a:ext cx="6055756" cy="3911220"/>
          </a:xfrm>
          <a:prstGeom prst="rect">
            <a:avLst/>
          </a:prstGeom>
        </p:spPr>
      </p:pic>
    </p:spTree>
    <p:extLst>
      <p:ext uri="{BB962C8B-B14F-4D97-AF65-F5344CB8AC3E}">
        <p14:creationId xmlns:p14="http://schemas.microsoft.com/office/powerpoint/2010/main" val="2115543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C1E42-DBFA-DD43-BDF7-22AD2DAA0A12}"/>
              </a:ext>
            </a:extLst>
          </p:cNvPr>
          <p:cNvSpPr>
            <a:spLocks noGrp="1"/>
          </p:cNvSpPr>
          <p:nvPr>
            <p:ph type="title"/>
          </p:nvPr>
        </p:nvSpPr>
        <p:spPr/>
        <p:txBody>
          <a:bodyPr/>
          <a:lstStyle/>
          <a:p>
            <a:r>
              <a:rPr lang="en-US" sz="2400" dirty="0">
                <a:latin typeface="+mj-lt"/>
              </a:rPr>
              <a:t>Activity – Give One, Get One</a:t>
            </a:r>
          </a:p>
        </p:txBody>
      </p:sp>
      <p:sp>
        <p:nvSpPr>
          <p:cNvPr id="3" name="Text Placeholder 2">
            <a:extLst>
              <a:ext uri="{FF2B5EF4-FFF2-40B4-BE49-F238E27FC236}">
                <a16:creationId xmlns:a16="http://schemas.microsoft.com/office/drawing/2014/main" id="{393629FB-BD68-9E43-927A-4D05439A59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6851B-D8CB-384F-8983-5FCA2CEB9FF2}"/>
              </a:ext>
            </a:extLst>
          </p:cNvPr>
          <p:cNvSpPr>
            <a:spLocks noGrp="1"/>
          </p:cNvSpPr>
          <p:nvPr>
            <p:ph type="sldNum" idx="12"/>
          </p:nvPr>
        </p:nvSpPr>
        <p:spPr/>
        <p:txBody>
          <a:bodyPr/>
          <a:lstStyle/>
          <a:p>
            <a:pPr lvl="0">
              <a:spcBef>
                <a:spcPts val="0"/>
              </a:spcBef>
              <a:buNone/>
            </a:pPr>
            <a:fld id="{00000000-1234-1234-1234-123412341234}" type="slidenum">
              <a:rPr lang="en" smtClean="0"/>
              <a:t>64</a:t>
            </a:fld>
            <a:endParaRPr lang="en" dirty="0"/>
          </a:p>
        </p:txBody>
      </p:sp>
      <p:pic>
        <p:nvPicPr>
          <p:cNvPr id="6" name="Picture 5">
            <a:extLst>
              <a:ext uri="{FF2B5EF4-FFF2-40B4-BE49-F238E27FC236}">
                <a16:creationId xmlns:a16="http://schemas.microsoft.com/office/drawing/2014/main" id="{73D55203-82B2-6940-863D-FD63A942A09B}"/>
              </a:ext>
            </a:extLst>
          </p:cNvPr>
          <p:cNvPicPr>
            <a:picLocks noChangeAspect="1"/>
          </p:cNvPicPr>
          <p:nvPr/>
        </p:nvPicPr>
        <p:blipFill>
          <a:blip r:embed="rId3"/>
          <a:stretch>
            <a:fillRect/>
          </a:stretch>
        </p:blipFill>
        <p:spPr>
          <a:xfrm>
            <a:off x="1525475" y="959262"/>
            <a:ext cx="4788392" cy="4332750"/>
          </a:xfrm>
          <a:prstGeom prst="rect">
            <a:avLst/>
          </a:prstGeom>
        </p:spPr>
      </p:pic>
      <p:pic>
        <p:nvPicPr>
          <p:cNvPr id="7" name="Picture 6">
            <a:extLst>
              <a:ext uri="{FF2B5EF4-FFF2-40B4-BE49-F238E27FC236}">
                <a16:creationId xmlns:a16="http://schemas.microsoft.com/office/drawing/2014/main" id="{8CB3BFF8-B533-0A4D-8C41-5A446DF6F090}"/>
              </a:ext>
            </a:extLst>
          </p:cNvPr>
          <p:cNvPicPr>
            <a:picLocks noChangeAspect="1"/>
          </p:cNvPicPr>
          <p:nvPr/>
        </p:nvPicPr>
        <p:blipFill>
          <a:blip r:embed="rId4"/>
          <a:stretch>
            <a:fillRect/>
          </a:stretch>
        </p:blipFill>
        <p:spPr>
          <a:xfrm>
            <a:off x="397187" y="2188900"/>
            <a:ext cx="1422400" cy="1422400"/>
          </a:xfrm>
          <a:prstGeom prst="rect">
            <a:avLst/>
          </a:prstGeom>
        </p:spPr>
      </p:pic>
    </p:spTree>
    <p:extLst>
      <p:ext uri="{BB962C8B-B14F-4D97-AF65-F5344CB8AC3E}">
        <p14:creationId xmlns:p14="http://schemas.microsoft.com/office/powerpoint/2010/main" val="2140512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Arial Black" panose="020B0A04020102020204" pitchFamily="34" charset="0"/>
                <a:cs typeface="Arial" panose="020B0604020202020204" pitchFamily="34" charset="0"/>
                <a:sym typeface="Roboto Condensed" charset="0"/>
              </a:rPr>
              <a:t>Social Studies Questions?</a:t>
            </a:r>
            <a:endParaRPr lang="en" sz="2400" dirty="0">
              <a:latin typeface="Arial Black"/>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65</a:t>
            </a:fld>
            <a:endParaRPr lang="en"/>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pic>
        <p:nvPicPr>
          <p:cNvPr id="6" name="giphy.gif">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870" y="1327973"/>
            <a:ext cx="2956510" cy="232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983472" y="2202748"/>
            <a:ext cx="5548895" cy="1015663"/>
          </a:xfrm>
          <a:prstGeom prst="rect">
            <a:avLst/>
          </a:prstGeom>
        </p:spPr>
        <p:txBody>
          <a:bodyPr wrap="square">
            <a:spAutoFit/>
          </a:bodyPr>
          <a:lstStyle/>
          <a:p>
            <a:pPr lvl="0" algn="ctr"/>
            <a:r>
              <a:rPr lang="en-US" altLang="en-US" sz="2000" dirty="0"/>
              <a:t>Chunmeka Wayne</a:t>
            </a:r>
          </a:p>
          <a:p>
            <a:pPr lvl="0" algn="ctr"/>
            <a:r>
              <a:rPr lang="en-US" altLang="en-US" sz="2000" dirty="0"/>
              <a:t>K-5 Social Studies Instructional Advisor </a:t>
            </a:r>
          </a:p>
          <a:p>
            <a:pPr lvl="0" algn="ctr"/>
            <a:r>
              <a:rPr lang="en-US" altLang="en-US" sz="2000" dirty="0">
                <a:hlinkClick r:id="rId5"/>
              </a:rPr>
              <a:t>waynecc@scsk12.org</a:t>
            </a:r>
            <a:endParaRPr lang="en-US" altLang="en-US" sz="2000" dirty="0"/>
          </a:p>
        </p:txBody>
      </p:sp>
    </p:spTree>
    <p:extLst>
      <p:ext uri="{BB962C8B-B14F-4D97-AF65-F5344CB8AC3E}">
        <p14:creationId xmlns:p14="http://schemas.microsoft.com/office/powerpoint/2010/main" val="28041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mj-lt"/>
                <a:cs typeface="Arial" panose="020B0604020202020204" pitchFamily="34" charset="0"/>
                <a:sym typeface="Roboto Condensed" charset="0"/>
              </a:rPr>
              <a:t>Agenda</a:t>
            </a:r>
            <a:endParaRPr lang="en" sz="2400" dirty="0">
              <a:latin typeface="+mj-lt"/>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66</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47298" y="3905758"/>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1" y="1501264"/>
            <a:ext cx="8531281"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b="1"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206946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mj-lt"/>
                <a:cs typeface="Arial" panose="020B0604020202020204" pitchFamily="34" charset="0"/>
                <a:sym typeface="Roboto Condensed" charset="0"/>
              </a:rPr>
              <a:t>Bridge to Practice</a:t>
            </a:r>
            <a:endParaRPr lang="en" sz="2400" dirty="0">
              <a:latin typeface="+mj-lt"/>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67</a:t>
            </a:fld>
            <a:endParaRPr lang="en"/>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sp>
        <p:nvSpPr>
          <p:cNvPr id="2" name="Rectangle 1"/>
          <p:cNvSpPr/>
          <p:nvPr/>
        </p:nvSpPr>
        <p:spPr>
          <a:xfrm>
            <a:off x="375385" y="1372126"/>
            <a:ext cx="8321040" cy="3508653"/>
          </a:xfrm>
          <a:prstGeom prst="rect">
            <a:avLst/>
          </a:prstGeom>
        </p:spPr>
        <p:txBody>
          <a:bodyPr wrap="square" anchor="t">
            <a:spAutoFit/>
          </a:bodyPr>
          <a:lstStyle/>
          <a:p>
            <a:pPr marL="285750" indent="-285750">
              <a:buFont typeface="Arial" panose="020B0604020202020204" pitchFamily="34" charset="0"/>
              <a:buChar char="•"/>
              <a:defRPr/>
            </a:pPr>
            <a:r>
              <a:rPr lang="en-US" sz="1850" dirty="0"/>
              <a:t>Align with your new teacher orientation leader to assist with accessing curriculum and materials.</a:t>
            </a:r>
          </a:p>
          <a:p>
            <a:pPr marL="285750" indent="-285750">
              <a:buFont typeface="Arial" panose="020B0604020202020204" pitchFamily="34" charset="0"/>
              <a:buChar char="•"/>
              <a:defRPr/>
            </a:pPr>
            <a:r>
              <a:rPr lang="en-US" sz="1850" dirty="0"/>
              <a:t>Commit to studying and becoming familiar with accessing your content’s curriculum in preparation for the first week of school.</a:t>
            </a:r>
          </a:p>
          <a:p>
            <a:pPr marL="285750" indent="-285750">
              <a:buFont typeface="Arial" panose="020B0604020202020204" pitchFamily="34" charset="0"/>
              <a:buChar char="•"/>
              <a:defRPr/>
            </a:pPr>
            <a:endParaRPr lang="en-US" sz="1850" dirty="0"/>
          </a:p>
          <a:p>
            <a:pPr marL="285750" indent="-285750">
              <a:buFont typeface="Arial" panose="020B0604020202020204" pitchFamily="34" charset="0"/>
              <a:buChar char="•"/>
              <a:defRPr/>
            </a:pPr>
            <a:r>
              <a:rPr lang="en-US" sz="1850" b="1" dirty="0"/>
              <a:t>Answer the following questions as you complete the Bridge to Practice:</a:t>
            </a:r>
            <a:endParaRPr lang="en-US" sz="1850" dirty="0"/>
          </a:p>
          <a:p>
            <a:pPr marL="800100" lvl="1" indent="-342900">
              <a:buFont typeface="Wingdings" panose="05000000000000000000" pitchFamily="2" charset="2"/>
              <a:buChar char="ü"/>
              <a:defRPr/>
            </a:pPr>
            <a:r>
              <a:rPr lang="en-US" sz="1850" dirty="0"/>
              <a:t>What materials will I need to study in preparation for the first week of school?</a:t>
            </a:r>
          </a:p>
          <a:p>
            <a:pPr marL="800100" lvl="1" indent="-342900">
              <a:buFont typeface="Wingdings" panose="05000000000000000000" pitchFamily="2" charset="2"/>
              <a:buChar char="ü"/>
              <a:defRPr/>
            </a:pPr>
            <a:r>
              <a:rPr lang="en-US" sz="1850" dirty="0"/>
              <a:t>What supports will I need as I study and prepare?</a:t>
            </a:r>
          </a:p>
          <a:p>
            <a:pPr marL="800100" lvl="1" indent="-342900">
              <a:buFont typeface="Wingdings" panose="05000000000000000000" pitchFamily="2" charset="2"/>
              <a:buChar char="ü"/>
              <a:defRPr/>
            </a:pPr>
            <a:endParaRPr lang="en-US" sz="1850" dirty="0"/>
          </a:p>
          <a:p>
            <a:pPr marL="285750" indent="-285750">
              <a:buFont typeface="Arial" panose="020B0604020202020204" pitchFamily="34" charset="0"/>
              <a:buChar char="•"/>
              <a:defRPr/>
            </a:pPr>
            <a:endParaRPr lang="en-US" sz="1850" dirty="0"/>
          </a:p>
        </p:txBody>
      </p:sp>
    </p:spTree>
    <p:extLst>
      <p:ext uri="{BB962C8B-B14F-4D97-AF65-F5344CB8AC3E}">
        <p14:creationId xmlns:p14="http://schemas.microsoft.com/office/powerpoint/2010/main" val="151758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mj-lt"/>
                <a:cs typeface="Arial" panose="020B0604020202020204" pitchFamily="34" charset="0"/>
                <a:sym typeface="Roboto Condensed" charset="0"/>
              </a:rPr>
              <a:t>Agenda</a:t>
            </a:r>
            <a:endParaRPr lang="en" sz="2400" dirty="0">
              <a:latin typeface="+mj-lt"/>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68</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grpSp>
        <p:nvGrpSpPr>
          <p:cNvPr id="2" name="Group 1"/>
          <p:cNvGrpSpPr/>
          <p:nvPr/>
        </p:nvGrpSpPr>
        <p:grpSpPr>
          <a:xfrm>
            <a:off x="47298" y="4379931"/>
            <a:ext cx="8314402" cy="388253"/>
            <a:chOff x="172186" y="1599042"/>
            <a:chExt cx="7811227" cy="388253"/>
          </a:xfrm>
        </p:grpSpPr>
        <p:sp>
          <p:nvSpPr>
            <p:cNvPr id="9" name="AutoShape 5"/>
            <p:cNvSpPr>
              <a:spLocks noChangeArrowheads="1"/>
            </p:cNvSpPr>
            <p:nvPr/>
          </p:nvSpPr>
          <p:spPr bwMode="auto">
            <a:xfrm>
              <a:off x="172186" y="1599042"/>
              <a:ext cx="7811227" cy="388251"/>
            </a:xfrm>
            <a:prstGeom prst="roundRect">
              <a:avLst>
                <a:gd name="adj" fmla="val 16667"/>
              </a:avLst>
            </a:prstGeom>
            <a:noFill/>
            <a:ln w="19050">
              <a:solidFill>
                <a:srgbClr val="4F81BD"/>
              </a:solidFill>
              <a:round/>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sp>
          <p:nvSpPr>
            <p:cNvPr id="8" name="AutoShape 4"/>
            <p:cNvSpPr>
              <a:spLocks noChangeArrowheads="1"/>
            </p:cNvSpPr>
            <p:nvPr/>
          </p:nvSpPr>
          <p:spPr bwMode="auto">
            <a:xfrm rot="5400000">
              <a:off x="391970" y="1394402"/>
              <a:ext cx="388247" cy="797539"/>
            </a:xfrm>
            <a:prstGeom prst="triangle">
              <a:avLst>
                <a:gd name="adj" fmla="val 50000"/>
              </a:avLst>
            </a:prstGeom>
            <a:solidFill>
              <a:schemeClr val="accent1"/>
            </a:solidFill>
            <a:ln w="19050">
              <a:solidFill>
                <a:schemeClr val="bg2"/>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dirty="0">
                <a:latin typeface="Book Antiqua" panose="02040602050305030304" pitchFamily="18" charset="0"/>
              </a:endParaRPr>
            </a:p>
          </p:txBody>
        </p:sp>
      </p:grpSp>
      <p:sp>
        <p:nvSpPr>
          <p:cNvPr id="6" name="TextBox 1"/>
          <p:cNvSpPr txBox="1">
            <a:spLocks noChangeArrowheads="1"/>
          </p:cNvSpPr>
          <p:nvPr/>
        </p:nvSpPr>
        <p:spPr bwMode="auto">
          <a:xfrm>
            <a:off x="1017472" y="1501264"/>
            <a:ext cx="7727284" cy="326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Accessing TN State Standards/ SCS Curriculum Maps</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ELA</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Math</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Science</a:t>
            </a:r>
          </a:p>
          <a:p>
            <a:pPr marL="228600" lvl="0" eaLnBrk="1" hangingPunct="1">
              <a:lnSpc>
                <a:spcPct val="150000"/>
              </a:lnSpc>
              <a:buClr>
                <a:srgbClr val="000000"/>
              </a:buClr>
              <a:buSzPct val="100000"/>
            </a:pPr>
            <a:r>
              <a:rPr lang="en-US" sz="2000" dirty="0">
                <a:ea typeface="Calibri"/>
                <a:cs typeface="Calibri" panose="020F0502020204030204" pitchFamily="34" charset="0"/>
                <a:sym typeface="Calibri"/>
              </a:rPr>
              <a:t>Elementary Social Studies</a:t>
            </a:r>
          </a:p>
          <a:p>
            <a:pPr marL="228600" lvl="0" eaLnBrk="1" hangingPunct="1">
              <a:lnSpc>
                <a:spcPct val="150000"/>
              </a:lnSpc>
              <a:buClr>
                <a:srgbClr val="000000"/>
              </a:buClr>
              <a:buSzPct val="100000"/>
            </a:pPr>
            <a:r>
              <a:rPr lang="en-US" sz="2000" dirty="0">
                <a:latin typeface="+mn-lt"/>
                <a:ea typeface="Calibri"/>
                <a:cs typeface="Calibri" panose="020F0502020204030204" pitchFamily="34" charset="0"/>
                <a:sym typeface="Calibri"/>
              </a:rPr>
              <a:t>Bridge to Practice  </a:t>
            </a:r>
          </a:p>
          <a:p>
            <a:pPr marL="228600" lvl="0" eaLnBrk="1" hangingPunct="1">
              <a:lnSpc>
                <a:spcPct val="150000"/>
              </a:lnSpc>
              <a:buClr>
                <a:srgbClr val="000000"/>
              </a:buClr>
              <a:buSzPct val="100000"/>
            </a:pPr>
            <a:r>
              <a:rPr lang="en-US" sz="2000" b="1" dirty="0">
                <a:latin typeface="+mn-lt"/>
                <a:ea typeface="Calibri"/>
                <a:cs typeface="Calibri" panose="020F0502020204030204" pitchFamily="34" charset="0"/>
                <a:sym typeface="Calibri"/>
              </a:rPr>
              <a:t>Accessing PLZ</a:t>
            </a:r>
          </a:p>
        </p:txBody>
      </p:sp>
    </p:spTree>
    <p:extLst>
      <p:ext uri="{BB962C8B-B14F-4D97-AF65-F5344CB8AC3E}">
        <p14:creationId xmlns:p14="http://schemas.microsoft.com/office/powerpoint/2010/main" val="209525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BC98-1BDF-4B86-AA4B-78BAE13441EC}"/>
              </a:ext>
            </a:extLst>
          </p:cNvPr>
          <p:cNvSpPr>
            <a:spLocks noGrp="1"/>
          </p:cNvSpPr>
          <p:nvPr>
            <p:ph type="title"/>
          </p:nvPr>
        </p:nvSpPr>
        <p:spPr>
          <a:xfrm>
            <a:off x="814275" y="392575"/>
            <a:ext cx="5014319" cy="766200"/>
          </a:xfrm>
        </p:spPr>
        <p:txBody>
          <a:bodyPr/>
          <a:lstStyle/>
          <a:p>
            <a:r>
              <a:rPr lang="en-US" sz="2400" dirty="0">
                <a:solidFill>
                  <a:srgbClr val="FFFFFF"/>
                </a:solidFill>
                <a:latin typeface="Arial"/>
                <a:cs typeface="Arial"/>
              </a:rPr>
              <a:t>PD courses in PLZ</a:t>
            </a:r>
          </a:p>
        </p:txBody>
      </p:sp>
      <p:sp>
        <p:nvSpPr>
          <p:cNvPr id="3" name="Text Placeholder 2">
            <a:extLst>
              <a:ext uri="{FF2B5EF4-FFF2-40B4-BE49-F238E27FC236}">
                <a16:creationId xmlns:a16="http://schemas.microsoft.com/office/drawing/2014/main" id="{45AF3E55-03FA-4A3C-9FDE-81D040C4A75A}"/>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127C9263-97E0-4F05-840B-2496C27C3483}"/>
              </a:ext>
            </a:extLst>
          </p:cNvPr>
          <p:cNvSpPr>
            <a:spLocks noGrp="1"/>
          </p:cNvSpPr>
          <p:nvPr>
            <p:ph type="sldNum" idx="12"/>
          </p:nvPr>
        </p:nvSpPr>
        <p:spPr/>
        <p:txBody>
          <a:bodyPr/>
          <a:lstStyle/>
          <a:p>
            <a:fld id="{00000000-1234-1234-1234-123412341234}" type="slidenum">
              <a:rPr lang="en-US"/>
              <a:pPr/>
              <a:t>69</a:t>
            </a:fld>
            <a:endParaRPr lang="en-US"/>
          </a:p>
        </p:txBody>
      </p:sp>
      <p:pic>
        <p:nvPicPr>
          <p:cNvPr id="6" name="Picture 5" descr="A screenshot of a cell phone&#10;&#10;Description generated with very high confidence">
            <a:extLst>
              <a:ext uri="{FF2B5EF4-FFF2-40B4-BE49-F238E27FC236}">
                <a16:creationId xmlns:a16="http://schemas.microsoft.com/office/drawing/2014/main" id="{45403E7A-D13B-4E47-BBFF-0C8AFBFCCAFF}"/>
              </a:ext>
            </a:extLst>
          </p:cNvPr>
          <p:cNvPicPr>
            <a:picLocks noChangeAspect="1"/>
          </p:cNvPicPr>
          <p:nvPr/>
        </p:nvPicPr>
        <p:blipFill rotWithShape="1">
          <a:blip r:embed="rId3"/>
          <a:srcRect r="9218"/>
          <a:stretch/>
        </p:blipFill>
        <p:spPr>
          <a:xfrm>
            <a:off x="120782" y="1326003"/>
            <a:ext cx="6993683" cy="3389000"/>
          </a:xfrm>
          <a:prstGeom prst="rect">
            <a:avLst/>
          </a:prstGeom>
        </p:spPr>
      </p:pic>
      <p:pic>
        <p:nvPicPr>
          <p:cNvPr id="5" name="Shape 507" descr="SCS-Logo-Color-Transparent.png">
            <a:extLst>
              <a:ext uri="{FF2B5EF4-FFF2-40B4-BE49-F238E27FC236}">
                <a16:creationId xmlns:a16="http://schemas.microsoft.com/office/drawing/2014/main" id="{835A783E-A647-49D2-A233-EEEEDBD43525}"/>
              </a:ext>
            </a:extLst>
          </p:cNvPr>
          <p:cNvPicPr preferRelativeResize="0"/>
          <p:nvPr/>
        </p:nvPicPr>
        <p:blipFill rotWithShape="1">
          <a:blip r:embed="rId4">
            <a:alphaModFix/>
          </a:blip>
          <a:srcRect/>
          <a:stretch/>
        </p:blipFill>
        <p:spPr>
          <a:xfrm>
            <a:off x="5636418" y="414337"/>
            <a:ext cx="721519" cy="719138"/>
          </a:xfrm>
          <a:prstGeom prst="rect">
            <a:avLst/>
          </a:prstGeom>
          <a:noFill/>
          <a:ln>
            <a:noFill/>
          </a:ln>
        </p:spPr>
      </p:pic>
      <p:sp>
        <p:nvSpPr>
          <p:cNvPr id="8" name="Arrow: Left 7">
            <a:extLst>
              <a:ext uri="{FF2B5EF4-FFF2-40B4-BE49-F238E27FC236}">
                <a16:creationId xmlns:a16="http://schemas.microsoft.com/office/drawing/2014/main" id="{8B720B92-9C1E-41B8-8DE2-D4A11AE20F43}"/>
              </a:ext>
            </a:extLst>
          </p:cNvPr>
          <p:cNvSpPr/>
          <p:nvPr/>
        </p:nvSpPr>
        <p:spPr>
          <a:xfrm rot="1800000">
            <a:off x="3894463" y="2276099"/>
            <a:ext cx="1743405" cy="455161"/>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sp>
        <p:nvSpPr>
          <p:cNvPr id="10" name="Oval 9">
            <a:extLst>
              <a:ext uri="{FF2B5EF4-FFF2-40B4-BE49-F238E27FC236}">
                <a16:creationId xmlns:a16="http://schemas.microsoft.com/office/drawing/2014/main" id="{5862CB5B-7908-4508-BF39-EB8088936571}"/>
              </a:ext>
            </a:extLst>
          </p:cNvPr>
          <p:cNvSpPr/>
          <p:nvPr/>
        </p:nvSpPr>
        <p:spPr>
          <a:xfrm rot="21540000">
            <a:off x="3014766" y="1879648"/>
            <a:ext cx="978463" cy="2919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7535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16982" y="404404"/>
            <a:ext cx="6050467" cy="766200"/>
          </a:xfrm>
          <a:prstGeom prst="rect">
            <a:avLst/>
          </a:prstGeom>
        </p:spPr>
        <p:txBody>
          <a:bodyPr spcFirstLastPara="1" wrap="square" lIns="91425" tIns="91425" rIns="91425" bIns="91425" anchor="ctr" anchorCtr="0">
            <a:noAutofit/>
          </a:bodyPr>
          <a:lstStyle/>
          <a:p>
            <a:pPr lvl="0"/>
            <a:r>
              <a:rPr lang="en-US" sz="2400" dirty="0">
                <a:solidFill>
                  <a:schemeClr val="bg1"/>
                </a:solidFill>
                <a:latin typeface="Arial Black" panose="020B0A04020102020204" pitchFamily="34" charset="0"/>
                <a:cs typeface="Arial" panose="020B0604020202020204" pitchFamily="34" charset="0"/>
                <a:sym typeface="Roboto Condensed" charset="0"/>
              </a:rPr>
              <a:t>Accessing Curriculum Maps: SCS </a:t>
            </a:r>
            <a:endParaRPr lang="en" sz="2400" dirty="0">
              <a:solidFill>
                <a:schemeClr val="bg1"/>
              </a:solidFill>
              <a:latin typeface="Arial Black"/>
              <a:cs typeface="Arial Black"/>
            </a:endParaRPr>
          </a:p>
        </p:txBody>
      </p:sp>
      <p:sp>
        <p:nvSpPr>
          <p:cNvPr id="523" name="Shape 523"/>
          <p:cNvSpPr txBox="1">
            <a:spLocks noGrp="1"/>
          </p:cNvSpPr>
          <p:nvPr>
            <p:ph type="sldNum" idx="12"/>
          </p:nvPr>
        </p:nvSpPr>
        <p:spPr>
          <a:prstGeom prst="rect">
            <a:avLst/>
          </a:prstGeom>
        </p:spPr>
        <p:txBody>
          <a:bodyPr spcFirstLastPara="1" wrap="square" lIns="91425" tIns="91425" rIns="91425" bIns="91425" anchor="ctr" anchorCtr="0">
            <a:noAutofit/>
          </a:bodyPr>
          <a:lstStyle/>
          <a:p>
            <a:fld id="{00000000-1234-1234-1234-123412341234}" type="slidenum">
              <a:rPr lang="en"/>
              <a:pPr/>
              <a:t>7</a:t>
            </a:fld>
            <a:endParaRPr lang="en" dirty="0"/>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9" y="414053"/>
            <a:ext cx="721042" cy="719239"/>
          </a:xfrm>
          <a:prstGeom prst="rect">
            <a:avLst/>
          </a:prstGeom>
        </p:spPr>
      </p:pic>
      <p:grpSp>
        <p:nvGrpSpPr>
          <p:cNvPr id="6" name="Group 5"/>
          <p:cNvGrpSpPr/>
          <p:nvPr/>
        </p:nvGrpSpPr>
        <p:grpSpPr>
          <a:xfrm>
            <a:off x="68424" y="1367814"/>
            <a:ext cx="8316226" cy="3584286"/>
            <a:chOff x="68424" y="1367814"/>
            <a:chExt cx="8316226" cy="3584286"/>
          </a:xfrm>
        </p:grpSpPr>
        <p:pic>
          <p:nvPicPr>
            <p:cNvPr id="2" name="Picture 1"/>
            <p:cNvPicPr>
              <a:picLocks noChangeAspect="1"/>
            </p:cNvPicPr>
            <p:nvPr/>
          </p:nvPicPr>
          <p:blipFill>
            <a:blip r:embed="rId4"/>
            <a:stretch>
              <a:fillRect/>
            </a:stretch>
          </p:blipFill>
          <p:spPr>
            <a:xfrm>
              <a:off x="68424" y="1367814"/>
              <a:ext cx="4756248" cy="3584286"/>
            </a:xfrm>
            <a:prstGeom prst="rect">
              <a:avLst/>
            </a:prstGeom>
          </p:spPr>
        </p:pic>
        <p:sp>
          <p:nvSpPr>
            <p:cNvPr id="5" name="TextBox 4"/>
            <p:cNvSpPr txBox="1"/>
            <p:nvPr/>
          </p:nvSpPr>
          <p:spPr>
            <a:xfrm>
              <a:off x="4901979" y="2206487"/>
              <a:ext cx="3482671" cy="307777"/>
            </a:xfrm>
            <a:prstGeom prst="rect">
              <a:avLst/>
            </a:prstGeom>
            <a:noFill/>
          </p:spPr>
          <p:txBody>
            <a:bodyPr wrap="square" rtlCol="0">
              <a:spAutoFit/>
            </a:bodyPr>
            <a:lstStyle/>
            <a:p>
              <a:r>
                <a:rPr lang="en-US" dirty="0"/>
                <a:t>Scroll down to the “Find it Fast” section</a:t>
              </a:r>
            </a:p>
          </p:txBody>
        </p:sp>
      </p:grpSp>
      <p:grpSp>
        <p:nvGrpSpPr>
          <p:cNvPr id="9" name="Group 8"/>
          <p:cNvGrpSpPr/>
          <p:nvPr/>
        </p:nvGrpSpPr>
        <p:grpSpPr>
          <a:xfrm>
            <a:off x="588397" y="1379542"/>
            <a:ext cx="5479052" cy="3625353"/>
            <a:chOff x="327944" y="1353333"/>
            <a:chExt cx="5739505" cy="3758914"/>
          </a:xfrm>
        </p:grpSpPr>
        <p:pic>
          <p:nvPicPr>
            <p:cNvPr id="7" name="Picture 6"/>
            <p:cNvPicPr>
              <a:picLocks noChangeAspect="1"/>
            </p:cNvPicPr>
            <p:nvPr/>
          </p:nvPicPr>
          <p:blipFill>
            <a:blip r:embed="rId5"/>
            <a:stretch>
              <a:fillRect/>
            </a:stretch>
          </p:blipFill>
          <p:spPr>
            <a:xfrm>
              <a:off x="711595" y="1353333"/>
              <a:ext cx="5355854" cy="3758914"/>
            </a:xfrm>
            <a:prstGeom prst="rect">
              <a:avLst/>
            </a:prstGeom>
          </p:spPr>
        </p:pic>
        <p:sp>
          <p:nvSpPr>
            <p:cNvPr id="8" name="Right Arrow 7"/>
            <p:cNvSpPr/>
            <p:nvPr/>
          </p:nvSpPr>
          <p:spPr>
            <a:xfrm>
              <a:off x="327944" y="4551025"/>
              <a:ext cx="958133" cy="101379"/>
            </a:xfrm>
            <a:prstGeom prst="rightArrow">
              <a:avLst/>
            </a:prstGeom>
            <a:solidFill>
              <a:schemeClr val="tx1">
                <a:lumMod val="40000"/>
                <a:lumOff val="60000"/>
              </a:schemeClr>
            </a:solidFill>
            <a:ln>
              <a:solidFill>
                <a:schemeClr val="tx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1" name="Group 10"/>
          <p:cNvGrpSpPr/>
          <p:nvPr/>
        </p:nvGrpSpPr>
        <p:grpSpPr>
          <a:xfrm>
            <a:off x="653333" y="1427254"/>
            <a:ext cx="5546241" cy="3637080"/>
            <a:chOff x="653332" y="1427254"/>
            <a:chExt cx="5546241" cy="3637080"/>
          </a:xfrm>
        </p:grpSpPr>
        <p:pic>
          <p:nvPicPr>
            <p:cNvPr id="10" name="Picture 9"/>
            <p:cNvPicPr>
              <a:picLocks noChangeAspect="1"/>
            </p:cNvPicPr>
            <p:nvPr/>
          </p:nvPicPr>
          <p:blipFill>
            <a:blip r:embed="rId6"/>
            <a:stretch>
              <a:fillRect/>
            </a:stretch>
          </p:blipFill>
          <p:spPr>
            <a:xfrm>
              <a:off x="950605" y="1427254"/>
              <a:ext cx="5248968" cy="3637080"/>
            </a:xfrm>
            <a:prstGeom prst="rect">
              <a:avLst/>
            </a:prstGeom>
          </p:spPr>
        </p:pic>
        <p:sp>
          <p:nvSpPr>
            <p:cNvPr id="14" name="Right Arrow 13"/>
            <p:cNvSpPr/>
            <p:nvPr/>
          </p:nvSpPr>
          <p:spPr>
            <a:xfrm>
              <a:off x="653332" y="3097301"/>
              <a:ext cx="914654" cy="97777"/>
            </a:xfrm>
            <a:prstGeom prst="rightArrow">
              <a:avLst/>
            </a:prstGeom>
            <a:solidFill>
              <a:schemeClr val="tx1">
                <a:lumMod val="40000"/>
                <a:lumOff val="60000"/>
              </a:schemeClr>
            </a:solidFill>
            <a:ln>
              <a:solidFill>
                <a:schemeClr val="tx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5" name="Group 14"/>
          <p:cNvGrpSpPr/>
          <p:nvPr/>
        </p:nvGrpSpPr>
        <p:grpSpPr>
          <a:xfrm>
            <a:off x="527387" y="1408656"/>
            <a:ext cx="5342872" cy="3602884"/>
            <a:chOff x="1112849" y="1449723"/>
            <a:chExt cx="5342872" cy="3602884"/>
          </a:xfrm>
        </p:grpSpPr>
        <p:pic>
          <p:nvPicPr>
            <p:cNvPr id="12" name="Picture 11"/>
            <p:cNvPicPr>
              <a:picLocks noChangeAspect="1"/>
            </p:cNvPicPr>
            <p:nvPr/>
          </p:nvPicPr>
          <p:blipFill>
            <a:blip r:embed="rId7"/>
            <a:stretch>
              <a:fillRect/>
            </a:stretch>
          </p:blipFill>
          <p:spPr>
            <a:xfrm>
              <a:off x="1112849" y="1449723"/>
              <a:ext cx="5342872" cy="3602884"/>
            </a:xfrm>
            <a:prstGeom prst="rect">
              <a:avLst/>
            </a:prstGeom>
            <a:ln>
              <a:noFill/>
            </a:ln>
          </p:spPr>
        </p:pic>
        <p:sp>
          <p:nvSpPr>
            <p:cNvPr id="17" name="Right Arrow 16"/>
            <p:cNvSpPr/>
            <p:nvPr/>
          </p:nvSpPr>
          <p:spPr>
            <a:xfrm>
              <a:off x="1930194" y="3148017"/>
              <a:ext cx="914654" cy="97777"/>
            </a:xfrm>
            <a:prstGeom prst="rightArrow">
              <a:avLst/>
            </a:prstGeom>
            <a:solidFill>
              <a:schemeClr val="tx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E8C273C0-F45F-5B42-9063-8F09AA4C95DF}"/>
              </a:ext>
            </a:extLst>
          </p:cNvPr>
          <p:cNvSpPr/>
          <p:nvPr/>
        </p:nvSpPr>
        <p:spPr>
          <a:xfrm>
            <a:off x="2318068" y="3708401"/>
            <a:ext cx="3599143" cy="75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8"/>
          <a:stretch>
            <a:fillRect/>
          </a:stretch>
        </p:blipFill>
        <p:spPr>
          <a:xfrm>
            <a:off x="680585" y="1387714"/>
            <a:ext cx="5486947" cy="3582984"/>
          </a:xfrm>
          <a:prstGeom prst="rect">
            <a:avLst/>
          </a:prstGeom>
        </p:spPr>
      </p:pic>
    </p:spTree>
    <p:extLst>
      <p:ext uri="{BB962C8B-B14F-4D97-AF65-F5344CB8AC3E}">
        <p14:creationId xmlns:p14="http://schemas.microsoft.com/office/powerpoint/2010/main" val="370532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1DCD-A924-4994-87D2-B09FE5278FE9}"/>
              </a:ext>
            </a:extLst>
          </p:cNvPr>
          <p:cNvSpPr>
            <a:spLocks noGrp="1"/>
          </p:cNvSpPr>
          <p:nvPr>
            <p:ph type="title"/>
          </p:nvPr>
        </p:nvSpPr>
        <p:spPr/>
        <p:txBody>
          <a:bodyPr/>
          <a:lstStyle/>
          <a:p>
            <a:r>
              <a:rPr lang="en-US" sz="2400" dirty="0">
                <a:solidFill>
                  <a:srgbClr val="FFFFFF"/>
                </a:solidFill>
                <a:latin typeface="+mj-lt"/>
              </a:rPr>
              <a:t>PD courses in PLZ</a:t>
            </a:r>
            <a:r>
              <a:rPr lang="en-US" dirty="0">
                <a:solidFill>
                  <a:srgbClr val="FFFFFF"/>
                </a:solidFill>
              </a:rPr>
              <a:t> </a:t>
            </a:r>
          </a:p>
        </p:txBody>
      </p:sp>
      <p:sp>
        <p:nvSpPr>
          <p:cNvPr id="3" name="Text Placeholder 2">
            <a:extLst>
              <a:ext uri="{FF2B5EF4-FFF2-40B4-BE49-F238E27FC236}">
                <a16:creationId xmlns:a16="http://schemas.microsoft.com/office/drawing/2014/main" id="{DE7DAFB9-4E1C-49F6-838F-79E77A327DDE}"/>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6E966DC4-4A10-4D72-9516-084FC63DFBC2}"/>
              </a:ext>
            </a:extLst>
          </p:cNvPr>
          <p:cNvSpPr>
            <a:spLocks noGrp="1"/>
          </p:cNvSpPr>
          <p:nvPr>
            <p:ph type="sldNum" idx="12"/>
          </p:nvPr>
        </p:nvSpPr>
        <p:spPr/>
        <p:txBody>
          <a:bodyPr/>
          <a:lstStyle/>
          <a:p>
            <a:fld id="{00000000-1234-1234-1234-123412341234}" type="slidenum">
              <a:rPr lang="en-US"/>
              <a:pPr/>
              <a:t>70</a:t>
            </a:fld>
            <a:endParaRPr lang="en-US"/>
          </a:p>
        </p:txBody>
      </p:sp>
      <p:pic>
        <p:nvPicPr>
          <p:cNvPr id="5" name="Picture 5" descr="A screenshot of a social media post&#10;&#10;Description generated with very high confidence">
            <a:extLst>
              <a:ext uri="{FF2B5EF4-FFF2-40B4-BE49-F238E27FC236}">
                <a16:creationId xmlns:a16="http://schemas.microsoft.com/office/drawing/2014/main" id="{6AA2F5B2-6F50-499A-AA5A-CE5081C751F4}"/>
              </a:ext>
            </a:extLst>
          </p:cNvPr>
          <p:cNvPicPr>
            <a:picLocks noChangeAspect="1"/>
          </p:cNvPicPr>
          <p:nvPr/>
        </p:nvPicPr>
        <p:blipFill rotWithShape="1">
          <a:blip r:embed="rId3"/>
          <a:srcRect r="7192" b="-157"/>
          <a:stretch/>
        </p:blipFill>
        <p:spPr>
          <a:xfrm>
            <a:off x="416536" y="1561270"/>
            <a:ext cx="6662610" cy="3521155"/>
          </a:xfrm>
          <a:prstGeom prst="rect">
            <a:avLst/>
          </a:prstGeom>
        </p:spPr>
      </p:pic>
      <p:sp>
        <p:nvSpPr>
          <p:cNvPr id="8" name="Arrow: Left 7">
            <a:extLst>
              <a:ext uri="{FF2B5EF4-FFF2-40B4-BE49-F238E27FC236}">
                <a16:creationId xmlns:a16="http://schemas.microsoft.com/office/drawing/2014/main" id="{45DF3590-1154-4366-8AB9-A701C077F9FB}"/>
              </a:ext>
            </a:extLst>
          </p:cNvPr>
          <p:cNvSpPr/>
          <p:nvPr/>
        </p:nvSpPr>
        <p:spPr>
          <a:xfrm rot="780000">
            <a:off x="5319687" y="3255452"/>
            <a:ext cx="1335064" cy="55663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pic>
        <p:nvPicPr>
          <p:cNvPr id="6" name="Shape 507" descr="SCS-Logo-Color-Transparent.png">
            <a:extLst>
              <a:ext uri="{FF2B5EF4-FFF2-40B4-BE49-F238E27FC236}">
                <a16:creationId xmlns:a16="http://schemas.microsoft.com/office/drawing/2014/main" id="{3EC7D181-5039-4D22-A5E7-7991CB223551}"/>
              </a:ext>
            </a:extLst>
          </p:cNvPr>
          <p:cNvPicPr preferRelativeResize="0"/>
          <p:nvPr/>
        </p:nvPicPr>
        <p:blipFill rotWithShape="1">
          <a:blip r:embed="rId4">
            <a:alphaModFix/>
          </a:blip>
          <a:srcRect/>
          <a:stretch/>
        </p:blipFill>
        <p:spPr>
          <a:xfrm>
            <a:off x="5636418" y="414337"/>
            <a:ext cx="721519" cy="719138"/>
          </a:xfrm>
          <a:prstGeom prst="rect">
            <a:avLst/>
          </a:prstGeom>
          <a:noFill/>
          <a:ln>
            <a:noFill/>
          </a:ln>
        </p:spPr>
      </p:pic>
      <p:sp>
        <p:nvSpPr>
          <p:cNvPr id="14" name="Oval 13">
            <a:extLst>
              <a:ext uri="{FF2B5EF4-FFF2-40B4-BE49-F238E27FC236}">
                <a16:creationId xmlns:a16="http://schemas.microsoft.com/office/drawing/2014/main" id="{070D35CD-24EA-43B2-A3D7-DAE15FF32B03}"/>
              </a:ext>
            </a:extLst>
          </p:cNvPr>
          <p:cNvSpPr/>
          <p:nvPr/>
        </p:nvSpPr>
        <p:spPr>
          <a:xfrm rot="21540000">
            <a:off x="4390426" y="3121429"/>
            <a:ext cx="1300667" cy="3308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454675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502A-86F1-45DF-9C49-CFB46DAE8372}"/>
              </a:ext>
            </a:extLst>
          </p:cNvPr>
          <p:cNvSpPr>
            <a:spLocks noGrp="1"/>
          </p:cNvSpPr>
          <p:nvPr>
            <p:ph type="title"/>
          </p:nvPr>
        </p:nvSpPr>
        <p:spPr>
          <a:xfrm>
            <a:off x="814275" y="392575"/>
            <a:ext cx="5047290" cy="766200"/>
          </a:xfrm>
        </p:spPr>
        <p:txBody>
          <a:bodyPr/>
          <a:lstStyle/>
          <a:p>
            <a:r>
              <a:rPr lang="en-US" sz="2400" dirty="0">
                <a:solidFill>
                  <a:srgbClr val="FFFFFF"/>
                </a:solidFill>
                <a:latin typeface="Arial"/>
                <a:cs typeface="Arial"/>
              </a:rPr>
              <a:t>PD courses in PLZ</a:t>
            </a:r>
            <a:r>
              <a:rPr lang="en-US" sz="2400" dirty="0">
                <a:solidFill>
                  <a:srgbClr val="FFFFFF"/>
                </a:solidFill>
              </a:rPr>
              <a:t> </a:t>
            </a:r>
          </a:p>
        </p:txBody>
      </p:sp>
      <p:sp>
        <p:nvSpPr>
          <p:cNvPr id="3" name="Text Placeholder 2">
            <a:extLst>
              <a:ext uri="{FF2B5EF4-FFF2-40B4-BE49-F238E27FC236}">
                <a16:creationId xmlns:a16="http://schemas.microsoft.com/office/drawing/2014/main" id="{2C0516BB-4BC1-44E0-A3B6-3970C6EDF89C}"/>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A7268BE4-04B0-4F9A-A3ED-BAC2B48213D1}"/>
              </a:ext>
            </a:extLst>
          </p:cNvPr>
          <p:cNvSpPr>
            <a:spLocks noGrp="1"/>
          </p:cNvSpPr>
          <p:nvPr>
            <p:ph type="sldNum" idx="12"/>
          </p:nvPr>
        </p:nvSpPr>
        <p:spPr/>
        <p:txBody>
          <a:bodyPr/>
          <a:lstStyle/>
          <a:p>
            <a:fld id="{00000000-1234-1234-1234-123412341234}" type="slidenum">
              <a:rPr lang="en-US"/>
              <a:pPr/>
              <a:t>71</a:t>
            </a:fld>
            <a:endParaRPr lang="en-US"/>
          </a:p>
        </p:txBody>
      </p:sp>
      <p:pic>
        <p:nvPicPr>
          <p:cNvPr id="6" name="Shape 507" descr="SCS-Logo-Color-Transparent.png">
            <a:extLst>
              <a:ext uri="{FF2B5EF4-FFF2-40B4-BE49-F238E27FC236}">
                <a16:creationId xmlns:a16="http://schemas.microsoft.com/office/drawing/2014/main" id="{070ACA10-DE09-466D-8715-04B0C8531D4D}"/>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5" name="Picture 6" descr="A screenshot of a cell phone&#10;&#10;Description generated with very high confidence">
            <a:extLst>
              <a:ext uri="{FF2B5EF4-FFF2-40B4-BE49-F238E27FC236}">
                <a16:creationId xmlns:a16="http://schemas.microsoft.com/office/drawing/2014/main" id="{CCE05177-D30C-41CD-AB8B-6B5E42B41114}"/>
              </a:ext>
            </a:extLst>
          </p:cNvPr>
          <p:cNvPicPr>
            <a:picLocks noChangeAspect="1"/>
          </p:cNvPicPr>
          <p:nvPr/>
        </p:nvPicPr>
        <p:blipFill rotWithShape="1">
          <a:blip r:embed="rId4"/>
          <a:srcRect t="6380" r="74" b="139"/>
          <a:stretch/>
        </p:blipFill>
        <p:spPr>
          <a:xfrm>
            <a:off x="354933" y="1167400"/>
            <a:ext cx="6774784" cy="3465670"/>
          </a:xfrm>
          <a:prstGeom prst="rect">
            <a:avLst/>
          </a:prstGeom>
        </p:spPr>
      </p:pic>
      <p:sp>
        <p:nvSpPr>
          <p:cNvPr id="11" name="Arrow: Left 10">
            <a:extLst>
              <a:ext uri="{FF2B5EF4-FFF2-40B4-BE49-F238E27FC236}">
                <a16:creationId xmlns:a16="http://schemas.microsoft.com/office/drawing/2014/main" id="{0309EE7B-31C1-411B-8871-60C0EA887982}"/>
              </a:ext>
            </a:extLst>
          </p:cNvPr>
          <p:cNvSpPr/>
          <p:nvPr/>
        </p:nvSpPr>
        <p:spPr>
          <a:xfrm rot="780000">
            <a:off x="1860607" y="3305584"/>
            <a:ext cx="1335064" cy="55663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sp>
        <p:nvSpPr>
          <p:cNvPr id="13" name="Oval 12">
            <a:extLst>
              <a:ext uri="{FF2B5EF4-FFF2-40B4-BE49-F238E27FC236}">
                <a16:creationId xmlns:a16="http://schemas.microsoft.com/office/drawing/2014/main" id="{2C25708E-F13F-40C0-9D76-3DA599A3058F}"/>
              </a:ext>
            </a:extLst>
          </p:cNvPr>
          <p:cNvSpPr/>
          <p:nvPr/>
        </p:nvSpPr>
        <p:spPr>
          <a:xfrm rot="21540000">
            <a:off x="7244310" y="2267481"/>
            <a:ext cx="1200404" cy="2864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87DE6169-5C00-45ED-A2FA-84AE0D6AD181}"/>
              </a:ext>
            </a:extLst>
          </p:cNvPr>
          <p:cNvSpPr/>
          <p:nvPr/>
        </p:nvSpPr>
        <p:spPr>
          <a:xfrm rot="21540000">
            <a:off x="567094" y="3237954"/>
            <a:ext cx="1300667" cy="286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444881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3779-525E-4A8F-97E1-1C4B1EE0B839}"/>
              </a:ext>
            </a:extLst>
          </p:cNvPr>
          <p:cNvSpPr>
            <a:spLocks noGrp="1"/>
          </p:cNvSpPr>
          <p:nvPr>
            <p:ph type="title"/>
          </p:nvPr>
        </p:nvSpPr>
        <p:spPr>
          <a:xfrm>
            <a:off x="814276" y="392575"/>
            <a:ext cx="5113232" cy="766200"/>
          </a:xfrm>
        </p:spPr>
        <p:txBody>
          <a:bodyPr/>
          <a:lstStyle/>
          <a:p>
            <a:r>
              <a:rPr lang="en-US" sz="2400" dirty="0">
                <a:solidFill>
                  <a:srgbClr val="FFFFFF"/>
                </a:solidFill>
                <a:latin typeface="+mj-lt"/>
                <a:cs typeface="Arial"/>
              </a:rPr>
              <a:t>PD courses in PLZ </a:t>
            </a:r>
          </a:p>
        </p:txBody>
      </p:sp>
      <p:sp>
        <p:nvSpPr>
          <p:cNvPr id="3" name="Text Placeholder 2">
            <a:extLst>
              <a:ext uri="{FF2B5EF4-FFF2-40B4-BE49-F238E27FC236}">
                <a16:creationId xmlns:a16="http://schemas.microsoft.com/office/drawing/2014/main" id="{91DC13A1-C1FF-4975-AC37-CE78001929C6}"/>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3DDEF39C-2569-42E0-B8F9-BA5F198E2600}"/>
              </a:ext>
            </a:extLst>
          </p:cNvPr>
          <p:cNvSpPr>
            <a:spLocks noGrp="1"/>
          </p:cNvSpPr>
          <p:nvPr>
            <p:ph type="sldNum" idx="12"/>
          </p:nvPr>
        </p:nvSpPr>
        <p:spPr/>
        <p:txBody>
          <a:bodyPr/>
          <a:lstStyle/>
          <a:p>
            <a:fld id="{00000000-1234-1234-1234-123412341234}" type="slidenum">
              <a:rPr lang="en-US"/>
              <a:pPr/>
              <a:t>72</a:t>
            </a:fld>
            <a:endParaRPr lang="en-US"/>
          </a:p>
        </p:txBody>
      </p:sp>
      <p:pic>
        <p:nvPicPr>
          <p:cNvPr id="6" name="Shape 507" descr="SCS-Logo-Color-Transparent.png">
            <a:extLst>
              <a:ext uri="{FF2B5EF4-FFF2-40B4-BE49-F238E27FC236}">
                <a16:creationId xmlns:a16="http://schemas.microsoft.com/office/drawing/2014/main" id="{E621EB10-69DB-43BE-B033-07F9E1C8D99F}"/>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5" name="Picture 6" descr="A screenshot of a cell phone&#10;&#10;Description generated with very high confidence">
            <a:extLst>
              <a:ext uri="{FF2B5EF4-FFF2-40B4-BE49-F238E27FC236}">
                <a16:creationId xmlns:a16="http://schemas.microsoft.com/office/drawing/2014/main" id="{A66081C8-B8A5-41A4-9132-32DA824F254D}"/>
              </a:ext>
            </a:extLst>
          </p:cNvPr>
          <p:cNvPicPr>
            <a:picLocks noChangeAspect="1"/>
          </p:cNvPicPr>
          <p:nvPr/>
        </p:nvPicPr>
        <p:blipFill>
          <a:blip r:embed="rId4"/>
          <a:stretch>
            <a:fillRect/>
          </a:stretch>
        </p:blipFill>
        <p:spPr>
          <a:xfrm>
            <a:off x="104275" y="1200092"/>
            <a:ext cx="7230977" cy="3735923"/>
          </a:xfrm>
          <a:prstGeom prst="rect">
            <a:avLst/>
          </a:prstGeom>
        </p:spPr>
      </p:pic>
      <p:sp>
        <p:nvSpPr>
          <p:cNvPr id="11" name="Oval 10">
            <a:extLst>
              <a:ext uri="{FF2B5EF4-FFF2-40B4-BE49-F238E27FC236}">
                <a16:creationId xmlns:a16="http://schemas.microsoft.com/office/drawing/2014/main" id="{49DF91EA-84B8-45C1-9576-B20E6AA8495D}"/>
              </a:ext>
            </a:extLst>
          </p:cNvPr>
          <p:cNvSpPr/>
          <p:nvPr/>
        </p:nvSpPr>
        <p:spPr>
          <a:xfrm rot="21540000">
            <a:off x="2220559" y="1384546"/>
            <a:ext cx="901172" cy="286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Arrow: Left 12">
            <a:extLst>
              <a:ext uri="{FF2B5EF4-FFF2-40B4-BE49-F238E27FC236}">
                <a16:creationId xmlns:a16="http://schemas.microsoft.com/office/drawing/2014/main" id="{C5121607-B8D0-4C68-98F8-4E6B0F75D92F}"/>
              </a:ext>
            </a:extLst>
          </p:cNvPr>
          <p:cNvSpPr/>
          <p:nvPr/>
        </p:nvSpPr>
        <p:spPr>
          <a:xfrm rot="780000">
            <a:off x="3053543" y="1596631"/>
            <a:ext cx="1335064" cy="55663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spTree>
    <p:extLst>
      <p:ext uri="{BB962C8B-B14F-4D97-AF65-F5344CB8AC3E}">
        <p14:creationId xmlns:p14="http://schemas.microsoft.com/office/powerpoint/2010/main" val="3432238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09AA-A5EC-4215-8A41-AE948DFBB684}"/>
              </a:ext>
            </a:extLst>
          </p:cNvPr>
          <p:cNvSpPr>
            <a:spLocks noGrp="1"/>
          </p:cNvSpPr>
          <p:nvPr>
            <p:ph type="title"/>
          </p:nvPr>
        </p:nvSpPr>
        <p:spPr/>
        <p:txBody>
          <a:bodyPr/>
          <a:lstStyle/>
          <a:p>
            <a:r>
              <a:rPr lang="en-US" sz="2400" dirty="0">
                <a:solidFill>
                  <a:srgbClr val="FFFFFF"/>
                </a:solidFill>
                <a:latin typeface="+mj-lt"/>
                <a:cs typeface="Arial"/>
              </a:rPr>
              <a:t>PD courses in PLZ</a:t>
            </a:r>
            <a:r>
              <a:rPr lang="en-US" dirty="0">
                <a:solidFill>
                  <a:srgbClr val="FFFFFF"/>
                </a:solidFill>
                <a:latin typeface="Arial"/>
                <a:cs typeface="Arial"/>
              </a:rPr>
              <a:t> </a:t>
            </a:r>
          </a:p>
        </p:txBody>
      </p:sp>
      <p:sp>
        <p:nvSpPr>
          <p:cNvPr id="3" name="Text Placeholder 2">
            <a:extLst>
              <a:ext uri="{FF2B5EF4-FFF2-40B4-BE49-F238E27FC236}">
                <a16:creationId xmlns:a16="http://schemas.microsoft.com/office/drawing/2014/main" id="{B807F749-0465-4D1D-9EFC-142325125F93}"/>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1C07AC5D-19F8-431F-B23D-D7A402DF8F53}"/>
              </a:ext>
            </a:extLst>
          </p:cNvPr>
          <p:cNvSpPr>
            <a:spLocks noGrp="1"/>
          </p:cNvSpPr>
          <p:nvPr>
            <p:ph type="sldNum" idx="12"/>
          </p:nvPr>
        </p:nvSpPr>
        <p:spPr/>
        <p:txBody>
          <a:bodyPr/>
          <a:lstStyle/>
          <a:p>
            <a:fld id="{00000000-1234-1234-1234-123412341234}" type="slidenum">
              <a:rPr lang="en-US"/>
              <a:pPr/>
              <a:t>73</a:t>
            </a:fld>
            <a:endParaRPr lang="en-US"/>
          </a:p>
        </p:txBody>
      </p:sp>
      <p:pic>
        <p:nvPicPr>
          <p:cNvPr id="6" name="Shape 507" descr="SCS-Logo-Color-Transparent.png">
            <a:extLst>
              <a:ext uri="{FF2B5EF4-FFF2-40B4-BE49-F238E27FC236}">
                <a16:creationId xmlns:a16="http://schemas.microsoft.com/office/drawing/2014/main" id="{916ABDAE-8D3E-4777-B7D1-6D4F1DBD8069}"/>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5" name="Picture 6" descr="A screenshot of a cell phone&#10;&#10;Description generated with very high confidence">
            <a:extLst>
              <a:ext uri="{FF2B5EF4-FFF2-40B4-BE49-F238E27FC236}">
                <a16:creationId xmlns:a16="http://schemas.microsoft.com/office/drawing/2014/main" id="{D00F3FEB-6FA4-48F2-B9A0-0DC763E8A74F}"/>
              </a:ext>
            </a:extLst>
          </p:cNvPr>
          <p:cNvPicPr>
            <a:picLocks noChangeAspect="1"/>
          </p:cNvPicPr>
          <p:nvPr/>
        </p:nvPicPr>
        <p:blipFill>
          <a:blip r:embed="rId4"/>
          <a:stretch>
            <a:fillRect/>
          </a:stretch>
        </p:blipFill>
        <p:spPr>
          <a:xfrm>
            <a:off x="200553" y="1159703"/>
            <a:ext cx="6713859" cy="4147152"/>
          </a:xfrm>
          <a:prstGeom prst="rect">
            <a:avLst/>
          </a:prstGeom>
        </p:spPr>
      </p:pic>
      <p:sp>
        <p:nvSpPr>
          <p:cNvPr id="9" name="Oval 8">
            <a:extLst>
              <a:ext uri="{FF2B5EF4-FFF2-40B4-BE49-F238E27FC236}">
                <a16:creationId xmlns:a16="http://schemas.microsoft.com/office/drawing/2014/main" id="{75D0DC25-10CE-4242-AA73-B26959388B53}"/>
              </a:ext>
            </a:extLst>
          </p:cNvPr>
          <p:cNvSpPr/>
          <p:nvPr/>
        </p:nvSpPr>
        <p:spPr>
          <a:xfrm rot="21540000">
            <a:off x="152872" y="3027519"/>
            <a:ext cx="1048994" cy="18623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Arrow: Left 10">
            <a:extLst>
              <a:ext uri="{FF2B5EF4-FFF2-40B4-BE49-F238E27FC236}">
                <a16:creationId xmlns:a16="http://schemas.microsoft.com/office/drawing/2014/main" id="{E8F7E96B-A446-4858-AEFF-3A68FEE3CEA8}"/>
              </a:ext>
            </a:extLst>
          </p:cNvPr>
          <p:cNvSpPr/>
          <p:nvPr/>
        </p:nvSpPr>
        <p:spPr>
          <a:xfrm rot="780000">
            <a:off x="1078260" y="4326515"/>
            <a:ext cx="1335064" cy="55663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sp>
        <p:nvSpPr>
          <p:cNvPr id="10" name="Oval 9">
            <a:extLst>
              <a:ext uri="{FF2B5EF4-FFF2-40B4-BE49-F238E27FC236}">
                <a16:creationId xmlns:a16="http://schemas.microsoft.com/office/drawing/2014/main" id="{AE3A0A28-F7BC-453C-BAFE-913D49AF03D3}"/>
              </a:ext>
            </a:extLst>
          </p:cNvPr>
          <p:cNvSpPr/>
          <p:nvPr/>
        </p:nvSpPr>
        <p:spPr>
          <a:xfrm rot="21540000">
            <a:off x="203875" y="1523052"/>
            <a:ext cx="3182594" cy="6431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82953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DBEE-5EF2-48A8-A800-4F34FFB7DB4C}"/>
              </a:ext>
            </a:extLst>
          </p:cNvPr>
          <p:cNvSpPr>
            <a:spLocks noGrp="1"/>
          </p:cNvSpPr>
          <p:nvPr>
            <p:ph type="title"/>
          </p:nvPr>
        </p:nvSpPr>
        <p:spPr>
          <a:xfrm>
            <a:off x="814275" y="392575"/>
            <a:ext cx="4981348" cy="766200"/>
          </a:xfrm>
        </p:spPr>
        <p:txBody>
          <a:bodyPr/>
          <a:lstStyle/>
          <a:p>
            <a:r>
              <a:rPr lang="en-US" sz="2400" dirty="0">
                <a:solidFill>
                  <a:srgbClr val="FFFFFF"/>
                </a:solidFill>
                <a:latin typeface="+mj-lt"/>
                <a:cs typeface="Arial"/>
              </a:rPr>
              <a:t>PD courses in PLZ</a:t>
            </a:r>
          </a:p>
        </p:txBody>
      </p:sp>
      <p:sp>
        <p:nvSpPr>
          <p:cNvPr id="3" name="Text Placeholder 2">
            <a:extLst>
              <a:ext uri="{FF2B5EF4-FFF2-40B4-BE49-F238E27FC236}">
                <a16:creationId xmlns:a16="http://schemas.microsoft.com/office/drawing/2014/main" id="{21A1281F-146E-43D5-A405-A1C09F70A213}"/>
              </a:ext>
            </a:extLst>
          </p:cNvPr>
          <p:cNvSpPr>
            <a:spLocks noGrp="1"/>
          </p:cNvSpPr>
          <p:nvPr>
            <p:ph type="body" idx="1"/>
          </p:nvPr>
        </p:nvSpPr>
        <p:spPr/>
        <p:txBody>
          <a:bodyPr/>
          <a:lstStyle/>
          <a:p>
            <a:pPr marL="38100">
              <a:buNone/>
            </a:pPr>
            <a:endParaRPr lang="en-US"/>
          </a:p>
        </p:txBody>
      </p:sp>
      <p:sp>
        <p:nvSpPr>
          <p:cNvPr id="4" name="Slide Number Placeholder 3">
            <a:extLst>
              <a:ext uri="{FF2B5EF4-FFF2-40B4-BE49-F238E27FC236}">
                <a16:creationId xmlns:a16="http://schemas.microsoft.com/office/drawing/2014/main" id="{39E699F6-DAB7-4CA8-BFDF-C6F6D31477F3}"/>
              </a:ext>
            </a:extLst>
          </p:cNvPr>
          <p:cNvSpPr>
            <a:spLocks noGrp="1"/>
          </p:cNvSpPr>
          <p:nvPr>
            <p:ph type="sldNum" idx="12"/>
          </p:nvPr>
        </p:nvSpPr>
        <p:spPr/>
        <p:txBody>
          <a:bodyPr/>
          <a:lstStyle/>
          <a:p>
            <a:fld id="{00000000-1234-1234-1234-123412341234}" type="slidenum">
              <a:rPr lang="en-US"/>
              <a:pPr/>
              <a:t>74</a:t>
            </a:fld>
            <a:endParaRPr lang="en-US"/>
          </a:p>
        </p:txBody>
      </p:sp>
      <p:pic>
        <p:nvPicPr>
          <p:cNvPr id="6" name="Shape 507" descr="SCS-Logo-Color-Transparent.png">
            <a:extLst>
              <a:ext uri="{FF2B5EF4-FFF2-40B4-BE49-F238E27FC236}">
                <a16:creationId xmlns:a16="http://schemas.microsoft.com/office/drawing/2014/main" id="{D7113CD7-237D-4C00-B96C-87691F4CEBF2}"/>
              </a:ext>
            </a:extLst>
          </p:cNvPr>
          <p:cNvPicPr preferRelativeResize="0"/>
          <p:nvPr/>
        </p:nvPicPr>
        <p:blipFill rotWithShape="1">
          <a:blip r:embed="rId3">
            <a:alphaModFix/>
          </a:blip>
          <a:srcRect/>
          <a:stretch/>
        </p:blipFill>
        <p:spPr>
          <a:xfrm>
            <a:off x="5636418" y="414337"/>
            <a:ext cx="721519" cy="719138"/>
          </a:xfrm>
          <a:prstGeom prst="rect">
            <a:avLst/>
          </a:prstGeom>
          <a:noFill/>
          <a:ln>
            <a:noFill/>
          </a:ln>
        </p:spPr>
      </p:pic>
      <p:pic>
        <p:nvPicPr>
          <p:cNvPr id="5" name="Picture 6" descr="A screenshot of a cell phone&#10;&#10;Description generated with very high confidence">
            <a:extLst>
              <a:ext uri="{FF2B5EF4-FFF2-40B4-BE49-F238E27FC236}">
                <a16:creationId xmlns:a16="http://schemas.microsoft.com/office/drawing/2014/main" id="{4D270CE3-E01C-4F35-8773-BD7187138E27}"/>
              </a:ext>
            </a:extLst>
          </p:cNvPr>
          <p:cNvPicPr>
            <a:picLocks noChangeAspect="1"/>
          </p:cNvPicPr>
          <p:nvPr/>
        </p:nvPicPr>
        <p:blipFill>
          <a:blip r:embed="rId4"/>
          <a:stretch>
            <a:fillRect/>
          </a:stretch>
        </p:blipFill>
        <p:spPr>
          <a:xfrm>
            <a:off x="163462" y="1160230"/>
            <a:ext cx="7034980" cy="3781685"/>
          </a:xfrm>
          <a:prstGeom prst="rect">
            <a:avLst/>
          </a:prstGeom>
        </p:spPr>
      </p:pic>
      <p:sp>
        <p:nvSpPr>
          <p:cNvPr id="8" name="Arrow: Left 7">
            <a:extLst>
              <a:ext uri="{FF2B5EF4-FFF2-40B4-BE49-F238E27FC236}">
                <a16:creationId xmlns:a16="http://schemas.microsoft.com/office/drawing/2014/main" id="{795AF3C4-BB28-473E-9C6C-CEC0B9BC53C3}"/>
              </a:ext>
            </a:extLst>
          </p:cNvPr>
          <p:cNvSpPr/>
          <p:nvPr/>
        </p:nvSpPr>
        <p:spPr>
          <a:xfrm rot="780000">
            <a:off x="7063647" y="3466192"/>
            <a:ext cx="1335064" cy="55663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cs typeface="Arial"/>
              </a:rPr>
              <a:t>CLICK HERE</a:t>
            </a:r>
            <a:endParaRPr lang="en-US" sz="1050"/>
          </a:p>
        </p:txBody>
      </p:sp>
    </p:spTree>
    <p:extLst>
      <p:ext uri="{BB962C8B-B14F-4D97-AF65-F5344CB8AC3E}">
        <p14:creationId xmlns:p14="http://schemas.microsoft.com/office/powerpoint/2010/main" val="366498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mj-lt"/>
                <a:cs typeface="Arial" panose="020B0604020202020204" pitchFamily="34" charset="0"/>
                <a:sym typeface="Roboto Condensed" charset="0"/>
              </a:rPr>
              <a:t>Objectives</a:t>
            </a:r>
            <a:endParaRPr lang="en" sz="2400" dirty="0">
              <a:latin typeface="+mj-lt"/>
              <a:cs typeface="Arial Black"/>
            </a:endParaRP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75</a:t>
            </a:fld>
            <a:endParaRPr lang="en"/>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sp>
        <p:nvSpPr>
          <p:cNvPr id="6" name="Rectangle 5"/>
          <p:cNvSpPr/>
          <p:nvPr/>
        </p:nvSpPr>
        <p:spPr>
          <a:xfrm>
            <a:off x="70453" y="1334914"/>
            <a:ext cx="7675364" cy="3847207"/>
          </a:xfrm>
          <a:prstGeom prst="rect">
            <a:avLst/>
          </a:prstGeom>
        </p:spPr>
        <p:txBody>
          <a:bodyPr wrap="square">
            <a:spAutoFit/>
          </a:bodyPr>
          <a:lstStyle/>
          <a:p>
            <a:pPr defTabSz="457200">
              <a:spcBef>
                <a:spcPct val="20000"/>
              </a:spcBef>
              <a:defRPr/>
            </a:pPr>
            <a:r>
              <a:rPr lang="en-US" sz="2000" b="1" dirty="0">
                <a:solidFill>
                  <a:prstClr val="black"/>
                </a:solidFill>
                <a:latin typeface="Arial" panose="020B0604020202020204" pitchFamily="34" charset="0"/>
              </a:rPr>
              <a:t>Know</a:t>
            </a: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Where to locate and how to access the curriculum map and lesson platforms. </a:t>
            </a:r>
          </a:p>
          <a:p>
            <a:pPr defTabSz="457200">
              <a:spcBef>
                <a:spcPct val="20000"/>
              </a:spcBef>
              <a:defRPr/>
            </a:pPr>
            <a:r>
              <a:rPr lang="en-US" sz="2000" b="1" dirty="0">
                <a:solidFill>
                  <a:prstClr val="black"/>
                </a:solidFill>
                <a:latin typeface="Arial" panose="020B0604020202020204" pitchFamily="34" charset="0"/>
              </a:rPr>
              <a:t>Understand</a:t>
            </a:r>
            <a:endParaRPr lang="en-US" sz="2000" dirty="0">
              <a:solidFill>
                <a:prstClr val="black"/>
              </a:solidFill>
              <a:latin typeface="Arial" panose="020B0604020202020204" pitchFamily="34" charset="0"/>
            </a:endParaRP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Attaining a clear understanding of content curriculum will lead to teacher efficiency and student success. </a:t>
            </a:r>
          </a:p>
          <a:p>
            <a:pPr marL="342900" indent="-342900" defTabSz="457200">
              <a:spcBef>
                <a:spcPct val="20000"/>
              </a:spcBef>
              <a:buFont typeface="Arial"/>
              <a:buChar char="•"/>
              <a:defRPr/>
            </a:pPr>
            <a:r>
              <a:rPr lang="en-US" sz="2000" dirty="0">
                <a:solidFill>
                  <a:prstClr val="black"/>
                </a:solidFill>
                <a:latin typeface="Arial" panose="020B0604020202020204" pitchFamily="34" charset="0"/>
              </a:rPr>
              <a:t>The curriculum is grounded in information that grow students’ word and world knowledge.</a:t>
            </a:r>
          </a:p>
          <a:p>
            <a:pPr defTabSz="457200">
              <a:spcBef>
                <a:spcPct val="20000"/>
              </a:spcBef>
              <a:defRPr/>
            </a:pPr>
            <a:r>
              <a:rPr lang="en-US" sz="2000" b="1" dirty="0">
                <a:solidFill>
                  <a:prstClr val="black"/>
                </a:solidFill>
                <a:latin typeface="Arial" panose="020B0604020202020204" pitchFamily="34" charset="0"/>
              </a:rPr>
              <a:t>Do</a:t>
            </a:r>
          </a:p>
          <a:p>
            <a:pPr marL="342900" indent="-342900" defTabSz="457200">
              <a:spcBef>
                <a:spcPct val="20000"/>
              </a:spcBef>
              <a:buFont typeface="Arial" panose="020B0604020202020204" pitchFamily="34" charset="0"/>
              <a:buChar char="•"/>
              <a:defRPr/>
            </a:pPr>
            <a:r>
              <a:rPr lang="en-US" sz="2000" dirty="0">
                <a:solidFill>
                  <a:prstClr val="black"/>
                </a:solidFill>
                <a:latin typeface="Arial" panose="020B0604020202020204" pitchFamily="34" charset="0"/>
              </a:rPr>
              <a:t>Navigate the curriculum to effectively prepare for executing        lessons.</a:t>
            </a:r>
          </a:p>
        </p:txBody>
      </p:sp>
    </p:spTree>
    <p:extLst>
      <p:ext uri="{BB962C8B-B14F-4D97-AF65-F5344CB8AC3E}">
        <p14:creationId xmlns:p14="http://schemas.microsoft.com/office/powerpoint/2010/main" val="34262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p:spPr>
        <p:txBody>
          <a:bodyPr lIns="91425" tIns="91425" rIns="91425" bIns="91425" anchor="ctr" anchorCtr="0">
            <a:noAutofit/>
          </a:bodyPr>
          <a:lstStyle/>
          <a:p>
            <a:pPr lvl="0"/>
            <a:r>
              <a:rPr lang="en-US" altLang="en-US" sz="2400" dirty="0">
                <a:latin typeface="+mj-lt"/>
                <a:cs typeface="Arial" panose="020B0604020202020204" pitchFamily="34" charset="0"/>
                <a:sym typeface="Roboto Condensed" charset="0"/>
              </a:rPr>
              <a:t>Survey</a:t>
            </a:r>
          </a:p>
        </p:txBody>
      </p:sp>
      <p:sp>
        <p:nvSpPr>
          <p:cNvPr id="523" name="Shape 523"/>
          <p:cNvSpPr txBox="1">
            <a:spLocks noGrp="1"/>
          </p:cNvSpPr>
          <p:nvPr>
            <p:ph type="sldNum"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76</a:t>
            </a:fld>
            <a:endParaRPr lang="en"/>
          </a:p>
        </p:txBody>
      </p:sp>
      <p:pic>
        <p:nvPicPr>
          <p:cNvPr id="13" name="Picture 12" descr="SCS-Logo-Colo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28" y="414052"/>
            <a:ext cx="721042" cy="719239"/>
          </a:xfrm>
          <a:prstGeom prst="rect">
            <a:avLst/>
          </a:prstGeom>
        </p:spPr>
      </p:pic>
      <p:sp>
        <p:nvSpPr>
          <p:cNvPr id="2" name="TextBox 1">
            <a:extLst>
              <a:ext uri="{FF2B5EF4-FFF2-40B4-BE49-F238E27FC236}">
                <a16:creationId xmlns:a16="http://schemas.microsoft.com/office/drawing/2014/main" id="{4417381C-05C9-0341-A3A6-D309624A8262}"/>
              </a:ext>
            </a:extLst>
          </p:cNvPr>
          <p:cNvSpPr txBox="1"/>
          <p:nvPr/>
        </p:nvSpPr>
        <p:spPr>
          <a:xfrm>
            <a:off x="1243914" y="1927654"/>
            <a:ext cx="6774611" cy="523220"/>
          </a:xfrm>
          <a:prstGeom prst="rect">
            <a:avLst/>
          </a:prstGeom>
          <a:noFill/>
        </p:spPr>
        <p:txBody>
          <a:bodyPr wrap="none" rtlCol="0">
            <a:spAutoFit/>
          </a:bodyPr>
          <a:lstStyle/>
          <a:p>
            <a:r>
              <a:rPr lang="en-US" sz="2800" dirty="0">
                <a:latin typeface="Arial" panose="020B0604020202020204" pitchFamily="34" charset="0"/>
                <a:hlinkClick r:id="rId4" tooltip="Original URL: https://www.surveymonkey.com/r/NTOST&#10;Click or tap if you trust this link."/>
              </a:rPr>
              <a:t>https://www.surveymonkey.com/r/NTOST</a:t>
            </a:r>
            <a:endParaRPr lang="en-US" sz="2800" dirty="0"/>
          </a:p>
        </p:txBody>
      </p:sp>
    </p:spTree>
    <p:extLst>
      <p:ext uri="{BB962C8B-B14F-4D97-AF65-F5344CB8AC3E}">
        <p14:creationId xmlns:p14="http://schemas.microsoft.com/office/powerpoint/2010/main" val="95939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136B-4C18-944A-AED1-59D04764FD46}"/>
              </a:ext>
            </a:extLst>
          </p:cNvPr>
          <p:cNvSpPr>
            <a:spLocks noGrp="1"/>
          </p:cNvSpPr>
          <p:nvPr>
            <p:ph type="title"/>
          </p:nvPr>
        </p:nvSpPr>
        <p:spPr>
          <a:xfrm>
            <a:off x="350635" y="409200"/>
            <a:ext cx="5492400" cy="766200"/>
          </a:xfrm>
        </p:spPr>
        <p:txBody>
          <a:bodyPr/>
          <a:lstStyle/>
          <a:p>
            <a:r>
              <a:rPr lang="en-US" sz="2400" dirty="0">
                <a:latin typeface="+mn-lt"/>
              </a:rPr>
              <a:t>New Teacher Temporary Q1 Access</a:t>
            </a:r>
          </a:p>
        </p:txBody>
      </p:sp>
      <p:sp>
        <p:nvSpPr>
          <p:cNvPr id="3" name="Text Placeholder 2">
            <a:extLst>
              <a:ext uri="{FF2B5EF4-FFF2-40B4-BE49-F238E27FC236}">
                <a16:creationId xmlns:a16="http://schemas.microsoft.com/office/drawing/2014/main" id="{98C0E76C-3132-2548-B57E-A8D060F091AE}"/>
              </a:ext>
            </a:extLst>
          </p:cNvPr>
          <p:cNvSpPr>
            <a:spLocks noGrp="1"/>
          </p:cNvSpPr>
          <p:nvPr>
            <p:ph type="body" idx="1"/>
          </p:nvPr>
        </p:nvSpPr>
        <p:spPr>
          <a:xfrm>
            <a:off x="489811" y="1491000"/>
            <a:ext cx="7297338" cy="3145500"/>
          </a:xfrm>
        </p:spPr>
        <p:txBody>
          <a:bodyPr/>
          <a:lstStyle/>
          <a:p>
            <a:r>
              <a:rPr lang="en-US" sz="3200" dirty="0">
                <a:hlinkClick r:id="rId3"/>
              </a:rPr>
              <a:t>http://www.bit.ly/scsnewteachermaps</a:t>
            </a:r>
            <a:endParaRPr lang="en-US" sz="3200" dirty="0"/>
          </a:p>
          <a:p>
            <a:endParaRPr lang="en-US" dirty="0"/>
          </a:p>
        </p:txBody>
      </p:sp>
      <p:sp>
        <p:nvSpPr>
          <p:cNvPr id="4" name="Slide Number Placeholder 3">
            <a:extLst>
              <a:ext uri="{FF2B5EF4-FFF2-40B4-BE49-F238E27FC236}">
                <a16:creationId xmlns:a16="http://schemas.microsoft.com/office/drawing/2014/main" id="{FF0D6CB4-65A6-CC46-9BDA-4D9CDF542A3F}"/>
              </a:ext>
            </a:extLst>
          </p:cNvPr>
          <p:cNvSpPr>
            <a:spLocks noGrp="1"/>
          </p:cNvSpPr>
          <p:nvPr>
            <p:ph type="sldNum" idx="12"/>
          </p:nvPr>
        </p:nvSpPr>
        <p:spPr/>
        <p:txBody>
          <a:bodyPr/>
          <a:lstStyle/>
          <a:p>
            <a:pPr lvl="0">
              <a:spcBef>
                <a:spcPts val="0"/>
              </a:spcBef>
              <a:buNone/>
            </a:pPr>
            <a:fld id="{00000000-1234-1234-1234-123412341234}" type="slidenum">
              <a:rPr lang="en" smtClean="0"/>
              <a:t>8</a:t>
            </a:fld>
            <a:endParaRPr lang="en" dirty="0"/>
          </a:p>
        </p:txBody>
      </p:sp>
    </p:spTree>
    <p:extLst>
      <p:ext uri="{BB962C8B-B14F-4D97-AF65-F5344CB8AC3E}">
        <p14:creationId xmlns:p14="http://schemas.microsoft.com/office/powerpoint/2010/main" val="169576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EC3E-50B9-3640-A072-75472EDB0540}"/>
              </a:ext>
            </a:extLst>
          </p:cNvPr>
          <p:cNvSpPr>
            <a:spLocks noGrp="1"/>
          </p:cNvSpPr>
          <p:nvPr>
            <p:ph type="title"/>
          </p:nvPr>
        </p:nvSpPr>
        <p:spPr/>
        <p:txBody>
          <a:bodyPr/>
          <a:lstStyle/>
          <a:p>
            <a:r>
              <a:rPr lang="en-US" sz="2400" dirty="0">
                <a:latin typeface="+mj-lt"/>
              </a:rPr>
              <a:t>Turn and Talk</a:t>
            </a:r>
          </a:p>
        </p:txBody>
      </p:sp>
      <p:sp>
        <p:nvSpPr>
          <p:cNvPr id="3" name="Text Placeholder 2">
            <a:extLst>
              <a:ext uri="{FF2B5EF4-FFF2-40B4-BE49-F238E27FC236}">
                <a16:creationId xmlns:a16="http://schemas.microsoft.com/office/drawing/2014/main" id="{742228D2-EE56-DB4B-A88D-847E4E1D05C8}"/>
              </a:ext>
            </a:extLst>
          </p:cNvPr>
          <p:cNvSpPr>
            <a:spLocks noGrp="1"/>
          </p:cNvSpPr>
          <p:nvPr>
            <p:ph type="body" idx="1"/>
          </p:nvPr>
        </p:nvSpPr>
        <p:spPr>
          <a:xfrm>
            <a:off x="814275" y="1327350"/>
            <a:ext cx="4710762" cy="3145500"/>
          </a:xfrm>
        </p:spPr>
        <p:txBody>
          <a:bodyPr/>
          <a:lstStyle/>
          <a:p>
            <a:r>
              <a:rPr lang="en-US" dirty="0"/>
              <a:t>Where are two places that I can access resources to help me as I prepare for student learning?</a:t>
            </a:r>
          </a:p>
        </p:txBody>
      </p:sp>
      <p:sp>
        <p:nvSpPr>
          <p:cNvPr id="4" name="Slide Number Placeholder 3">
            <a:extLst>
              <a:ext uri="{FF2B5EF4-FFF2-40B4-BE49-F238E27FC236}">
                <a16:creationId xmlns:a16="http://schemas.microsoft.com/office/drawing/2014/main" id="{FD02D0DF-378D-5C44-BF2C-44F30831F52A}"/>
              </a:ext>
            </a:extLst>
          </p:cNvPr>
          <p:cNvSpPr>
            <a:spLocks noGrp="1"/>
          </p:cNvSpPr>
          <p:nvPr>
            <p:ph type="sldNum" idx="12"/>
          </p:nvPr>
        </p:nvSpPr>
        <p:spPr/>
        <p:txBody>
          <a:bodyPr/>
          <a:lstStyle/>
          <a:p>
            <a:pPr lvl="0">
              <a:spcBef>
                <a:spcPts val="0"/>
              </a:spcBef>
              <a:buNone/>
            </a:pPr>
            <a:fld id="{00000000-1234-1234-1234-123412341234}" type="slidenum">
              <a:rPr lang="en" smtClean="0"/>
              <a:t>9</a:t>
            </a:fld>
            <a:endParaRPr lang="en" dirty="0"/>
          </a:p>
        </p:txBody>
      </p:sp>
      <p:pic>
        <p:nvPicPr>
          <p:cNvPr id="5" name="Picture 4">
            <a:extLst>
              <a:ext uri="{FF2B5EF4-FFF2-40B4-BE49-F238E27FC236}">
                <a16:creationId xmlns:a16="http://schemas.microsoft.com/office/drawing/2014/main" id="{21B97470-D2BE-3248-90CF-5B434A82B90B}"/>
              </a:ext>
            </a:extLst>
          </p:cNvPr>
          <p:cNvPicPr>
            <a:picLocks noChangeAspect="1"/>
          </p:cNvPicPr>
          <p:nvPr/>
        </p:nvPicPr>
        <p:blipFill>
          <a:blip r:embed="rId3"/>
          <a:stretch>
            <a:fillRect/>
          </a:stretch>
        </p:blipFill>
        <p:spPr>
          <a:xfrm>
            <a:off x="5525037" y="1158775"/>
            <a:ext cx="2952124" cy="2952124"/>
          </a:xfrm>
          <a:prstGeom prst="rect">
            <a:avLst/>
          </a:prstGeom>
        </p:spPr>
      </p:pic>
    </p:spTree>
    <p:extLst>
      <p:ext uri="{BB962C8B-B14F-4D97-AF65-F5344CB8AC3E}">
        <p14:creationId xmlns:p14="http://schemas.microsoft.com/office/powerpoint/2010/main" val="302032372"/>
      </p:ext>
    </p:extLst>
  </p:cSld>
  <p:clrMapOvr>
    <a:masterClrMapping/>
  </p:clrMapOvr>
</p:sld>
</file>

<file path=ppt/theme/theme1.xml><?xml version="1.0" encoding="utf-8"?>
<a:theme xmlns:a="http://schemas.openxmlformats.org/drawingml/2006/main" name="Salerio template">
  <a:themeElements>
    <a:clrScheme name="SCS Official Theme 1">
      <a:dk1>
        <a:srgbClr val="0000CC"/>
      </a:dk1>
      <a:lt1>
        <a:sysClr val="window" lastClr="FFFFFF"/>
      </a:lt1>
      <a:dk2>
        <a:srgbClr val="CD0004"/>
      </a:dk2>
      <a:lt2>
        <a:srgbClr val="FDFFFF"/>
      </a:lt2>
      <a:accent1>
        <a:srgbClr val="4F81BD"/>
      </a:accent1>
      <a:accent2>
        <a:srgbClr val="C0504D"/>
      </a:accent2>
      <a:accent3>
        <a:srgbClr val="9BBB59"/>
      </a:accent3>
      <a:accent4>
        <a:srgbClr val="8064A2"/>
      </a:accent4>
      <a:accent5>
        <a:srgbClr val="4BACC6"/>
      </a:accent5>
      <a:accent6>
        <a:srgbClr val="F8C02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D3F784A16D6E47A372598C45893EAE" ma:contentTypeVersion="7" ma:contentTypeDescription="Create a new document." ma:contentTypeScope="" ma:versionID="5c2961384c5e717d557fd487aaba82aa">
  <xsd:schema xmlns:xsd="http://www.w3.org/2001/XMLSchema" xmlns:xs="http://www.w3.org/2001/XMLSchema" xmlns:p="http://schemas.microsoft.com/office/2006/metadata/properties" xmlns:ns2="b567a36d-fe7d-4719-8024-cf4a0238c663" xmlns:ns3="cc6efa1c-3e12-406e-9e41-7fce4aa5c39e" targetNamespace="http://schemas.microsoft.com/office/2006/metadata/properties" ma:root="true" ma:fieldsID="bf6aa4638d113fba0b1868d84b150b9e" ns2:_="" ns3:_="">
    <xsd:import namespace="b567a36d-fe7d-4719-8024-cf4a0238c663"/>
    <xsd:import namespace="cc6efa1c-3e12-406e-9e41-7fce4aa5c3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7a36d-fe7d-4719-8024-cf4a0238c6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6efa1c-3e12-406e-9e41-7fce4aa5c3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B1D6F0-FC3E-4F7F-918D-AA598E6626F0}">
  <ds:schemaRefs>
    <ds:schemaRef ds:uri="http://purl.org/dc/elements/1.1/"/>
    <ds:schemaRef ds:uri="cc6efa1c-3e12-406e-9e41-7fce4aa5c39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b567a36d-fe7d-4719-8024-cf4a0238c663"/>
    <ds:schemaRef ds:uri="http://www.w3.org/XML/1998/namespace"/>
    <ds:schemaRef ds:uri="http://purl.org/dc/dcmitype/"/>
  </ds:schemaRefs>
</ds:datastoreItem>
</file>

<file path=customXml/itemProps2.xml><?xml version="1.0" encoding="utf-8"?>
<ds:datastoreItem xmlns:ds="http://schemas.openxmlformats.org/officeDocument/2006/customXml" ds:itemID="{42E88C67-5B2C-438D-B9F9-740A3E164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67a36d-fe7d-4719-8024-cf4a0238c663"/>
    <ds:schemaRef ds:uri="cc6efa1c-3e12-406e-9e41-7fce4aa5c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08DED-0251-4B4B-B19C-21267B1D52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8987</TotalTime>
  <Words>5178</Words>
  <Application>Microsoft Office PowerPoint</Application>
  <PresentationFormat>On-screen Show (16:9)</PresentationFormat>
  <Paragraphs>647</Paragraphs>
  <Slides>76</Slides>
  <Notes>76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ＭＳ Ｐゴシック</vt:lpstr>
      <vt:lpstr>Arial</vt:lpstr>
      <vt:lpstr>Arial Black</vt:lpstr>
      <vt:lpstr>Arvo</vt:lpstr>
      <vt:lpstr>Book Antiqua</vt:lpstr>
      <vt:lpstr>Calibri</vt:lpstr>
      <vt:lpstr>Roboto Condensed</vt:lpstr>
      <vt:lpstr>Roboto Condensed Light</vt:lpstr>
      <vt:lpstr>Times</vt:lpstr>
      <vt:lpstr>Times New Roman</vt:lpstr>
      <vt:lpstr>Wingdings</vt:lpstr>
      <vt:lpstr>Salerio template</vt:lpstr>
      <vt:lpstr>Curriculum Maps  2018-2019  NTO 2018</vt:lpstr>
      <vt:lpstr>Vision For Student Success</vt:lpstr>
      <vt:lpstr>Objectives</vt:lpstr>
      <vt:lpstr>Agenda</vt:lpstr>
      <vt:lpstr>TN Academic Standards</vt:lpstr>
      <vt:lpstr>PowerPoint Presentation</vt:lpstr>
      <vt:lpstr>Accessing Curriculum Maps: SCS </vt:lpstr>
      <vt:lpstr>New Teacher Temporary Q1 Access</vt:lpstr>
      <vt:lpstr>Turn and Talk</vt:lpstr>
      <vt:lpstr>Agenda</vt:lpstr>
      <vt:lpstr>ELA </vt:lpstr>
      <vt:lpstr>Taking a Closer Look at K-5 ELA</vt:lpstr>
      <vt:lpstr>ELA</vt:lpstr>
      <vt:lpstr>Select K-5 Curriculum Maps</vt:lpstr>
      <vt:lpstr>Select a Grade Level</vt:lpstr>
      <vt:lpstr>Meaning-Based Maps</vt:lpstr>
      <vt:lpstr>PowerPoint Presentation</vt:lpstr>
      <vt:lpstr>EL Curriculum</vt:lpstr>
      <vt:lpstr>PowerPoint Presentation</vt:lpstr>
      <vt:lpstr>PowerPoint Presentation</vt:lpstr>
      <vt:lpstr>EL Materials</vt:lpstr>
      <vt:lpstr>Foundational Skills Maps</vt:lpstr>
      <vt:lpstr>PowerPoint Presentation</vt:lpstr>
      <vt:lpstr>PowerPoint Presentation</vt:lpstr>
      <vt:lpstr>Journeys Materials</vt:lpstr>
      <vt:lpstr>K-5 Supporting Documents</vt:lpstr>
      <vt:lpstr>Online Supporting Documents </vt:lpstr>
      <vt:lpstr>ELA Review Activity</vt:lpstr>
      <vt:lpstr>For Additional Support Regarding ELA  </vt:lpstr>
      <vt:lpstr>Agenda</vt:lpstr>
      <vt:lpstr>Math  </vt:lpstr>
      <vt:lpstr>SCS Mathematics Instructional Framework </vt:lpstr>
      <vt:lpstr>SCS Mathematics Instructional Framework </vt:lpstr>
      <vt:lpstr>Key Instructional Shifts</vt:lpstr>
      <vt:lpstr>Elementary Math</vt:lpstr>
      <vt:lpstr>K-5 Elementary Maps </vt:lpstr>
      <vt:lpstr>Supporting Documents and Resources</vt:lpstr>
      <vt:lpstr>Resources</vt:lpstr>
      <vt:lpstr>Activity</vt:lpstr>
      <vt:lpstr>Contact Information</vt:lpstr>
      <vt:lpstr>Agenda</vt:lpstr>
      <vt:lpstr>Science</vt:lpstr>
      <vt:lpstr>Three Dimensional Science Instruction</vt:lpstr>
      <vt:lpstr>PowerPoint Presentation</vt:lpstr>
      <vt:lpstr>TN Science Standards Reference</vt:lpstr>
      <vt:lpstr>TN Science Standards Reference</vt:lpstr>
      <vt:lpstr>How Did We Get Here?</vt:lpstr>
      <vt:lpstr>Scope and Sequence</vt:lpstr>
      <vt:lpstr>Quarter 1 Map</vt:lpstr>
      <vt:lpstr>Activity – Rock, Paper , Scissors</vt:lpstr>
      <vt:lpstr>Contact Information</vt:lpstr>
      <vt:lpstr>Agenda</vt:lpstr>
      <vt:lpstr>K-5 Social Studies   </vt:lpstr>
      <vt:lpstr>Curriculum Map Scope and Sequence</vt:lpstr>
      <vt:lpstr>Curriculum Map Introduction</vt:lpstr>
      <vt:lpstr>Studies Weekly Titles and Support Strategies</vt:lpstr>
      <vt:lpstr>Essential Questions, Vocabulary, Texts,  and TDQs</vt:lpstr>
      <vt:lpstr>Protocols, Extension Activities, Assessments, and Standards</vt:lpstr>
      <vt:lpstr>Social Studies Resource Studies Weekly</vt:lpstr>
      <vt:lpstr>Easy Access to Studies Weekly: www.edugoodies.com</vt:lpstr>
      <vt:lpstr>Studies Weekly Login</vt:lpstr>
      <vt:lpstr>Reading Tab</vt:lpstr>
      <vt:lpstr>Articles Tab</vt:lpstr>
      <vt:lpstr>Activity – Give One, Get One</vt:lpstr>
      <vt:lpstr>Social Studies Questions?</vt:lpstr>
      <vt:lpstr>Agenda</vt:lpstr>
      <vt:lpstr>Bridge to Practice</vt:lpstr>
      <vt:lpstr>Agenda</vt:lpstr>
      <vt:lpstr>PD courses in PLZ</vt:lpstr>
      <vt:lpstr>PD courses in PLZ </vt:lpstr>
      <vt:lpstr>PD courses in PLZ </vt:lpstr>
      <vt:lpstr>PD courses in PLZ </vt:lpstr>
      <vt:lpstr>PD courses in PLZ </vt:lpstr>
      <vt:lpstr>PD courses in PLZ</vt:lpstr>
      <vt:lpstr>Objectives</vt:lpstr>
      <vt:lpstr>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TERRILYN A MILLER</dc:creator>
  <cp:lastModifiedBy>EVIDANE B SLAUGHTER</cp:lastModifiedBy>
  <cp:revision>216</cp:revision>
  <cp:lastPrinted>2018-07-13T19:31:06Z</cp:lastPrinted>
  <dcterms:modified xsi:type="dcterms:W3CDTF">2018-07-30T15:33:30Z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0x0101000CD3F784A16D6E47A372598C45893EAE</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