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8"/>
  </p:notesMasterIdLst>
  <p:handoutMasterIdLst>
    <p:handoutMasterId r:id="rId39"/>
  </p:handoutMasterIdLst>
  <p:sldIdLst>
    <p:sldId id="281" r:id="rId2"/>
    <p:sldId id="256" r:id="rId3"/>
    <p:sldId id="290" r:id="rId4"/>
    <p:sldId id="257" r:id="rId5"/>
    <p:sldId id="282" r:id="rId6"/>
    <p:sldId id="283" r:id="rId7"/>
    <p:sldId id="258" r:id="rId8"/>
    <p:sldId id="263" r:id="rId9"/>
    <p:sldId id="264" r:id="rId10"/>
    <p:sldId id="265" r:id="rId11"/>
    <p:sldId id="284" r:id="rId12"/>
    <p:sldId id="270" r:id="rId13"/>
    <p:sldId id="266" r:id="rId14"/>
    <p:sldId id="267" r:id="rId15"/>
    <p:sldId id="268" r:id="rId16"/>
    <p:sldId id="271" r:id="rId17"/>
    <p:sldId id="272" r:id="rId18"/>
    <p:sldId id="269" r:id="rId19"/>
    <p:sldId id="259" r:id="rId20"/>
    <p:sldId id="260" r:id="rId21"/>
    <p:sldId id="262" r:id="rId22"/>
    <p:sldId id="261" r:id="rId23"/>
    <p:sldId id="285" r:id="rId24"/>
    <p:sldId id="286" r:id="rId25"/>
    <p:sldId id="273" r:id="rId26"/>
    <p:sldId id="287" r:id="rId27"/>
    <p:sldId id="275" r:id="rId28"/>
    <p:sldId id="288" r:id="rId29"/>
    <p:sldId id="276" r:id="rId30"/>
    <p:sldId id="289" r:id="rId31"/>
    <p:sldId id="274" r:id="rId32"/>
    <p:sldId id="277" r:id="rId33"/>
    <p:sldId id="278" r:id="rId34"/>
    <p:sldId id="280" r:id="rId35"/>
    <p:sldId id="279"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3" autoAdjust="0"/>
    <p:restoredTop sz="83380" autoAdjust="0"/>
  </p:normalViewPr>
  <p:slideViewPr>
    <p:cSldViewPr snapToGrid="0" snapToObjects="1">
      <p:cViewPr varScale="1">
        <p:scale>
          <a:sx n="75" d="100"/>
          <a:sy n="75" d="100"/>
        </p:scale>
        <p:origin x="9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99C570-B40F-6441-9F3B-2F7924F46180}" type="datetimeFigureOut">
              <a:rPr lang="en-US" smtClean="0"/>
              <a:t>7/30/2018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B1096C-D61B-1145-8289-B11E0DD2D550}" type="slidenum">
              <a:rPr lang="en-US" smtClean="0"/>
              <a:t>‹#›</a:t>
            </a:fld>
            <a:endParaRPr lang="en-US"/>
          </a:p>
        </p:txBody>
      </p:sp>
    </p:spTree>
    <p:extLst>
      <p:ext uri="{BB962C8B-B14F-4D97-AF65-F5344CB8AC3E}">
        <p14:creationId xmlns:p14="http://schemas.microsoft.com/office/powerpoint/2010/main" val="580626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FB4EA8-FD5C-1546-B30B-23A96290EE4D}" type="datetimeFigureOut">
              <a:rPr lang="en-US" smtClean="0"/>
              <a:t>7/30/2018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B7486-92DC-7C45-B96C-5059D13BA7BD}" type="slidenum">
              <a:rPr lang="en-US" smtClean="0"/>
              <a:t>‹#›</a:t>
            </a:fld>
            <a:endParaRPr lang="en-US"/>
          </a:p>
        </p:txBody>
      </p:sp>
    </p:spTree>
    <p:extLst>
      <p:ext uri="{BB962C8B-B14F-4D97-AF65-F5344CB8AC3E}">
        <p14:creationId xmlns:p14="http://schemas.microsoft.com/office/powerpoint/2010/main" val="316471584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2</a:t>
            </a:fld>
            <a:endParaRPr lang="en-US"/>
          </a:p>
        </p:txBody>
      </p:sp>
    </p:spTree>
    <p:extLst>
      <p:ext uri="{BB962C8B-B14F-4D97-AF65-F5344CB8AC3E}">
        <p14:creationId xmlns:p14="http://schemas.microsoft.com/office/powerpoint/2010/main" val="230177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An example would be if  working on free throws in basketball and the students are in groups at different baskets, when the</a:t>
            </a:r>
            <a:r>
              <a:rPr lang="en-US" baseline="0" dirty="0"/>
              <a:t> students</a:t>
            </a:r>
            <a:r>
              <a:rPr lang="en-US" dirty="0"/>
              <a:t> are done with that particular part of the activity,</a:t>
            </a:r>
            <a:r>
              <a:rPr lang="en-US" baseline="0" dirty="0"/>
              <a:t> </a:t>
            </a:r>
            <a:r>
              <a:rPr lang="en-US" dirty="0"/>
              <a:t>simply use </a:t>
            </a:r>
            <a:r>
              <a:rPr lang="en-US" baseline="0" dirty="0"/>
              <a:t> a cue  or a </a:t>
            </a:r>
            <a:r>
              <a:rPr lang="en-US" dirty="0"/>
              <a:t>double whistle and have the students freeze and not have to worry about someone not hearing  instructions.</a:t>
            </a:r>
          </a:p>
          <a:p>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22</a:t>
            </a:fld>
            <a:endParaRPr lang="en-US"/>
          </a:p>
        </p:txBody>
      </p:sp>
    </p:spTree>
    <p:extLst>
      <p:ext uri="{BB962C8B-B14F-4D97-AF65-F5344CB8AC3E}">
        <p14:creationId xmlns:p14="http://schemas.microsoft.com/office/powerpoint/2010/main" val="1215650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Music</a:t>
            </a:r>
          </a:p>
          <a:p>
            <a:r>
              <a:rPr lang="en-US" dirty="0"/>
              <a:t>Claps</a:t>
            </a:r>
          </a:p>
          <a:p>
            <a:r>
              <a:rPr lang="en-US" dirty="0"/>
              <a:t>Whistle</a:t>
            </a:r>
          </a:p>
          <a:p>
            <a:r>
              <a:rPr lang="en-US" dirty="0"/>
              <a:t>Leaders</a:t>
            </a:r>
          </a:p>
          <a:p>
            <a:r>
              <a:rPr lang="en-US" dirty="0"/>
              <a:t>Dressing time</a:t>
            </a:r>
          </a:p>
          <a:p>
            <a:r>
              <a:rPr lang="en-US" dirty="0"/>
              <a:t>Standing in line</a:t>
            </a:r>
          </a:p>
          <a:p>
            <a:r>
              <a:rPr lang="en-US" dirty="0"/>
              <a:t>Entering and exiting</a:t>
            </a:r>
          </a:p>
        </p:txBody>
      </p:sp>
      <p:sp>
        <p:nvSpPr>
          <p:cNvPr id="4" name="Slide Number Placeholder 3"/>
          <p:cNvSpPr>
            <a:spLocks noGrp="1"/>
          </p:cNvSpPr>
          <p:nvPr>
            <p:ph type="sldNum" sz="quarter" idx="10"/>
          </p:nvPr>
        </p:nvSpPr>
        <p:spPr/>
        <p:txBody>
          <a:bodyPr/>
          <a:lstStyle/>
          <a:p>
            <a:fld id="{5D9B7486-92DC-7C45-B96C-5059D13BA7BD}" type="slidenum">
              <a:rPr lang="en-US" smtClean="0"/>
              <a:t>25</a:t>
            </a:fld>
            <a:endParaRPr lang="en-US"/>
          </a:p>
        </p:txBody>
      </p:sp>
    </p:spTree>
    <p:extLst>
      <p:ext uri="{BB962C8B-B14F-4D97-AF65-F5344CB8AC3E}">
        <p14:creationId xmlns:p14="http://schemas.microsoft.com/office/powerpoint/2010/main" val="1374742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 around the room to check student form and engagement,  Correct immediately, repeat</a:t>
            </a:r>
          </a:p>
        </p:txBody>
      </p:sp>
      <p:sp>
        <p:nvSpPr>
          <p:cNvPr id="4" name="Slide Number Placeholder 3"/>
          <p:cNvSpPr>
            <a:spLocks noGrp="1"/>
          </p:cNvSpPr>
          <p:nvPr>
            <p:ph type="sldNum" sz="quarter" idx="10"/>
          </p:nvPr>
        </p:nvSpPr>
        <p:spPr/>
        <p:txBody>
          <a:bodyPr/>
          <a:lstStyle/>
          <a:p>
            <a:fld id="{5D9B7486-92DC-7C45-B96C-5059D13BA7BD}" type="slidenum">
              <a:rPr lang="en-US" smtClean="0"/>
              <a:t>29</a:t>
            </a:fld>
            <a:endParaRPr lang="en-US"/>
          </a:p>
        </p:txBody>
      </p:sp>
    </p:spTree>
    <p:extLst>
      <p:ext uri="{BB962C8B-B14F-4D97-AF65-F5344CB8AC3E}">
        <p14:creationId xmlns:p14="http://schemas.microsoft.com/office/powerpoint/2010/main" val="77145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Meet your students at the door and guide them into the gym or classroom</a:t>
            </a:r>
          </a:p>
          <a:p>
            <a:r>
              <a:rPr lang="en-US" dirty="0"/>
              <a:t>This keeps down horse playing and late staggers</a:t>
            </a:r>
          </a:p>
        </p:txBody>
      </p:sp>
      <p:sp>
        <p:nvSpPr>
          <p:cNvPr id="4" name="Slide Number Placeholder 3"/>
          <p:cNvSpPr>
            <a:spLocks noGrp="1"/>
          </p:cNvSpPr>
          <p:nvPr>
            <p:ph type="sldNum" sz="quarter" idx="10"/>
          </p:nvPr>
        </p:nvSpPr>
        <p:spPr/>
        <p:txBody>
          <a:bodyPr/>
          <a:lstStyle/>
          <a:p>
            <a:fld id="{5D9B7486-92DC-7C45-B96C-5059D13BA7BD}" type="slidenum">
              <a:rPr lang="en-US" smtClean="0"/>
              <a:t>30</a:t>
            </a:fld>
            <a:endParaRPr lang="en-US"/>
          </a:p>
        </p:txBody>
      </p:sp>
    </p:spTree>
    <p:extLst>
      <p:ext uri="{BB962C8B-B14F-4D97-AF65-F5344CB8AC3E}">
        <p14:creationId xmlns:p14="http://schemas.microsoft.com/office/powerpoint/2010/main" val="443326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30 minutes</a:t>
            </a:r>
          </a:p>
        </p:txBody>
      </p:sp>
      <p:sp>
        <p:nvSpPr>
          <p:cNvPr id="4" name="Slide Number Placeholder 3"/>
          <p:cNvSpPr>
            <a:spLocks noGrp="1"/>
          </p:cNvSpPr>
          <p:nvPr>
            <p:ph type="sldNum" sz="quarter" idx="10"/>
          </p:nvPr>
        </p:nvSpPr>
        <p:spPr/>
        <p:txBody>
          <a:bodyPr/>
          <a:lstStyle/>
          <a:p>
            <a:fld id="{5D9B7486-92DC-7C45-B96C-5059D13BA7BD}" type="slidenum">
              <a:rPr lang="en-US" smtClean="0"/>
              <a:t>32</a:t>
            </a:fld>
            <a:endParaRPr lang="en-US"/>
          </a:p>
        </p:txBody>
      </p:sp>
    </p:spTree>
    <p:extLst>
      <p:ext uri="{BB962C8B-B14F-4D97-AF65-F5344CB8AC3E}">
        <p14:creationId xmlns:p14="http://schemas.microsoft.com/office/powerpoint/2010/main" val="4128474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resource provided to complete a sample lesson plan  30 minutes</a:t>
            </a:r>
          </a:p>
        </p:txBody>
      </p:sp>
      <p:sp>
        <p:nvSpPr>
          <p:cNvPr id="4" name="Slide Number Placeholder 3"/>
          <p:cNvSpPr>
            <a:spLocks noGrp="1"/>
          </p:cNvSpPr>
          <p:nvPr>
            <p:ph type="sldNum" sz="quarter" idx="10"/>
          </p:nvPr>
        </p:nvSpPr>
        <p:spPr/>
        <p:txBody>
          <a:bodyPr/>
          <a:lstStyle/>
          <a:p>
            <a:fld id="{5D9B7486-92DC-7C45-B96C-5059D13BA7BD}" type="slidenum">
              <a:rPr lang="en-US" smtClean="0"/>
              <a:t>34</a:t>
            </a:fld>
            <a:endParaRPr lang="en-US"/>
          </a:p>
        </p:txBody>
      </p:sp>
    </p:spTree>
    <p:extLst>
      <p:ext uri="{BB962C8B-B14F-4D97-AF65-F5344CB8AC3E}">
        <p14:creationId xmlns:p14="http://schemas.microsoft.com/office/powerpoint/2010/main" val="1237184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Practice using online resources 30 minutes</a:t>
            </a:r>
          </a:p>
        </p:txBody>
      </p:sp>
      <p:sp>
        <p:nvSpPr>
          <p:cNvPr id="4" name="Slide Number Placeholder 3"/>
          <p:cNvSpPr>
            <a:spLocks noGrp="1"/>
          </p:cNvSpPr>
          <p:nvPr>
            <p:ph type="sldNum" sz="quarter" idx="10"/>
          </p:nvPr>
        </p:nvSpPr>
        <p:spPr/>
        <p:txBody>
          <a:bodyPr/>
          <a:lstStyle/>
          <a:p>
            <a:fld id="{5D9B7486-92DC-7C45-B96C-5059D13BA7BD}" type="slidenum">
              <a:rPr lang="en-US" smtClean="0"/>
              <a:t>35</a:t>
            </a:fld>
            <a:endParaRPr lang="en-US"/>
          </a:p>
        </p:txBody>
      </p:sp>
    </p:spTree>
    <p:extLst>
      <p:ext uri="{BB962C8B-B14F-4D97-AF65-F5344CB8AC3E}">
        <p14:creationId xmlns:p14="http://schemas.microsoft.com/office/powerpoint/2010/main" val="2210930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Same location every day</a:t>
            </a:r>
          </a:p>
          <a:p>
            <a:pPr marL="171450" indent="-171450">
              <a:buFont typeface="Arial"/>
              <a:buChar char="•"/>
            </a:pPr>
            <a:r>
              <a:rPr lang="en-US" dirty="0"/>
              <a:t>Identifies purpose for teaching</a:t>
            </a:r>
          </a:p>
          <a:p>
            <a:pPr marL="171450" indent="-171450">
              <a:buFont typeface="Arial"/>
              <a:buChar char="•"/>
            </a:pPr>
            <a:r>
              <a:rPr lang="en-US" dirty="0"/>
              <a:t>Students will know what to expect, bring to class</a:t>
            </a:r>
            <a:r>
              <a:rPr lang="en-US" baseline="0" dirty="0"/>
              <a:t> and timelines</a:t>
            </a:r>
          </a:p>
          <a:p>
            <a:pPr marL="171450" indent="-171450">
              <a:buFont typeface="Arial"/>
              <a:buChar char="•"/>
            </a:pPr>
            <a:r>
              <a:rPr lang="en-US" baseline="0" dirty="0"/>
              <a:t>Sets class tone</a:t>
            </a:r>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4</a:t>
            </a:fld>
            <a:endParaRPr lang="en-US"/>
          </a:p>
        </p:txBody>
      </p:sp>
    </p:spTree>
    <p:extLst>
      <p:ext uri="{BB962C8B-B14F-4D97-AF65-F5344CB8AC3E}">
        <p14:creationId xmlns:p14="http://schemas.microsoft.com/office/powerpoint/2010/main" val="937742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6</a:t>
            </a:fld>
            <a:endParaRPr lang="en-US"/>
          </a:p>
        </p:txBody>
      </p:sp>
    </p:spTree>
    <p:extLst>
      <p:ext uri="{BB962C8B-B14F-4D97-AF65-F5344CB8AC3E}">
        <p14:creationId xmlns:p14="http://schemas.microsoft.com/office/powerpoint/2010/main" val="1889459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need to know what they are going to</a:t>
            </a:r>
            <a:r>
              <a:rPr lang="en-US" baseline="0" dirty="0"/>
              <a:t> do daily.  </a:t>
            </a:r>
          </a:p>
          <a:p>
            <a:r>
              <a:rPr lang="en-US" baseline="0" dirty="0"/>
              <a:t>This includes materials and equipment needs</a:t>
            </a:r>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7</a:t>
            </a:fld>
            <a:endParaRPr lang="en-US"/>
          </a:p>
        </p:txBody>
      </p:sp>
    </p:spTree>
    <p:extLst>
      <p:ext uri="{BB962C8B-B14F-4D97-AF65-F5344CB8AC3E}">
        <p14:creationId xmlns:p14="http://schemas.microsoft.com/office/powerpoint/2010/main" val="1237016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8</a:t>
            </a:fld>
            <a:endParaRPr lang="en-US"/>
          </a:p>
        </p:txBody>
      </p:sp>
    </p:spTree>
    <p:extLst>
      <p:ext uri="{BB962C8B-B14F-4D97-AF65-F5344CB8AC3E}">
        <p14:creationId xmlns:p14="http://schemas.microsoft.com/office/powerpoint/2010/main" val="2841467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students with performance  rubrics so they will understand what is expected</a:t>
            </a:r>
          </a:p>
        </p:txBody>
      </p:sp>
      <p:sp>
        <p:nvSpPr>
          <p:cNvPr id="4" name="Slide Number Placeholder 3"/>
          <p:cNvSpPr>
            <a:spLocks noGrp="1"/>
          </p:cNvSpPr>
          <p:nvPr>
            <p:ph type="sldNum" sz="quarter" idx="10"/>
          </p:nvPr>
        </p:nvSpPr>
        <p:spPr/>
        <p:txBody>
          <a:bodyPr/>
          <a:lstStyle/>
          <a:p>
            <a:fld id="{5D9B7486-92DC-7C45-B96C-5059D13BA7BD}" type="slidenum">
              <a:rPr lang="en-US" smtClean="0"/>
              <a:t>10</a:t>
            </a:fld>
            <a:endParaRPr lang="en-US"/>
          </a:p>
        </p:txBody>
      </p:sp>
    </p:spTree>
    <p:extLst>
      <p:ext uri="{BB962C8B-B14F-4D97-AF65-F5344CB8AC3E}">
        <p14:creationId xmlns:p14="http://schemas.microsoft.com/office/powerpoint/2010/main" val="1362482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By doing this as a teacher you avoid students sliding under the radar or going unnoticed when you ask them to do something because you will not move on until everyone is in compliance.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Setting clear expectations encourages  good behaviors. </a:t>
            </a:r>
          </a:p>
          <a:p>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13</a:t>
            </a:fld>
            <a:endParaRPr lang="en-US"/>
          </a:p>
        </p:txBody>
      </p:sp>
    </p:spTree>
    <p:extLst>
      <p:ext uri="{BB962C8B-B14F-4D97-AF65-F5344CB8AC3E}">
        <p14:creationId xmlns:p14="http://schemas.microsoft.com/office/powerpoint/2010/main" val="139333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D9B7486-92DC-7C45-B96C-5059D13BA7BD}" type="slidenum">
              <a:rPr lang="en-US" smtClean="0"/>
              <a:t>20</a:t>
            </a:fld>
            <a:endParaRPr lang="en-US"/>
          </a:p>
        </p:txBody>
      </p:sp>
    </p:spTree>
    <p:extLst>
      <p:ext uri="{BB962C8B-B14F-4D97-AF65-F5344CB8AC3E}">
        <p14:creationId xmlns:p14="http://schemas.microsoft.com/office/powerpoint/2010/main" val="1755170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Eye’s on me</a:t>
            </a:r>
          </a:p>
          <a:p>
            <a:r>
              <a:rPr lang="en-US" dirty="0"/>
              <a:t>Hands on your knees</a:t>
            </a:r>
          </a:p>
        </p:txBody>
      </p:sp>
      <p:sp>
        <p:nvSpPr>
          <p:cNvPr id="4" name="Slide Number Placeholder 3"/>
          <p:cNvSpPr>
            <a:spLocks noGrp="1"/>
          </p:cNvSpPr>
          <p:nvPr>
            <p:ph type="sldNum" sz="quarter" idx="10"/>
          </p:nvPr>
        </p:nvSpPr>
        <p:spPr/>
        <p:txBody>
          <a:bodyPr/>
          <a:lstStyle/>
          <a:p>
            <a:fld id="{5D9B7486-92DC-7C45-B96C-5059D13BA7BD}" type="slidenum">
              <a:rPr lang="en-US" smtClean="0"/>
              <a:t>21</a:t>
            </a:fld>
            <a:endParaRPr lang="en-US"/>
          </a:p>
        </p:txBody>
      </p:sp>
    </p:spTree>
    <p:extLst>
      <p:ext uri="{BB962C8B-B14F-4D97-AF65-F5344CB8AC3E}">
        <p14:creationId xmlns:p14="http://schemas.microsoft.com/office/powerpoint/2010/main" val="11188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DD4149-769C-9A45-9094-157469A0BB61}" type="datetime4">
              <a:rPr lang="en-US" smtClean="0"/>
              <a:t>July 30,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88D698-AE13-1041-8398-4D849C5001E9}" type="datetime4">
              <a:rPr lang="en-US" smtClean="0"/>
              <a:t>July 30,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577F18-CF16-9840-BF74-113D808A1553}" type="datetime4">
              <a:rPr lang="en-US" smtClean="0"/>
              <a:t>July 30,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9667F3-DC8D-F545-94BC-1BEBB2B6A073}" type="datetime4">
              <a:rPr lang="en-US" smtClean="0"/>
              <a:t>July 30,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A0491D0-2D6E-7345-AFB3-C595030CE6E1}" type="datetime4">
              <a:rPr lang="en-US" smtClean="0"/>
              <a:t>July 30, 2018</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535937-57CD-7049-86D1-4C84DFF34FE6}" type="datetime4">
              <a:rPr lang="en-US" smtClean="0"/>
              <a:t>July 30,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5139E7-59D6-734C-9572-F733483D23AA}" type="datetime4">
              <a:rPr lang="en-US" smtClean="0"/>
              <a:t>July 30,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30811F-708C-A04F-B640-A81288CC49FF}" type="datetime4">
              <a:rPr lang="en-US" smtClean="0"/>
              <a:t>July 30,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665A0-6ACB-EF40-AB6F-7E1F69909935}" type="datetime4">
              <a:rPr lang="en-US" smtClean="0"/>
              <a:t>July 30,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414D4-41BC-EE4C-9CB8-786948351C0F}" type="datetime4">
              <a:rPr lang="en-US" smtClean="0"/>
              <a:t>July 30,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74F4E9-3F2A-C849-98C8-F97BCA8F4FD8}" type="datetime4">
              <a:rPr lang="en-US" smtClean="0"/>
              <a:t>July 30,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8AF75EF-8CF9-DE44-BBC5-9A532AF3C7F7}" type="datetime4">
              <a:rPr lang="en-US" smtClean="0"/>
              <a:t>July 30, 2018</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ZHrnv1czmEs"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506" y="360978"/>
            <a:ext cx="8480987" cy="1371600"/>
          </a:xfrm>
        </p:spPr>
        <p:txBody>
          <a:bodyPr>
            <a:normAutofit/>
          </a:bodyPr>
          <a:lstStyle/>
          <a:p>
            <a:r>
              <a:rPr lang="en-US" sz="2400" dirty="0"/>
              <a:t>Health, Physical Education, </a:t>
            </a:r>
            <a:br>
              <a:rPr lang="en-US" sz="2400" dirty="0"/>
            </a:br>
            <a:r>
              <a:rPr lang="en-US" sz="2400" dirty="0"/>
              <a:t>and Lifetime  Wellness</a:t>
            </a:r>
            <a:br>
              <a:rPr lang="en-US" sz="2400" dirty="0"/>
            </a:br>
            <a:endParaRPr lang="en-US" sz="2400" dirty="0"/>
          </a:p>
        </p:txBody>
      </p:sp>
      <p:sp>
        <p:nvSpPr>
          <p:cNvPr id="3" name="Content Placeholder 2"/>
          <p:cNvSpPr>
            <a:spLocks noGrp="1"/>
          </p:cNvSpPr>
          <p:nvPr>
            <p:ph idx="1"/>
          </p:nvPr>
        </p:nvSpPr>
        <p:spPr>
          <a:xfrm>
            <a:off x="870297" y="2281101"/>
            <a:ext cx="6750684" cy="3833190"/>
          </a:xfrm>
        </p:spPr>
        <p:txBody>
          <a:bodyPr>
            <a:normAutofit/>
          </a:bodyPr>
          <a:lstStyle/>
          <a:p>
            <a:pPr algn="ctr"/>
            <a:r>
              <a:rPr lang="en-US" sz="3200" dirty="0"/>
              <a:t>“</a:t>
            </a:r>
            <a:r>
              <a:rPr lang="en-US" sz="3200" i="1" dirty="0">
                <a:latin typeface="Avenir Book"/>
                <a:cs typeface="Avenir Book"/>
              </a:rPr>
              <a:t>TEACH LIKE A CHAMPION IN PHYSICAL EDUCATION</a:t>
            </a:r>
            <a:r>
              <a:rPr lang="en-US" sz="3200" dirty="0"/>
              <a:t>”</a:t>
            </a:r>
          </a:p>
          <a:p>
            <a:pPr algn="ctr">
              <a:spcAft>
                <a:spcPts val="0"/>
              </a:spcAft>
            </a:pPr>
            <a:endParaRPr lang="en-US" sz="1800" dirty="0"/>
          </a:p>
          <a:p>
            <a:pPr algn="ctr">
              <a:spcAft>
                <a:spcPts val="0"/>
              </a:spcAft>
            </a:pPr>
            <a:r>
              <a:rPr lang="en-US" sz="1800" dirty="0"/>
              <a:t>CASSANDRA R. TURNER, PHD</a:t>
            </a:r>
          </a:p>
          <a:p>
            <a:pPr algn="ctr">
              <a:spcAft>
                <a:spcPts val="0"/>
              </a:spcAft>
            </a:pPr>
            <a:r>
              <a:rPr lang="en-US" sz="1800" dirty="0"/>
              <a:t>HPELW ADVISOR</a:t>
            </a:r>
          </a:p>
          <a:p>
            <a:pPr algn="ctr"/>
            <a:endParaRPr lang="en-US" sz="1800" dirty="0"/>
          </a:p>
          <a:p>
            <a:pPr algn="ctr"/>
            <a:r>
              <a:rPr lang="en-US" sz="1800" dirty="0"/>
              <a:t>KELLEY P. GREENE,</a:t>
            </a:r>
          </a:p>
          <a:p>
            <a:pPr algn="ctr"/>
            <a:r>
              <a:rPr lang="en-US" sz="1800" dirty="0"/>
              <a:t> HPELW INSTRUCTIONAL ADVISOR</a:t>
            </a:r>
          </a:p>
        </p:txBody>
      </p:sp>
      <p:sp>
        <p:nvSpPr>
          <p:cNvPr id="6" name="Slide Number Placeholder 5"/>
          <p:cNvSpPr>
            <a:spLocks noGrp="1"/>
          </p:cNvSpPr>
          <p:nvPr>
            <p:ph type="sldNum" sz="quarter" idx="12"/>
          </p:nvPr>
        </p:nvSpPr>
        <p:spPr/>
        <p:txBody>
          <a:bodyPr/>
          <a:lstStyle/>
          <a:p>
            <a:fld id="{F38DF745-7D3F-47F4-83A3-874385CFAA69}" type="slidenum">
              <a:rPr lang="en-US" smtClean="0"/>
              <a:pPr/>
              <a:t>1</a:t>
            </a:fld>
            <a:endParaRPr lang="en-US"/>
          </a:p>
        </p:txBody>
      </p:sp>
    </p:spTree>
    <p:extLst>
      <p:ext uri="{BB962C8B-B14F-4D97-AF65-F5344CB8AC3E}">
        <p14:creationId xmlns:p14="http://schemas.microsoft.com/office/powerpoint/2010/main" val="2121225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548" y="1469781"/>
            <a:ext cx="7493000" cy="1387473"/>
          </a:xfrm>
        </p:spPr>
        <p:txBody>
          <a:bodyPr>
            <a:noAutofit/>
          </a:bodyPr>
          <a:lstStyle/>
          <a:p>
            <a:br>
              <a:rPr lang="en-US" sz="2800" b="1" dirty="0">
                <a:solidFill>
                  <a:srgbClr val="FF0000"/>
                </a:solidFill>
                <a:latin typeface="+mn-lt"/>
              </a:rPr>
            </a:br>
            <a:br>
              <a:rPr lang="en-US" sz="2800" b="1" dirty="0">
                <a:solidFill>
                  <a:srgbClr val="FF0000"/>
                </a:solidFill>
                <a:latin typeface="+mn-lt"/>
              </a:rPr>
            </a:br>
            <a:r>
              <a:rPr lang="en-US" sz="2800" b="1" dirty="0">
                <a:solidFill>
                  <a:srgbClr val="FF0000"/>
                </a:solidFill>
                <a:latin typeface="+mn-lt"/>
              </a:rPr>
              <a:t>Subcomponent:  </a:t>
            </a:r>
            <a:br>
              <a:rPr lang="en-US" sz="2800" b="1" dirty="0">
                <a:solidFill>
                  <a:srgbClr val="FF0000"/>
                </a:solidFill>
                <a:latin typeface="+mn-lt"/>
              </a:rPr>
            </a:br>
            <a:r>
              <a:rPr lang="en-US" sz="2800" b="1" dirty="0">
                <a:solidFill>
                  <a:srgbClr val="FF0000"/>
                </a:solidFill>
                <a:latin typeface="+mn-lt"/>
              </a:rPr>
              <a:t>    Basketball skill development</a:t>
            </a:r>
            <a:br>
              <a:rPr lang="en-US" sz="2800" b="1" dirty="0">
                <a:solidFill>
                  <a:srgbClr val="FF0000"/>
                </a:solidFill>
                <a:latin typeface="+mn-lt"/>
              </a:rPr>
            </a:br>
            <a:br>
              <a:rPr lang="en-US" sz="2800" b="1" dirty="0">
                <a:solidFill>
                  <a:srgbClr val="FF0000"/>
                </a:solidFill>
                <a:latin typeface="+mn-lt"/>
              </a:rPr>
            </a:br>
            <a:br>
              <a:rPr lang="en-US" sz="2800" b="1" dirty="0">
                <a:solidFill>
                  <a:srgbClr val="FF0000"/>
                </a:solidFill>
                <a:latin typeface="+mn-lt"/>
              </a:rPr>
            </a:br>
            <a:endParaRPr lang="en-US" sz="2800" dirty="0">
              <a:solidFill>
                <a:srgbClr val="FF0000"/>
              </a:solidFill>
              <a:latin typeface="+mn-lt"/>
            </a:endParaRPr>
          </a:p>
        </p:txBody>
      </p:sp>
      <p:sp>
        <p:nvSpPr>
          <p:cNvPr id="4" name="Rectangle 3"/>
          <p:cNvSpPr/>
          <p:nvPr/>
        </p:nvSpPr>
        <p:spPr>
          <a:xfrm>
            <a:off x="457199" y="3268794"/>
            <a:ext cx="8151685" cy="2308324"/>
          </a:xfrm>
          <a:prstGeom prst="rect">
            <a:avLst/>
          </a:prstGeom>
        </p:spPr>
        <p:txBody>
          <a:bodyPr wrap="square">
            <a:spAutoFit/>
          </a:bodyPr>
          <a:lstStyle/>
          <a:p>
            <a:r>
              <a:rPr lang="en-US" dirty="0"/>
              <a:t>1</a:t>
            </a:r>
            <a:r>
              <a:rPr lang="en-US" sz="2400" dirty="0"/>
              <a:t>. The definition of ball handling.</a:t>
            </a:r>
          </a:p>
          <a:p>
            <a:endParaRPr lang="en-US" sz="2400" dirty="0"/>
          </a:p>
          <a:p>
            <a:r>
              <a:rPr lang="en-US" sz="2400" dirty="0"/>
              <a:t>2. Learn the cues necessary to proper ball handling.</a:t>
            </a:r>
          </a:p>
          <a:p>
            <a:r>
              <a:rPr lang="en-US" sz="2400" dirty="0"/>
              <a:t>    · Eyes up</a:t>
            </a:r>
          </a:p>
          <a:p>
            <a:r>
              <a:rPr lang="en-US" sz="2400" dirty="0"/>
              <a:t>    · Ball on fingertips</a:t>
            </a:r>
          </a:p>
          <a:p>
            <a:r>
              <a:rPr lang="en-US" sz="2400" dirty="0"/>
              <a:t>    · Hand in the shape of the ball</a:t>
            </a:r>
          </a:p>
        </p:txBody>
      </p:sp>
      <p:sp>
        <p:nvSpPr>
          <p:cNvPr id="3" name="TextBox 2"/>
          <p:cNvSpPr txBox="1"/>
          <p:nvPr/>
        </p:nvSpPr>
        <p:spPr>
          <a:xfrm>
            <a:off x="292548" y="1903147"/>
            <a:ext cx="7244553" cy="954107"/>
          </a:xfrm>
          <a:prstGeom prst="rect">
            <a:avLst/>
          </a:prstGeom>
          <a:noFill/>
        </p:spPr>
        <p:txBody>
          <a:bodyPr wrap="square" rtlCol="0">
            <a:spAutoFit/>
          </a:bodyPr>
          <a:lstStyle/>
          <a:p>
            <a:r>
              <a:rPr lang="en-US" sz="2800" dirty="0"/>
              <a:t>Dribbles with preferred hand while jogging with control of ball and body.</a:t>
            </a:r>
          </a:p>
        </p:txBody>
      </p:sp>
      <p:sp>
        <p:nvSpPr>
          <p:cNvPr id="8" name="Slide Number Placeholder 7"/>
          <p:cNvSpPr>
            <a:spLocks noGrp="1"/>
          </p:cNvSpPr>
          <p:nvPr>
            <p:ph type="sldNum" sz="quarter" idx="12"/>
          </p:nvPr>
        </p:nvSpPr>
        <p:spPr>
          <a:xfrm>
            <a:off x="8239844" y="6132302"/>
            <a:ext cx="1315721" cy="725698"/>
          </a:xfrm>
        </p:spPr>
        <p:txBody>
          <a:bodyPr/>
          <a:lstStyle/>
          <a:p>
            <a:fld id="{F38DF745-7D3F-47F4-83A3-874385CFAA69}" type="slidenum">
              <a:rPr lang="en-US" smtClean="0"/>
              <a:pPr/>
              <a:t>10</a:t>
            </a:fld>
            <a:endParaRPr lang="en-US" dirty="0"/>
          </a:p>
        </p:txBody>
      </p:sp>
    </p:spTree>
    <p:extLst>
      <p:ext uri="{BB962C8B-B14F-4D97-AF65-F5344CB8AC3E}">
        <p14:creationId xmlns:p14="http://schemas.microsoft.com/office/powerpoint/2010/main" val="205703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endParaRPr lang="en-US" dirty="0"/>
          </a:p>
          <a:p>
            <a:r>
              <a:rPr lang="en-US" dirty="0"/>
              <a:t>3. Drills to execute proper ball handling.</a:t>
            </a:r>
          </a:p>
          <a:p>
            <a:r>
              <a:rPr lang="en-US" dirty="0"/>
              <a:t>    · Wrap It Up</a:t>
            </a:r>
          </a:p>
          <a:p>
            <a:r>
              <a:rPr lang="en-US" dirty="0"/>
              <a:t>    · Switcheroo</a:t>
            </a:r>
          </a:p>
          <a:p>
            <a:r>
              <a:rPr lang="en-US" dirty="0"/>
              <a:t>    · Hot Potato </a:t>
            </a:r>
          </a:p>
          <a:p>
            <a:r>
              <a:rPr lang="en-US" dirty="0"/>
              <a:t>    · Figure 8</a:t>
            </a:r>
          </a:p>
          <a:p>
            <a:r>
              <a:rPr lang="en-US" dirty="0"/>
              <a:t>    · Fast Hands High/Low</a:t>
            </a:r>
          </a:p>
          <a:p>
            <a:endParaRPr lang="en-US" dirty="0"/>
          </a:p>
          <a:p>
            <a:r>
              <a:rPr lang="en-US" dirty="0"/>
              <a:t>4. Review lesson</a:t>
            </a:r>
          </a:p>
          <a:p>
            <a:endParaRPr lang="en-US" dirty="0"/>
          </a:p>
        </p:txBody>
      </p:sp>
      <p:sp>
        <p:nvSpPr>
          <p:cNvPr id="6" name="Slide Number Placeholder 5"/>
          <p:cNvSpPr>
            <a:spLocks noGrp="1"/>
          </p:cNvSpPr>
          <p:nvPr>
            <p:ph type="sldNum" sz="quarter" idx="12"/>
          </p:nvPr>
        </p:nvSpPr>
        <p:spPr>
          <a:xfrm>
            <a:off x="7869442" y="6250622"/>
            <a:ext cx="1315721" cy="365125"/>
          </a:xfrm>
        </p:spPr>
        <p:txBody>
          <a:bodyPr/>
          <a:lstStyle/>
          <a:p>
            <a:fld id="{F38DF745-7D3F-47F4-83A3-874385CFAA69}" type="slidenum">
              <a:rPr lang="en-US" smtClean="0"/>
              <a:pPr/>
              <a:t>11</a:t>
            </a:fld>
            <a:endParaRPr lang="en-US" dirty="0"/>
          </a:p>
        </p:txBody>
      </p:sp>
    </p:spTree>
    <p:extLst>
      <p:ext uri="{BB962C8B-B14F-4D97-AF65-F5344CB8AC3E}">
        <p14:creationId xmlns:p14="http://schemas.microsoft.com/office/powerpoint/2010/main" val="312179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80453" y="2410302"/>
            <a:ext cx="5791200" cy="1371600"/>
          </a:xfrm>
        </p:spPr>
        <p:txBody>
          <a:bodyPr>
            <a:normAutofit/>
          </a:bodyPr>
          <a:lstStyle/>
          <a:p>
            <a:pPr algn="ctr"/>
            <a:r>
              <a:rPr lang="en-US" dirty="0"/>
              <a:t>  100   percent</a:t>
            </a:r>
            <a:br>
              <a:rPr lang="en-US" dirty="0"/>
            </a:br>
            <a:endParaRPr lang="en-US" dirty="0"/>
          </a:p>
        </p:txBody>
      </p:sp>
      <p:sp>
        <p:nvSpPr>
          <p:cNvPr id="5" name="Slide Number Placeholder 4"/>
          <p:cNvSpPr>
            <a:spLocks noGrp="1"/>
          </p:cNvSpPr>
          <p:nvPr>
            <p:ph type="sldNum" sz="quarter" idx="12"/>
          </p:nvPr>
        </p:nvSpPr>
        <p:spPr>
          <a:xfrm>
            <a:off x="7686382" y="6218288"/>
            <a:ext cx="1315721" cy="365125"/>
          </a:xfrm>
        </p:spPr>
        <p:txBody>
          <a:bodyPr/>
          <a:lstStyle/>
          <a:p>
            <a:fld id="{F38DF745-7D3F-47F4-83A3-874385CFAA69}" type="slidenum">
              <a:rPr lang="en-US" smtClean="0"/>
              <a:pPr/>
              <a:t>12</a:t>
            </a:fld>
            <a:endParaRPr lang="en-US" dirty="0"/>
          </a:p>
        </p:txBody>
      </p:sp>
    </p:spTree>
    <p:extLst>
      <p:ext uri="{BB962C8B-B14F-4D97-AF65-F5344CB8AC3E}">
        <p14:creationId xmlns:p14="http://schemas.microsoft.com/office/powerpoint/2010/main" val="3530269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559"/>
            <a:ext cx="5791200" cy="761682"/>
          </a:xfrm>
        </p:spPr>
        <p:txBody>
          <a:bodyPr/>
          <a:lstStyle/>
          <a:p>
            <a:r>
              <a:rPr lang="en-US" b="1" dirty="0">
                <a:latin typeface="+mn-lt"/>
              </a:rPr>
              <a:t>100 PERCENT</a:t>
            </a:r>
          </a:p>
        </p:txBody>
      </p:sp>
      <p:sp>
        <p:nvSpPr>
          <p:cNvPr id="4" name="Rectangle 3"/>
          <p:cNvSpPr/>
          <p:nvPr/>
        </p:nvSpPr>
        <p:spPr>
          <a:xfrm>
            <a:off x="457200" y="2457332"/>
            <a:ext cx="8026400" cy="3046988"/>
          </a:xfrm>
          <a:prstGeom prst="rect">
            <a:avLst/>
          </a:prstGeom>
        </p:spPr>
        <p:txBody>
          <a:bodyPr wrap="square">
            <a:spAutoFit/>
          </a:bodyPr>
          <a:lstStyle/>
          <a:p>
            <a:pPr marL="342900" indent="-342900">
              <a:buFont typeface="Arial"/>
              <a:buChar char="•"/>
            </a:pPr>
            <a:r>
              <a:rPr lang="en-US" sz="2400" dirty="0"/>
              <a:t>100 percent strategy is a strategy used by teachers to let students know that they expect full compliance of rules in the classroom all of the time. </a:t>
            </a:r>
          </a:p>
          <a:p>
            <a:pPr marL="457200" indent="-457200">
              <a:buAutoNum type="arabicParenR"/>
            </a:pPr>
            <a:endParaRPr lang="en-US" sz="2400" dirty="0"/>
          </a:p>
          <a:p>
            <a:pPr marL="342900" indent="-342900">
              <a:buFont typeface="Arial"/>
              <a:buChar char="•"/>
            </a:pPr>
            <a:r>
              <a:rPr lang="en-US" sz="2400" dirty="0"/>
              <a:t>The key to this strategy is to understand that all behavioral expectations must be reasonable. </a:t>
            </a:r>
          </a:p>
          <a:p>
            <a:pPr marL="342900" indent="-342900">
              <a:buFont typeface="Arial"/>
              <a:buChar char="•"/>
            </a:pPr>
            <a:endParaRPr lang="en-US" sz="2400" dirty="0"/>
          </a:p>
          <a:p>
            <a:pPr marL="342900" indent="-342900">
              <a:buFont typeface="Arial"/>
              <a:buChar char="•"/>
            </a:pPr>
            <a:endParaRPr lang="en-US" sz="2400" dirty="0"/>
          </a:p>
        </p:txBody>
      </p:sp>
      <p:sp>
        <p:nvSpPr>
          <p:cNvPr id="6" name="Slide Number Placeholder 5"/>
          <p:cNvSpPr>
            <a:spLocks noGrp="1"/>
          </p:cNvSpPr>
          <p:nvPr>
            <p:ph type="sldNum" sz="quarter" idx="12"/>
          </p:nvPr>
        </p:nvSpPr>
        <p:spPr>
          <a:xfrm>
            <a:off x="7828279" y="6158876"/>
            <a:ext cx="1315721" cy="699124"/>
          </a:xfrm>
        </p:spPr>
        <p:txBody>
          <a:bodyPr/>
          <a:lstStyle/>
          <a:p>
            <a:fld id="{F38DF745-7D3F-47F4-83A3-874385CFAA69}" type="slidenum">
              <a:rPr lang="en-US" smtClean="0"/>
              <a:pPr/>
              <a:t>13</a:t>
            </a:fld>
            <a:endParaRPr lang="en-US" dirty="0"/>
          </a:p>
        </p:txBody>
      </p:sp>
    </p:spTree>
    <p:extLst>
      <p:ext uri="{BB962C8B-B14F-4D97-AF65-F5344CB8AC3E}">
        <p14:creationId xmlns:p14="http://schemas.microsoft.com/office/powerpoint/2010/main" val="376259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100 percent cont.-</a:t>
            </a:r>
          </a:p>
        </p:txBody>
      </p:sp>
      <p:sp>
        <p:nvSpPr>
          <p:cNvPr id="4" name="Rectangle 3"/>
          <p:cNvSpPr/>
          <p:nvPr/>
        </p:nvSpPr>
        <p:spPr>
          <a:xfrm>
            <a:off x="660400" y="2136339"/>
            <a:ext cx="7721600" cy="2677656"/>
          </a:xfrm>
          <a:prstGeom prst="rect">
            <a:avLst/>
          </a:prstGeom>
        </p:spPr>
        <p:txBody>
          <a:bodyPr wrap="square">
            <a:spAutoFit/>
          </a:bodyPr>
          <a:lstStyle/>
          <a:p>
            <a:pPr marL="285750" indent="-285750">
              <a:buFont typeface="Arial"/>
              <a:buChar char="•"/>
            </a:pPr>
            <a:r>
              <a:rPr lang="en-US" sz="2400" dirty="0"/>
              <a:t>Students need to understand that you are in control, but they also need to know that you have reasoning behind your expectations.</a:t>
            </a:r>
          </a:p>
          <a:p>
            <a:pPr marL="285750" indent="-285750">
              <a:buFont typeface="Arial"/>
              <a:buChar char="•"/>
            </a:pPr>
            <a:endParaRPr lang="en-US" sz="2400" dirty="0"/>
          </a:p>
          <a:p>
            <a:pPr marL="285750" indent="-285750">
              <a:buFont typeface="Arial"/>
              <a:buChar char="•"/>
            </a:pPr>
            <a:r>
              <a:rPr lang="en-US" sz="2400" dirty="0"/>
              <a:t> When students know that the rules and expectations are logical and have a specific purpose they are more inclined to comply in the classroom.</a:t>
            </a:r>
          </a:p>
        </p:txBody>
      </p:sp>
      <p:sp>
        <p:nvSpPr>
          <p:cNvPr id="6" name="Slide Number Placeholder 5"/>
          <p:cNvSpPr>
            <a:spLocks noGrp="1"/>
          </p:cNvSpPr>
          <p:nvPr>
            <p:ph type="sldNum" sz="quarter" idx="12"/>
          </p:nvPr>
        </p:nvSpPr>
        <p:spPr>
          <a:xfrm>
            <a:off x="7828279" y="6250622"/>
            <a:ext cx="1315721" cy="365125"/>
          </a:xfrm>
        </p:spPr>
        <p:txBody>
          <a:bodyPr/>
          <a:lstStyle/>
          <a:p>
            <a:fld id="{F38DF745-7D3F-47F4-83A3-874385CFAA69}" type="slidenum">
              <a:rPr lang="en-US" smtClean="0"/>
              <a:pPr/>
              <a:t>14</a:t>
            </a:fld>
            <a:endParaRPr lang="en-US" dirty="0"/>
          </a:p>
        </p:txBody>
      </p:sp>
    </p:spTree>
    <p:extLst>
      <p:ext uri="{BB962C8B-B14F-4D97-AF65-F5344CB8AC3E}">
        <p14:creationId xmlns:p14="http://schemas.microsoft.com/office/powerpoint/2010/main" val="1115508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459"/>
            <a:ext cx="8108244" cy="591097"/>
          </a:xfrm>
        </p:spPr>
        <p:txBody>
          <a:bodyPr>
            <a:normAutofit fontScale="90000"/>
          </a:bodyPr>
          <a:lstStyle/>
          <a:p>
            <a:r>
              <a:rPr lang="en-US" b="1" dirty="0">
                <a:latin typeface="+mn-lt"/>
              </a:rPr>
              <a:t>100 percent in physical education</a:t>
            </a:r>
          </a:p>
        </p:txBody>
      </p:sp>
      <p:sp>
        <p:nvSpPr>
          <p:cNvPr id="4" name="Rectangle 3"/>
          <p:cNvSpPr/>
          <p:nvPr/>
        </p:nvSpPr>
        <p:spPr>
          <a:xfrm>
            <a:off x="457200" y="1868572"/>
            <a:ext cx="7620000" cy="4770537"/>
          </a:xfrm>
          <a:prstGeom prst="rect">
            <a:avLst/>
          </a:prstGeom>
        </p:spPr>
        <p:txBody>
          <a:bodyPr wrap="square">
            <a:spAutoFit/>
          </a:bodyPr>
          <a:lstStyle/>
          <a:p>
            <a:r>
              <a:rPr lang="en-US" sz="2400" dirty="0"/>
              <a:t>In Physical Education, the100 percent strategy may look like this:</a:t>
            </a:r>
          </a:p>
          <a:p>
            <a:endParaRPr lang="en-US" sz="2400" dirty="0"/>
          </a:p>
          <a:p>
            <a:r>
              <a:rPr lang="en-US" sz="2400" dirty="0"/>
              <a:t> Have specific signals to grab the attention of  students, (such as when blow my whistle twice I expect all students to freeze and put their eyes on me for instruction. Other class rules and expectations may be as follows:</a:t>
            </a:r>
          </a:p>
          <a:p>
            <a:endParaRPr lang="en-US" sz="2400" dirty="0"/>
          </a:p>
          <a:p>
            <a:pPr marL="285750" indent="-285750">
              <a:buFont typeface="Arial"/>
              <a:buChar char="•"/>
            </a:pPr>
            <a:r>
              <a:rPr lang="en-US" sz="2400" dirty="0"/>
              <a:t>No speaking while I am speaking to ensure that everyone hears future instruction or class content.</a:t>
            </a:r>
          </a:p>
          <a:p>
            <a:endParaRPr lang="en-US" sz="2000" dirty="0"/>
          </a:p>
          <a:p>
            <a:pPr marL="285750" indent="-285750">
              <a:buFont typeface="Arial"/>
              <a:buChar char="•"/>
            </a:pPr>
            <a:endParaRPr lang="en-US" sz="2000" dirty="0"/>
          </a:p>
        </p:txBody>
      </p:sp>
      <p:sp>
        <p:nvSpPr>
          <p:cNvPr id="6" name="Slide Number Placeholder 5"/>
          <p:cNvSpPr>
            <a:spLocks noGrp="1"/>
          </p:cNvSpPr>
          <p:nvPr>
            <p:ph type="sldNum" sz="quarter" idx="12"/>
          </p:nvPr>
        </p:nvSpPr>
        <p:spPr>
          <a:xfrm>
            <a:off x="7907583" y="6250622"/>
            <a:ext cx="1315721" cy="365125"/>
          </a:xfrm>
        </p:spPr>
        <p:txBody>
          <a:bodyPr/>
          <a:lstStyle/>
          <a:p>
            <a:fld id="{F38DF745-7D3F-47F4-83A3-874385CFAA69}" type="slidenum">
              <a:rPr lang="en-US" smtClean="0"/>
              <a:pPr/>
              <a:t>15</a:t>
            </a:fld>
            <a:endParaRPr lang="en-US" dirty="0"/>
          </a:p>
        </p:txBody>
      </p:sp>
    </p:spTree>
    <p:extLst>
      <p:ext uri="{BB962C8B-B14F-4D97-AF65-F5344CB8AC3E}">
        <p14:creationId xmlns:p14="http://schemas.microsoft.com/office/powerpoint/2010/main" val="3181827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3952" y="1443841"/>
            <a:ext cx="7668024" cy="3477875"/>
          </a:xfrm>
          <a:prstGeom prst="rect">
            <a:avLst/>
          </a:prstGeom>
        </p:spPr>
        <p:txBody>
          <a:bodyPr wrap="square">
            <a:spAutoFit/>
          </a:bodyPr>
          <a:lstStyle/>
          <a:p>
            <a:pPr marL="285750" indent="-285750">
              <a:buFont typeface="Arial"/>
              <a:buChar char="•"/>
            </a:pPr>
            <a:r>
              <a:rPr lang="en-US" sz="2000" dirty="0"/>
              <a:t>When entering the gym/classroom everyone get to their assigned spots and may speak quietly to their neighbor while preparing for my instruction.</a:t>
            </a:r>
          </a:p>
          <a:p>
            <a:endParaRPr lang="en-US" sz="2000" dirty="0"/>
          </a:p>
          <a:p>
            <a:pPr marL="285750" indent="-285750">
              <a:buFont typeface="Arial"/>
              <a:buChar char="•"/>
            </a:pPr>
            <a:r>
              <a:rPr lang="en-US" sz="2000" dirty="0"/>
              <a:t>When in the gym, when I blow my whistle once that lets the students know that there are 30 seconds left of a specific activity and they should begin to wind down and prepare for my double whistle.</a:t>
            </a:r>
          </a:p>
          <a:p>
            <a:pPr marL="285750" indent="-285750">
              <a:buFont typeface="Arial"/>
              <a:buChar char="•"/>
            </a:pPr>
            <a:endParaRPr lang="en-US" sz="2000" dirty="0"/>
          </a:p>
          <a:p>
            <a:pPr marL="285750" indent="-285750">
              <a:buFont typeface="Arial"/>
              <a:buChar char="•"/>
            </a:pPr>
            <a:r>
              <a:rPr lang="en-US" sz="2000" dirty="0"/>
              <a:t>I expect respect and fairness between all students as well as myself to avoid conflict.</a:t>
            </a:r>
          </a:p>
        </p:txBody>
      </p:sp>
      <p:sp>
        <p:nvSpPr>
          <p:cNvPr id="4" name="Slide Number Placeholder 3"/>
          <p:cNvSpPr>
            <a:spLocks noGrp="1"/>
          </p:cNvSpPr>
          <p:nvPr>
            <p:ph type="sldNum" sz="quarter" idx="12"/>
          </p:nvPr>
        </p:nvSpPr>
        <p:spPr>
          <a:xfrm>
            <a:off x="8014966" y="6250622"/>
            <a:ext cx="1315721" cy="365125"/>
          </a:xfrm>
        </p:spPr>
        <p:txBody>
          <a:bodyPr/>
          <a:lstStyle/>
          <a:p>
            <a:fld id="{F38DF745-7D3F-47F4-83A3-874385CFAA69}" type="slidenum">
              <a:rPr lang="en-US" smtClean="0"/>
              <a:pPr/>
              <a:t>16</a:t>
            </a:fld>
            <a:endParaRPr lang="en-US" dirty="0"/>
          </a:p>
        </p:txBody>
      </p:sp>
    </p:spTree>
    <p:extLst>
      <p:ext uri="{BB962C8B-B14F-4D97-AF65-F5344CB8AC3E}">
        <p14:creationId xmlns:p14="http://schemas.microsoft.com/office/powerpoint/2010/main" val="59105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1293" y="1920894"/>
            <a:ext cx="6538989" cy="1538883"/>
          </a:xfrm>
          <a:prstGeom prst="rect">
            <a:avLst/>
          </a:prstGeom>
        </p:spPr>
        <p:txBody>
          <a:bodyPr wrap="square">
            <a:spAutoFit/>
          </a:bodyPr>
          <a:lstStyle/>
          <a:p>
            <a:r>
              <a:rPr lang="en-US" sz="2800" dirty="0"/>
              <a:t>Also, it means that </a:t>
            </a:r>
            <a:br>
              <a:rPr lang="en-US" sz="2800" dirty="0"/>
            </a:br>
            <a:br>
              <a:rPr lang="en-US" dirty="0"/>
            </a:br>
            <a:r>
              <a:rPr lang="en-US" sz="2400" b="1" dirty="0">
                <a:solidFill>
                  <a:srgbClr val="FF0000"/>
                </a:solidFill>
              </a:rPr>
              <a:t>75% of the time students are involved in moderate to vigorous physical activity daily</a:t>
            </a:r>
          </a:p>
        </p:txBody>
      </p:sp>
      <p:sp>
        <p:nvSpPr>
          <p:cNvPr id="5" name="Slide Number Placeholder 4"/>
          <p:cNvSpPr>
            <a:spLocks noGrp="1"/>
          </p:cNvSpPr>
          <p:nvPr>
            <p:ph type="sldNum" sz="quarter" idx="12"/>
          </p:nvPr>
        </p:nvSpPr>
        <p:spPr>
          <a:xfrm>
            <a:off x="7828279" y="5996708"/>
            <a:ext cx="1315721" cy="684821"/>
          </a:xfrm>
        </p:spPr>
        <p:txBody>
          <a:bodyPr/>
          <a:lstStyle/>
          <a:p>
            <a:fld id="{F38DF745-7D3F-47F4-83A3-874385CFAA69}" type="slidenum">
              <a:rPr lang="en-US" smtClean="0"/>
              <a:pPr/>
              <a:t>17</a:t>
            </a:fld>
            <a:endParaRPr lang="en-US" dirty="0"/>
          </a:p>
        </p:txBody>
      </p:sp>
    </p:spTree>
    <p:extLst>
      <p:ext uri="{BB962C8B-B14F-4D97-AF65-F5344CB8AC3E}">
        <p14:creationId xmlns:p14="http://schemas.microsoft.com/office/powerpoint/2010/main" val="3511057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4540" y="1473030"/>
            <a:ext cx="5791200" cy="1371600"/>
          </a:xfrm>
        </p:spPr>
        <p:txBody>
          <a:bodyPr/>
          <a:lstStyle/>
          <a:p>
            <a:pPr algn="ctr"/>
            <a:r>
              <a:rPr lang="en-US" dirty="0"/>
              <a:t>Strong voice</a:t>
            </a:r>
          </a:p>
        </p:txBody>
      </p:sp>
      <p:sp>
        <p:nvSpPr>
          <p:cNvPr id="5" name="Slide Number Placeholder 4"/>
          <p:cNvSpPr>
            <a:spLocks noGrp="1"/>
          </p:cNvSpPr>
          <p:nvPr>
            <p:ph type="sldNum" sz="quarter" idx="12"/>
          </p:nvPr>
        </p:nvSpPr>
        <p:spPr>
          <a:xfrm>
            <a:off x="8202409" y="5884546"/>
            <a:ext cx="1315721" cy="1021196"/>
          </a:xfrm>
        </p:spPr>
        <p:txBody>
          <a:bodyPr/>
          <a:lstStyle/>
          <a:p>
            <a:fld id="{F38DF745-7D3F-47F4-83A3-874385CFAA69}" type="slidenum">
              <a:rPr lang="en-US" smtClean="0"/>
              <a:pPr/>
              <a:t>18</a:t>
            </a:fld>
            <a:endParaRPr lang="en-US" dirty="0"/>
          </a:p>
        </p:txBody>
      </p:sp>
    </p:spTree>
    <p:extLst>
      <p:ext uri="{BB962C8B-B14F-4D97-AF65-F5344CB8AC3E}">
        <p14:creationId xmlns:p14="http://schemas.microsoft.com/office/powerpoint/2010/main" val="3099308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1009426"/>
          </a:xfrm>
        </p:spPr>
        <p:txBody>
          <a:bodyPr/>
          <a:lstStyle/>
          <a:p>
            <a:r>
              <a:rPr lang="en-US" dirty="0"/>
              <a:t>Strong voice</a:t>
            </a:r>
          </a:p>
        </p:txBody>
      </p:sp>
      <p:sp>
        <p:nvSpPr>
          <p:cNvPr id="4" name="Rectangle 3"/>
          <p:cNvSpPr/>
          <p:nvPr/>
        </p:nvSpPr>
        <p:spPr>
          <a:xfrm>
            <a:off x="457200" y="2158146"/>
            <a:ext cx="8051800" cy="3404009"/>
          </a:xfrm>
          <a:prstGeom prst="rect">
            <a:avLst/>
          </a:prstGeom>
        </p:spPr>
        <p:txBody>
          <a:bodyPr wrap="square">
            <a:spAutoFit/>
          </a:bodyPr>
          <a:lstStyle/>
          <a:p>
            <a:r>
              <a:rPr lang="en-US" sz="2400" dirty="0"/>
              <a:t>Strong voice strategy is a strategy that includes two parts. Part one includes 5 elements:</a:t>
            </a:r>
          </a:p>
          <a:p>
            <a:endParaRPr lang="en-US" sz="2400" dirty="0"/>
          </a:p>
          <a:p>
            <a:pPr marL="342900" indent="-342900">
              <a:lnSpc>
                <a:spcPct val="120000"/>
              </a:lnSpc>
              <a:buFont typeface="Arial"/>
              <a:buChar char="•"/>
            </a:pPr>
            <a:r>
              <a:rPr lang="en-US" sz="2400" dirty="0"/>
              <a:t>Economy of Language, </a:t>
            </a:r>
          </a:p>
          <a:p>
            <a:pPr marL="342900" indent="-342900">
              <a:lnSpc>
                <a:spcPct val="120000"/>
              </a:lnSpc>
              <a:buFont typeface="Arial"/>
              <a:buChar char="•"/>
            </a:pPr>
            <a:r>
              <a:rPr lang="en-US" sz="2400" dirty="0"/>
              <a:t>Do Not Talk Over,</a:t>
            </a:r>
          </a:p>
          <a:p>
            <a:pPr marL="342900" indent="-342900">
              <a:lnSpc>
                <a:spcPct val="120000"/>
              </a:lnSpc>
              <a:buFont typeface="Arial"/>
              <a:buChar char="•"/>
            </a:pPr>
            <a:r>
              <a:rPr lang="en-US" sz="2400" dirty="0"/>
              <a:t>Do Not Engage,</a:t>
            </a:r>
          </a:p>
          <a:p>
            <a:pPr marL="342900" indent="-342900">
              <a:lnSpc>
                <a:spcPct val="120000"/>
              </a:lnSpc>
              <a:buFont typeface="Arial"/>
              <a:buChar char="•"/>
            </a:pPr>
            <a:r>
              <a:rPr lang="en-US" sz="2400" dirty="0"/>
              <a:t>Square Up/ Stand Still, and </a:t>
            </a:r>
          </a:p>
          <a:p>
            <a:pPr marL="342900" indent="-342900">
              <a:lnSpc>
                <a:spcPct val="120000"/>
              </a:lnSpc>
              <a:buFont typeface="Arial"/>
              <a:buChar char="•"/>
            </a:pPr>
            <a:r>
              <a:rPr lang="en-US" sz="2400" dirty="0"/>
              <a:t>Quiet Power</a:t>
            </a:r>
          </a:p>
        </p:txBody>
      </p:sp>
      <p:sp>
        <p:nvSpPr>
          <p:cNvPr id="6" name="Slide Number Placeholder 5"/>
          <p:cNvSpPr>
            <a:spLocks noGrp="1"/>
          </p:cNvSpPr>
          <p:nvPr>
            <p:ph type="sldNum" sz="quarter" idx="12"/>
          </p:nvPr>
        </p:nvSpPr>
        <p:spPr>
          <a:xfrm>
            <a:off x="7828279" y="6250622"/>
            <a:ext cx="1315721" cy="365125"/>
          </a:xfrm>
        </p:spPr>
        <p:txBody>
          <a:bodyPr/>
          <a:lstStyle/>
          <a:p>
            <a:fld id="{F38DF745-7D3F-47F4-83A3-874385CFAA69}" type="slidenum">
              <a:rPr lang="en-US" smtClean="0"/>
              <a:pPr/>
              <a:t>19</a:t>
            </a:fld>
            <a:endParaRPr lang="en-US" dirty="0"/>
          </a:p>
        </p:txBody>
      </p:sp>
    </p:spTree>
    <p:extLst>
      <p:ext uri="{BB962C8B-B14F-4D97-AF65-F5344CB8AC3E}">
        <p14:creationId xmlns:p14="http://schemas.microsoft.com/office/powerpoint/2010/main" val="376359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7584"/>
            <a:ext cx="7772400" cy="4146336"/>
          </a:xfrm>
        </p:spPr>
        <p:txBody>
          <a:bodyPr/>
          <a:lstStyle/>
          <a:p>
            <a:pPr marL="342900" indent="-342900">
              <a:buFont typeface="Arial"/>
              <a:buChar char="•"/>
            </a:pPr>
            <a:r>
              <a:rPr lang="en-US" sz="2000" dirty="0"/>
              <a:t>Know</a:t>
            </a:r>
            <a:br>
              <a:rPr lang="en-US" sz="2000" dirty="0"/>
            </a:br>
            <a:r>
              <a:rPr lang="en-US" sz="2000" dirty="0">
                <a:latin typeface="+mn-lt"/>
              </a:rPr>
              <a:t>“Teach Like A Champion” </a:t>
            </a:r>
            <a:r>
              <a:rPr lang="en-US" sz="2000" dirty="0"/>
              <a:t>aligned </a:t>
            </a:r>
            <a:r>
              <a:rPr lang="en-US" sz="2000" dirty="0">
                <a:latin typeface="+mn-lt"/>
              </a:rPr>
              <a:t> PHYSICAL EDUCATION</a:t>
            </a:r>
            <a:br>
              <a:rPr lang="en-US" sz="2000" dirty="0">
                <a:latin typeface="+mn-lt"/>
              </a:rPr>
            </a:br>
            <a:r>
              <a:rPr lang="en-US" sz="2000" dirty="0">
                <a:latin typeface="+mn-lt"/>
              </a:rPr>
              <a:t>TEACHING  strategies</a:t>
            </a:r>
            <a:br>
              <a:rPr lang="en-US" sz="2000" dirty="0">
                <a:latin typeface="+mn-lt"/>
              </a:rPr>
            </a:br>
            <a:br>
              <a:rPr lang="en-US" sz="2000" dirty="0">
                <a:latin typeface="+mn-lt"/>
              </a:rPr>
            </a:br>
            <a:r>
              <a:rPr lang="en-US" sz="2000" dirty="0"/>
              <a:t>Understand</a:t>
            </a:r>
            <a:br>
              <a:rPr lang="en-US" sz="2000" dirty="0"/>
            </a:br>
            <a:r>
              <a:rPr lang="en-US" sz="2000" dirty="0">
                <a:latin typeface="+mn-lt"/>
              </a:rPr>
              <a:t>The need for planning and</a:t>
            </a:r>
            <a:r>
              <a:rPr lang="en-US" sz="2000" dirty="0"/>
              <a:t> </a:t>
            </a:r>
            <a:r>
              <a:rPr lang="en-US" sz="2000" dirty="0">
                <a:latin typeface="+mn-lt"/>
              </a:rPr>
              <a:t>developing classroom management  strategies</a:t>
            </a:r>
            <a:br>
              <a:rPr lang="en-US" sz="2000" dirty="0">
                <a:latin typeface="+mn-lt"/>
              </a:rPr>
            </a:br>
            <a:r>
              <a:rPr lang="en-US" sz="2000" dirty="0"/>
              <a:t>Do</a:t>
            </a:r>
            <a:br>
              <a:rPr lang="en-US" sz="2000" dirty="0"/>
            </a:br>
            <a:r>
              <a:rPr lang="en-US" sz="2000" dirty="0"/>
              <a:t>-</a:t>
            </a:r>
            <a:r>
              <a:rPr lang="en-US" sz="2000" dirty="0">
                <a:latin typeface="+mn-lt"/>
              </a:rPr>
              <a:t>Practice using e resources for developing a lesson plan </a:t>
            </a:r>
            <a:br>
              <a:rPr lang="en-US" sz="2000" dirty="0">
                <a:latin typeface="+mn-lt"/>
              </a:rPr>
            </a:br>
            <a:br>
              <a:rPr lang="en-US" sz="2000" dirty="0">
                <a:latin typeface="+mn-lt"/>
              </a:rPr>
            </a:br>
            <a:r>
              <a:rPr lang="en-US" sz="2000" dirty="0">
                <a:latin typeface="+mn-lt"/>
              </a:rPr>
              <a:t>-Practice Classroom management strategies</a:t>
            </a:r>
            <a:br>
              <a:rPr lang="en-US" sz="2000" dirty="0">
                <a:latin typeface="+mn-lt"/>
              </a:rPr>
            </a:br>
            <a:endParaRPr lang="en-US" sz="2000" dirty="0">
              <a:latin typeface="+mn-lt"/>
            </a:endParaRPr>
          </a:p>
        </p:txBody>
      </p:sp>
      <p:sp>
        <p:nvSpPr>
          <p:cNvPr id="4" name="Text Placeholder 3"/>
          <p:cNvSpPr>
            <a:spLocks noGrp="1"/>
          </p:cNvSpPr>
          <p:nvPr>
            <p:ph type="body" idx="1"/>
          </p:nvPr>
        </p:nvSpPr>
        <p:spPr>
          <a:xfrm>
            <a:off x="198462" y="452630"/>
            <a:ext cx="8339858" cy="1066800"/>
          </a:xfrm>
        </p:spPr>
        <p:txBody>
          <a:bodyPr>
            <a:normAutofit/>
          </a:bodyPr>
          <a:lstStyle/>
          <a:p>
            <a:r>
              <a:rPr lang="en-US" sz="2400" dirty="0"/>
              <a:t>Teach like a champion in</a:t>
            </a:r>
          </a:p>
          <a:p>
            <a:r>
              <a:rPr lang="en-US" sz="2400" dirty="0"/>
              <a:t> physical education</a:t>
            </a:r>
          </a:p>
        </p:txBody>
      </p:sp>
      <p:sp>
        <p:nvSpPr>
          <p:cNvPr id="8" name="Slide Number Placeholder 7"/>
          <p:cNvSpPr>
            <a:spLocks noGrp="1"/>
          </p:cNvSpPr>
          <p:nvPr>
            <p:ph type="sldNum" sz="quarter" idx="11"/>
          </p:nvPr>
        </p:nvSpPr>
        <p:spPr>
          <a:xfrm>
            <a:off x="7828279" y="6250622"/>
            <a:ext cx="1315721" cy="365125"/>
          </a:xfrm>
        </p:spPr>
        <p:txBody>
          <a:bodyPr/>
          <a:lstStyle/>
          <a:p>
            <a:fld id="{F38DF745-7D3F-47F4-83A3-874385CFAA69}" type="slidenum">
              <a:rPr lang="en-US" smtClean="0"/>
              <a:pPr/>
              <a:t>2</a:t>
            </a:fld>
            <a:endParaRPr lang="en-US" dirty="0"/>
          </a:p>
        </p:txBody>
      </p:sp>
    </p:spTree>
    <p:extLst>
      <p:ext uri="{BB962C8B-B14F-4D97-AF65-F5344CB8AC3E}">
        <p14:creationId xmlns:p14="http://schemas.microsoft.com/office/powerpoint/2010/main" val="788844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718"/>
            <a:ext cx="5791200" cy="905525"/>
          </a:xfrm>
        </p:spPr>
        <p:txBody>
          <a:bodyPr/>
          <a:lstStyle/>
          <a:p>
            <a:r>
              <a:rPr lang="en-US" dirty="0"/>
              <a:t>Strong voice cont.-</a:t>
            </a:r>
          </a:p>
        </p:txBody>
      </p:sp>
      <p:sp>
        <p:nvSpPr>
          <p:cNvPr id="3" name="Content Placeholder 2"/>
          <p:cNvSpPr>
            <a:spLocks noGrp="1"/>
          </p:cNvSpPr>
          <p:nvPr>
            <p:ph idx="4294967295"/>
          </p:nvPr>
        </p:nvSpPr>
        <p:spPr>
          <a:xfrm>
            <a:off x="457200" y="1872881"/>
            <a:ext cx="7950200" cy="4972050"/>
          </a:xfrm>
        </p:spPr>
        <p:txBody>
          <a:bodyPr>
            <a:normAutofit/>
          </a:bodyPr>
          <a:lstStyle/>
          <a:p>
            <a:pPr marL="342900" indent="-342900">
              <a:buFont typeface="Arial"/>
              <a:buChar char="•"/>
            </a:pPr>
            <a:r>
              <a:rPr lang="en-US" sz="2400" dirty="0"/>
              <a:t>Economy of Language </a:t>
            </a:r>
            <a:r>
              <a:rPr lang="en-US" sz="2400" b="0" dirty="0"/>
              <a:t>means be brief and to the point when giving directions</a:t>
            </a:r>
            <a:r>
              <a:rPr lang="en-US" sz="2400" dirty="0"/>
              <a:t>. Repeat the directions three times.</a:t>
            </a:r>
          </a:p>
          <a:p>
            <a:pPr marL="342900" indent="-342900">
              <a:buFont typeface="Arial"/>
              <a:buChar char="•"/>
            </a:pPr>
            <a:endParaRPr lang="en-US" sz="2400" dirty="0"/>
          </a:p>
          <a:p>
            <a:pPr marL="342900" indent="-342900">
              <a:buFont typeface="Arial"/>
              <a:buChar char="•"/>
            </a:pPr>
            <a:r>
              <a:rPr lang="en-US" sz="2400" dirty="0"/>
              <a:t>Do Not Talk Over </a:t>
            </a:r>
            <a:r>
              <a:rPr lang="en-US" sz="2400" b="0" dirty="0"/>
              <a:t>means to create a clear cue for students to know that you demand their attention (100 percent).  </a:t>
            </a:r>
          </a:p>
          <a:p>
            <a:pPr marL="342900" indent="-342900">
              <a:buFont typeface="Arial"/>
              <a:buChar char="•"/>
            </a:pPr>
            <a:r>
              <a:rPr lang="en-US" sz="2400" dirty="0"/>
              <a:t> Do Not Engage </a:t>
            </a:r>
            <a:r>
              <a:rPr lang="en-US" sz="2400" b="0" dirty="0"/>
              <a:t>means do not allow students to change your focus from a specific task. </a:t>
            </a:r>
          </a:p>
          <a:p>
            <a:pPr marL="342900" indent="-342900">
              <a:buFont typeface="Arial"/>
              <a:buChar char="•"/>
            </a:pPr>
            <a:endParaRPr lang="en-US" sz="2400" b="0"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20</a:t>
            </a:fld>
            <a:endParaRPr lang="en-US"/>
          </a:p>
        </p:txBody>
      </p:sp>
    </p:spTree>
    <p:extLst>
      <p:ext uri="{BB962C8B-B14F-4D97-AF65-F5344CB8AC3E}">
        <p14:creationId xmlns:p14="http://schemas.microsoft.com/office/powerpoint/2010/main" val="333951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0023" y="823078"/>
            <a:ext cx="5791200" cy="670360"/>
          </a:xfrm>
        </p:spPr>
        <p:txBody>
          <a:bodyPr/>
          <a:lstStyle/>
          <a:p>
            <a:r>
              <a:rPr lang="en-US" dirty="0" err="1"/>
              <a:t>Stong</a:t>
            </a:r>
            <a:r>
              <a:rPr lang="en-US" dirty="0"/>
              <a:t> voice cont. -</a:t>
            </a:r>
          </a:p>
        </p:txBody>
      </p:sp>
      <p:sp>
        <p:nvSpPr>
          <p:cNvPr id="3" name="Content Placeholder 2"/>
          <p:cNvSpPr>
            <a:spLocks noGrp="1"/>
          </p:cNvSpPr>
          <p:nvPr>
            <p:ph idx="4294967295"/>
          </p:nvPr>
        </p:nvSpPr>
        <p:spPr>
          <a:xfrm>
            <a:off x="282259" y="2234068"/>
            <a:ext cx="7899400" cy="3986110"/>
          </a:xfrm>
        </p:spPr>
        <p:txBody>
          <a:bodyPr>
            <a:normAutofit lnSpcReduction="10000"/>
          </a:bodyPr>
          <a:lstStyle/>
          <a:p>
            <a:pPr marL="342900" indent="-342900">
              <a:buFont typeface="Arial"/>
              <a:buChar char="•"/>
            </a:pPr>
            <a:r>
              <a:rPr lang="en-US" sz="2400" dirty="0"/>
              <a:t>Square Up/ Stand Still </a:t>
            </a:r>
            <a:r>
              <a:rPr lang="en-US" sz="2400" b="0" dirty="0"/>
              <a:t>means when giving important directions stand still, make eye contact, and square your shoulders to your class or intended student.</a:t>
            </a:r>
          </a:p>
          <a:p>
            <a:r>
              <a:rPr lang="en-US" sz="2400" dirty="0"/>
              <a:t> </a:t>
            </a:r>
          </a:p>
          <a:p>
            <a:pPr marL="342900" indent="-342900">
              <a:buFont typeface="Arial"/>
              <a:buChar char="•"/>
            </a:pPr>
            <a:r>
              <a:rPr lang="en-US" sz="2400" dirty="0"/>
              <a:t>Quiet Power </a:t>
            </a:r>
            <a:r>
              <a:rPr lang="en-US" sz="2400" b="0" dirty="0"/>
              <a:t>means when feeling anxious as a teacher lower your voice instead of getting louder and speaking quickly. Part two is simply your body language. When students see strong posture they understand that the instruction or information you are sharing is important.</a:t>
            </a:r>
          </a:p>
          <a:p>
            <a:endParaRPr lang="en-US" sz="2400" b="0" dirty="0"/>
          </a:p>
          <a:p>
            <a:endParaRPr lang="en-US" b="0"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21</a:t>
            </a:fld>
            <a:endParaRPr lang="en-US"/>
          </a:p>
        </p:txBody>
      </p:sp>
    </p:spTree>
    <p:extLst>
      <p:ext uri="{BB962C8B-B14F-4D97-AF65-F5344CB8AC3E}">
        <p14:creationId xmlns:p14="http://schemas.microsoft.com/office/powerpoint/2010/main" val="1668475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5000" y="3829878"/>
            <a:ext cx="7742215" cy="1569660"/>
          </a:xfrm>
          <a:prstGeom prst="rect">
            <a:avLst/>
          </a:prstGeom>
        </p:spPr>
        <p:txBody>
          <a:bodyPr wrap="square">
            <a:spAutoFit/>
          </a:bodyPr>
          <a:lstStyle/>
          <a:p>
            <a:pPr marL="342900" indent="-342900">
              <a:buFont typeface="Arial"/>
              <a:buChar char="•"/>
            </a:pPr>
            <a:r>
              <a:rPr lang="en-US" sz="2400" dirty="0"/>
              <a:t>This strong voice strategy should work because you are conditioning students to understand that you are in control without actually having to say it.</a:t>
            </a:r>
          </a:p>
          <a:p>
            <a:endParaRPr lang="en-US" sz="2400" dirty="0"/>
          </a:p>
        </p:txBody>
      </p:sp>
      <p:sp>
        <p:nvSpPr>
          <p:cNvPr id="5" name="Rectangle 4"/>
          <p:cNvSpPr/>
          <p:nvPr/>
        </p:nvSpPr>
        <p:spPr>
          <a:xfrm>
            <a:off x="635000" y="1983218"/>
            <a:ext cx="8026400" cy="3416320"/>
          </a:xfrm>
          <a:prstGeom prst="rect">
            <a:avLst/>
          </a:prstGeom>
        </p:spPr>
        <p:txBody>
          <a:bodyPr wrap="square">
            <a:spAutoFit/>
          </a:bodyPr>
          <a:lstStyle/>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    </a:t>
            </a:r>
          </a:p>
        </p:txBody>
      </p:sp>
      <p:sp>
        <p:nvSpPr>
          <p:cNvPr id="7" name="Title 6"/>
          <p:cNvSpPr>
            <a:spLocks noGrp="1"/>
          </p:cNvSpPr>
          <p:nvPr>
            <p:ph type="title"/>
          </p:nvPr>
        </p:nvSpPr>
        <p:spPr>
          <a:xfrm>
            <a:off x="457200" y="770930"/>
            <a:ext cx="5791200" cy="644286"/>
          </a:xfrm>
        </p:spPr>
        <p:txBody>
          <a:bodyPr>
            <a:normAutofit fontScale="90000"/>
          </a:bodyPr>
          <a:lstStyle/>
          <a:p>
            <a:r>
              <a:rPr lang="en-US" dirty="0"/>
              <a:t>Strong voice cont. -</a:t>
            </a:r>
          </a:p>
        </p:txBody>
      </p:sp>
      <p:sp>
        <p:nvSpPr>
          <p:cNvPr id="2" name="TextBox 1"/>
          <p:cNvSpPr txBox="1"/>
          <p:nvPr/>
        </p:nvSpPr>
        <p:spPr>
          <a:xfrm>
            <a:off x="635000" y="2422199"/>
            <a:ext cx="7315282" cy="830997"/>
          </a:xfrm>
          <a:prstGeom prst="rect">
            <a:avLst/>
          </a:prstGeom>
          <a:noFill/>
        </p:spPr>
        <p:txBody>
          <a:bodyPr wrap="square" rtlCol="0">
            <a:spAutoFit/>
          </a:bodyPr>
          <a:lstStyle/>
          <a:p>
            <a:pPr marL="285750" indent="-285750">
              <a:buFont typeface="Arial"/>
              <a:buChar char="•"/>
            </a:pPr>
            <a:r>
              <a:rPr lang="en-US" sz="2400" dirty="0"/>
              <a:t>In a Physical Education setting this strategy will be extremely effective and needed to keep control</a:t>
            </a:r>
          </a:p>
        </p:txBody>
      </p:sp>
      <p:sp>
        <p:nvSpPr>
          <p:cNvPr id="9" name="Slide Number Placeholder 8"/>
          <p:cNvSpPr>
            <a:spLocks noGrp="1"/>
          </p:cNvSpPr>
          <p:nvPr>
            <p:ph type="sldNum" sz="quarter" idx="12"/>
          </p:nvPr>
        </p:nvSpPr>
        <p:spPr/>
        <p:txBody>
          <a:bodyPr/>
          <a:lstStyle/>
          <a:p>
            <a:fld id="{F38DF745-7D3F-47F4-83A3-874385CFAA69}" type="slidenum">
              <a:rPr lang="en-US" smtClean="0"/>
              <a:pPr/>
              <a:t>22</a:t>
            </a:fld>
            <a:endParaRPr lang="en-US"/>
          </a:p>
        </p:txBody>
      </p:sp>
    </p:spTree>
    <p:extLst>
      <p:ext uri="{BB962C8B-B14F-4D97-AF65-F5344CB8AC3E}">
        <p14:creationId xmlns:p14="http://schemas.microsoft.com/office/powerpoint/2010/main" val="3649048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voice </a:t>
            </a:r>
            <a:r>
              <a:rPr lang="en-US" dirty="0" err="1"/>
              <a:t>cont</a:t>
            </a:r>
            <a:endParaRPr lang="en-US" dirty="0"/>
          </a:p>
        </p:txBody>
      </p:sp>
      <p:sp>
        <p:nvSpPr>
          <p:cNvPr id="3" name="Rectangle 2"/>
          <p:cNvSpPr/>
          <p:nvPr/>
        </p:nvSpPr>
        <p:spPr>
          <a:xfrm>
            <a:off x="457199" y="2274838"/>
            <a:ext cx="7728297" cy="4154984"/>
          </a:xfrm>
          <a:prstGeom prst="rect">
            <a:avLst/>
          </a:prstGeom>
        </p:spPr>
        <p:txBody>
          <a:bodyPr wrap="square">
            <a:spAutoFit/>
          </a:bodyPr>
          <a:lstStyle/>
          <a:p>
            <a:r>
              <a:rPr lang="en-US" dirty="0"/>
              <a:t> </a:t>
            </a:r>
            <a:r>
              <a:rPr lang="en-US" b="1" i="1" dirty="0">
                <a:solidFill>
                  <a:srgbClr val="FF0000"/>
                </a:solidFill>
              </a:rPr>
              <a:t>Example</a:t>
            </a:r>
          </a:p>
          <a:p>
            <a:r>
              <a:rPr lang="en-US" dirty="0"/>
              <a:t> </a:t>
            </a:r>
            <a:r>
              <a:rPr lang="en-US" sz="2400" dirty="0"/>
              <a:t>In the gym use all of the elements of the strategies, </a:t>
            </a:r>
          </a:p>
          <a:p>
            <a:r>
              <a:rPr lang="en-US" sz="2400" dirty="0"/>
              <a:t>Try focusing on Do Not Talk Over. A 100</a:t>
            </a:r>
          </a:p>
          <a:p>
            <a:r>
              <a:rPr lang="en-US" sz="2400" dirty="0"/>
              <a:t>percent strategy/cue could be to blow the whistle twice for students to freeze and listen to the teacher.</a:t>
            </a:r>
          </a:p>
          <a:p>
            <a:endParaRPr lang="en-US" dirty="0"/>
          </a:p>
          <a:p>
            <a:r>
              <a:rPr lang="en-US" sz="2400" dirty="0"/>
              <a:t>This process is key because in a gym it is hard to try to project your voice than in a classroom and having to compete with kids would double your work. </a:t>
            </a:r>
          </a:p>
          <a:p>
            <a:endParaRPr lang="en-US" sz="2400" dirty="0"/>
          </a:p>
          <a:p>
            <a:endParaRPr lang="en-US" dirty="0"/>
          </a:p>
          <a:p>
            <a:r>
              <a:rPr lang="en-US" dirty="0"/>
              <a:t> </a:t>
            </a:r>
          </a:p>
        </p:txBody>
      </p:sp>
      <p:sp>
        <p:nvSpPr>
          <p:cNvPr id="6" name="Slide Number Placeholder 5"/>
          <p:cNvSpPr>
            <a:spLocks noGrp="1"/>
          </p:cNvSpPr>
          <p:nvPr>
            <p:ph type="sldNum" sz="quarter" idx="12"/>
          </p:nvPr>
        </p:nvSpPr>
        <p:spPr/>
        <p:txBody>
          <a:bodyPr/>
          <a:lstStyle/>
          <a:p>
            <a:fld id="{F38DF745-7D3F-47F4-83A3-874385CFAA69}" type="slidenum">
              <a:rPr lang="en-US" smtClean="0"/>
              <a:pPr/>
              <a:t>23</a:t>
            </a:fld>
            <a:endParaRPr lang="en-US"/>
          </a:p>
        </p:txBody>
      </p:sp>
    </p:spTree>
    <p:extLst>
      <p:ext uri="{BB962C8B-B14F-4D97-AF65-F5344CB8AC3E}">
        <p14:creationId xmlns:p14="http://schemas.microsoft.com/office/powerpoint/2010/main" val="2826119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9889" y="1939972"/>
            <a:ext cx="5791200" cy="1371600"/>
          </a:xfrm>
        </p:spPr>
        <p:txBody>
          <a:bodyPr/>
          <a:lstStyle/>
          <a:p>
            <a:r>
              <a:rPr lang="en-US" dirty="0"/>
              <a:t>On your mark!</a:t>
            </a:r>
          </a:p>
        </p:txBody>
      </p:sp>
      <p:sp>
        <p:nvSpPr>
          <p:cNvPr id="5" name="Slide Number Placeholder 4"/>
          <p:cNvSpPr>
            <a:spLocks noGrp="1"/>
          </p:cNvSpPr>
          <p:nvPr>
            <p:ph type="sldNum" sz="quarter" idx="12"/>
          </p:nvPr>
        </p:nvSpPr>
        <p:spPr>
          <a:xfrm>
            <a:off x="7569516" y="6222338"/>
            <a:ext cx="1315721" cy="365125"/>
          </a:xfrm>
        </p:spPr>
        <p:txBody>
          <a:bodyPr/>
          <a:lstStyle/>
          <a:p>
            <a:fld id="{F38DF745-7D3F-47F4-83A3-874385CFAA69}" type="slidenum">
              <a:rPr lang="en-US" smtClean="0"/>
              <a:pPr/>
              <a:t>24</a:t>
            </a:fld>
            <a:endParaRPr lang="en-US" dirty="0"/>
          </a:p>
        </p:txBody>
      </p:sp>
    </p:spTree>
    <p:extLst>
      <p:ext uri="{BB962C8B-B14F-4D97-AF65-F5344CB8AC3E}">
        <p14:creationId xmlns:p14="http://schemas.microsoft.com/office/powerpoint/2010/main" val="435203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Your Mark</a:t>
            </a:r>
          </a:p>
        </p:txBody>
      </p:sp>
      <p:sp>
        <p:nvSpPr>
          <p:cNvPr id="4" name="TextBox 3"/>
          <p:cNvSpPr txBox="1"/>
          <p:nvPr/>
        </p:nvSpPr>
        <p:spPr>
          <a:xfrm>
            <a:off x="457200" y="1810771"/>
            <a:ext cx="6891812" cy="830997"/>
          </a:xfrm>
          <a:prstGeom prst="rect">
            <a:avLst/>
          </a:prstGeom>
          <a:noFill/>
        </p:spPr>
        <p:txBody>
          <a:bodyPr wrap="square" rtlCol="0">
            <a:spAutoFit/>
          </a:bodyPr>
          <a:lstStyle/>
          <a:p>
            <a:r>
              <a:rPr lang="en-US" sz="2400" dirty="0"/>
              <a:t>Show students how to  prepare for a lesson to begin and expect them to do so everyday </a:t>
            </a:r>
            <a:r>
              <a:rPr lang="en-US" dirty="0"/>
              <a:t>.    </a:t>
            </a:r>
          </a:p>
        </p:txBody>
      </p:sp>
      <p:sp>
        <p:nvSpPr>
          <p:cNvPr id="5" name="TextBox 4"/>
          <p:cNvSpPr txBox="1"/>
          <p:nvPr/>
        </p:nvSpPr>
        <p:spPr>
          <a:xfrm>
            <a:off x="457201" y="2916046"/>
            <a:ext cx="5791200" cy="2215991"/>
          </a:xfrm>
          <a:prstGeom prst="rect">
            <a:avLst/>
          </a:prstGeom>
          <a:noFill/>
        </p:spPr>
        <p:txBody>
          <a:bodyPr wrap="square" rtlCol="0">
            <a:spAutoFit/>
          </a:bodyPr>
          <a:lstStyle/>
          <a:p>
            <a:r>
              <a:rPr lang="en-US" sz="2400" dirty="0"/>
              <a:t>Day 1, then repeat daily</a:t>
            </a:r>
          </a:p>
          <a:p>
            <a:pPr marL="342900" indent="-342900">
              <a:buFont typeface="Arial"/>
              <a:buChar char="•"/>
            </a:pPr>
            <a:r>
              <a:rPr lang="en-US" sz="2400" dirty="0"/>
              <a:t>Develop a routine or put systems in place with your students.</a:t>
            </a:r>
          </a:p>
          <a:p>
            <a:endParaRPr lang="en-US" sz="2400" dirty="0"/>
          </a:p>
          <a:p>
            <a:pPr marL="342900" indent="-342900">
              <a:buFont typeface="Arial"/>
              <a:buChar char="•"/>
            </a:pPr>
            <a:r>
              <a:rPr lang="en-US" sz="2400" dirty="0"/>
              <a:t>Be firm, consistent and fair</a:t>
            </a:r>
          </a:p>
          <a:p>
            <a:endParaRPr lang="en-US" dirty="0"/>
          </a:p>
        </p:txBody>
      </p:sp>
      <p:sp>
        <p:nvSpPr>
          <p:cNvPr id="7" name="Slide Number Placeholder 6"/>
          <p:cNvSpPr>
            <a:spLocks noGrp="1"/>
          </p:cNvSpPr>
          <p:nvPr>
            <p:ph type="sldNum" sz="quarter" idx="12"/>
          </p:nvPr>
        </p:nvSpPr>
        <p:spPr>
          <a:xfrm>
            <a:off x="7569516" y="6250622"/>
            <a:ext cx="1315721" cy="365125"/>
          </a:xfrm>
        </p:spPr>
        <p:txBody>
          <a:bodyPr/>
          <a:lstStyle/>
          <a:p>
            <a:fld id="{F38DF745-7D3F-47F4-83A3-874385CFAA69}" type="slidenum">
              <a:rPr lang="en-US" smtClean="0"/>
              <a:pPr/>
              <a:t>25</a:t>
            </a:fld>
            <a:endParaRPr lang="en-US" dirty="0"/>
          </a:p>
        </p:txBody>
      </p:sp>
    </p:spTree>
    <p:extLst>
      <p:ext uri="{BB962C8B-B14F-4D97-AF65-F5344CB8AC3E}">
        <p14:creationId xmlns:p14="http://schemas.microsoft.com/office/powerpoint/2010/main" val="791713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474" y="2269203"/>
            <a:ext cx="7503371" cy="1371600"/>
          </a:xfrm>
        </p:spPr>
        <p:txBody>
          <a:bodyPr/>
          <a:lstStyle/>
          <a:p>
            <a:r>
              <a:rPr lang="en-US" dirty="0"/>
              <a:t>Every minute matters</a:t>
            </a:r>
          </a:p>
        </p:txBody>
      </p:sp>
      <p:sp>
        <p:nvSpPr>
          <p:cNvPr id="5" name="Slide Number Placeholder 4"/>
          <p:cNvSpPr>
            <a:spLocks noGrp="1"/>
          </p:cNvSpPr>
          <p:nvPr>
            <p:ph type="sldNum" sz="quarter" idx="12"/>
          </p:nvPr>
        </p:nvSpPr>
        <p:spPr>
          <a:xfrm>
            <a:off x="7769065" y="6164509"/>
            <a:ext cx="916623" cy="558025"/>
          </a:xfrm>
        </p:spPr>
        <p:txBody>
          <a:bodyPr/>
          <a:lstStyle/>
          <a:p>
            <a:fld id="{F38DF745-7D3F-47F4-83A3-874385CFAA69}" type="slidenum">
              <a:rPr lang="en-US" smtClean="0"/>
              <a:pPr/>
              <a:t>26</a:t>
            </a:fld>
            <a:endParaRPr lang="en-US" dirty="0"/>
          </a:p>
        </p:txBody>
      </p:sp>
    </p:spTree>
    <p:extLst>
      <p:ext uri="{BB962C8B-B14F-4D97-AF65-F5344CB8AC3E}">
        <p14:creationId xmlns:p14="http://schemas.microsoft.com/office/powerpoint/2010/main" val="2990786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7334"/>
            <a:ext cx="5791200" cy="976074"/>
          </a:xfrm>
        </p:spPr>
        <p:txBody>
          <a:bodyPr>
            <a:normAutofit/>
          </a:bodyPr>
          <a:lstStyle/>
          <a:p>
            <a:r>
              <a:rPr lang="en-US" sz="2800" dirty="0"/>
              <a:t>Every minute matters</a:t>
            </a:r>
          </a:p>
        </p:txBody>
      </p:sp>
      <p:sp>
        <p:nvSpPr>
          <p:cNvPr id="3" name="TextBox 2"/>
          <p:cNvSpPr txBox="1"/>
          <p:nvPr/>
        </p:nvSpPr>
        <p:spPr>
          <a:xfrm>
            <a:off x="635082" y="2098245"/>
            <a:ext cx="6915333" cy="4401205"/>
          </a:xfrm>
          <a:prstGeom prst="rect">
            <a:avLst/>
          </a:prstGeom>
          <a:noFill/>
        </p:spPr>
        <p:txBody>
          <a:bodyPr wrap="square" rtlCol="0">
            <a:spAutoFit/>
          </a:bodyPr>
          <a:lstStyle/>
          <a:p>
            <a:pPr marL="285750" indent="-285750">
              <a:buFont typeface="Arial"/>
              <a:buChar char="•"/>
            </a:pPr>
            <a:r>
              <a:rPr lang="en-US" sz="2400" dirty="0"/>
              <a:t>Teach from the beginning to the end of class.</a:t>
            </a:r>
          </a:p>
          <a:p>
            <a:pPr marL="285750" indent="-285750">
              <a:buFont typeface="Arial"/>
              <a:buChar char="•"/>
            </a:pPr>
            <a:r>
              <a:rPr lang="en-US" sz="2400" dirty="0"/>
              <a:t>Consider dress and locker room time,</a:t>
            </a:r>
          </a:p>
          <a:p>
            <a:pPr marL="285750" indent="-285750">
              <a:buFont typeface="Arial"/>
              <a:buChar char="•"/>
            </a:pPr>
            <a:r>
              <a:rPr lang="en-US" sz="2400" dirty="0"/>
              <a:t>Teacher class pick up</a:t>
            </a:r>
          </a:p>
          <a:p>
            <a:pPr marL="285750" indent="-285750">
              <a:buFont typeface="Arial"/>
              <a:buChar char="•"/>
            </a:pPr>
            <a:r>
              <a:rPr lang="en-US" sz="2400" dirty="0"/>
              <a:t>Have a plan </a:t>
            </a:r>
          </a:p>
          <a:p>
            <a:pPr marL="285750" indent="-285750">
              <a:buFont typeface="Arial"/>
              <a:buChar char="•"/>
            </a:pPr>
            <a:r>
              <a:rPr lang="en-US" sz="2400" dirty="0"/>
              <a:t>Have a plan B</a:t>
            </a:r>
          </a:p>
          <a:p>
            <a:pPr marL="285750" indent="-285750">
              <a:buFont typeface="Arial"/>
              <a:buChar char="•"/>
            </a:pPr>
            <a:r>
              <a:rPr lang="en-US" sz="2400" dirty="0"/>
              <a:t>Incorporate large group and station activities</a:t>
            </a:r>
          </a:p>
          <a:p>
            <a:pPr marL="285750" indent="-285750">
              <a:buFont typeface="Arial"/>
              <a:buChar char="•"/>
            </a:pPr>
            <a:endParaRPr lang="en-US" sz="2400" dirty="0"/>
          </a:p>
          <a:p>
            <a:pPr marL="285750" indent="-285750">
              <a:buFont typeface="Arial"/>
              <a:buChar char="•"/>
            </a:pPr>
            <a:r>
              <a:rPr lang="en-US" sz="2400" dirty="0"/>
              <a:t>Your instructional time must be important to you!</a:t>
            </a:r>
          </a:p>
          <a:p>
            <a:endParaRPr lang="en-US" sz="2000" dirty="0"/>
          </a:p>
          <a:p>
            <a:pPr marL="285750" indent="-285750">
              <a:buFont typeface="Arial"/>
              <a:buChar char="•"/>
            </a:pPr>
            <a:endParaRPr lang="en-US" sz="2000" dirty="0"/>
          </a:p>
          <a:p>
            <a:pPr marL="285750" indent="-285750">
              <a:buFont typeface="Arial"/>
              <a:buChar char="•"/>
            </a:pPr>
            <a:r>
              <a:rPr lang="en-US" sz="2400" b="1" dirty="0"/>
              <a:t>Limit free time</a:t>
            </a:r>
          </a:p>
        </p:txBody>
      </p:sp>
      <p:sp>
        <p:nvSpPr>
          <p:cNvPr id="6" name="Slide Number Placeholder 5"/>
          <p:cNvSpPr>
            <a:spLocks noGrp="1"/>
          </p:cNvSpPr>
          <p:nvPr>
            <p:ph type="sldNum" sz="quarter" idx="12"/>
          </p:nvPr>
        </p:nvSpPr>
        <p:spPr>
          <a:xfrm>
            <a:off x="7561853" y="6310416"/>
            <a:ext cx="1315721" cy="365125"/>
          </a:xfrm>
        </p:spPr>
        <p:txBody>
          <a:bodyPr/>
          <a:lstStyle/>
          <a:p>
            <a:fld id="{F38DF745-7D3F-47F4-83A3-874385CFAA69}" type="slidenum">
              <a:rPr lang="en-US" smtClean="0"/>
              <a:pPr/>
              <a:t>27</a:t>
            </a:fld>
            <a:endParaRPr lang="en-US" dirty="0"/>
          </a:p>
        </p:txBody>
      </p:sp>
    </p:spTree>
    <p:extLst>
      <p:ext uri="{BB962C8B-B14F-4D97-AF65-F5344CB8AC3E}">
        <p14:creationId xmlns:p14="http://schemas.microsoft.com/office/powerpoint/2010/main" val="2773790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434507"/>
            <a:ext cx="8128164" cy="1975386"/>
          </a:xfrm>
        </p:spPr>
        <p:txBody>
          <a:bodyPr/>
          <a:lstStyle/>
          <a:p>
            <a:r>
              <a:rPr lang="en-US" dirty="0"/>
              <a:t>Circulate  </a:t>
            </a:r>
            <a:br>
              <a:rPr lang="en-US" dirty="0"/>
            </a:br>
            <a:r>
              <a:rPr lang="en-US" sz="3200" dirty="0"/>
              <a:t>(Practice close </a:t>
            </a:r>
            <a:r>
              <a:rPr lang="en-US" sz="3200" dirty="0" err="1"/>
              <a:t>proximaty</a:t>
            </a:r>
            <a:r>
              <a:rPr lang="en-US" sz="3200" dirty="0"/>
              <a:t>)</a:t>
            </a:r>
          </a:p>
        </p:txBody>
      </p:sp>
      <p:sp>
        <p:nvSpPr>
          <p:cNvPr id="5" name="Slide Number Placeholder 4"/>
          <p:cNvSpPr>
            <a:spLocks noGrp="1"/>
          </p:cNvSpPr>
          <p:nvPr>
            <p:ph type="sldNum" sz="quarter" idx="12"/>
          </p:nvPr>
        </p:nvSpPr>
        <p:spPr>
          <a:xfrm>
            <a:off x="8227377" y="5885497"/>
            <a:ext cx="616723" cy="972503"/>
          </a:xfrm>
        </p:spPr>
        <p:txBody>
          <a:bodyPr/>
          <a:lstStyle/>
          <a:p>
            <a:fld id="{F38DF745-7D3F-47F4-83A3-874385CFAA69}" type="slidenum">
              <a:rPr lang="en-US" smtClean="0"/>
              <a:pPr/>
              <a:t>28</a:t>
            </a:fld>
            <a:endParaRPr lang="en-US" dirty="0"/>
          </a:p>
        </p:txBody>
      </p:sp>
    </p:spTree>
    <p:extLst>
      <p:ext uri="{BB962C8B-B14F-4D97-AF65-F5344CB8AC3E}">
        <p14:creationId xmlns:p14="http://schemas.microsoft.com/office/powerpoint/2010/main" val="4250288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circulate</a:t>
            </a:r>
          </a:p>
        </p:txBody>
      </p:sp>
      <p:sp>
        <p:nvSpPr>
          <p:cNvPr id="3" name="TextBox 2"/>
          <p:cNvSpPr txBox="1"/>
          <p:nvPr/>
        </p:nvSpPr>
        <p:spPr>
          <a:xfrm>
            <a:off x="799731" y="2163518"/>
            <a:ext cx="7174071" cy="1200328"/>
          </a:xfrm>
          <a:prstGeom prst="rect">
            <a:avLst/>
          </a:prstGeom>
          <a:noFill/>
        </p:spPr>
        <p:txBody>
          <a:bodyPr wrap="square" rtlCol="0">
            <a:spAutoFit/>
          </a:bodyPr>
          <a:lstStyle/>
          <a:p>
            <a:r>
              <a:rPr lang="en-US" sz="2400" dirty="0"/>
              <a:t>Moving strategically across the room to check for understanding and to correct improper movement techniques</a:t>
            </a:r>
          </a:p>
        </p:txBody>
      </p:sp>
      <p:sp>
        <p:nvSpPr>
          <p:cNvPr id="6" name="Slide Number Placeholder 5"/>
          <p:cNvSpPr>
            <a:spLocks noGrp="1"/>
          </p:cNvSpPr>
          <p:nvPr>
            <p:ph type="sldNum" sz="quarter" idx="12"/>
          </p:nvPr>
        </p:nvSpPr>
        <p:spPr>
          <a:xfrm>
            <a:off x="7973802" y="6138222"/>
            <a:ext cx="1154297" cy="365125"/>
          </a:xfrm>
        </p:spPr>
        <p:txBody>
          <a:bodyPr/>
          <a:lstStyle/>
          <a:p>
            <a:fld id="{F38DF745-7D3F-47F4-83A3-874385CFAA69}" type="slidenum">
              <a:rPr lang="en-US" smtClean="0"/>
              <a:pPr/>
              <a:t>29</a:t>
            </a:fld>
            <a:endParaRPr lang="en-US" dirty="0"/>
          </a:p>
        </p:txBody>
      </p:sp>
    </p:spTree>
    <p:extLst>
      <p:ext uri="{BB962C8B-B14F-4D97-AF65-F5344CB8AC3E}">
        <p14:creationId xmlns:p14="http://schemas.microsoft.com/office/powerpoint/2010/main" val="286201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06262"/>
            <a:ext cx="7772400" cy="4321175"/>
          </a:xfrm>
        </p:spPr>
        <p:txBody>
          <a:bodyPr/>
          <a:lstStyle/>
          <a:p>
            <a:pPr marL="342900" indent="-342900">
              <a:buFont typeface="Wingdings" charset="2"/>
              <a:buChar char="ü"/>
            </a:pPr>
            <a:r>
              <a:rPr lang="en-US" sz="2400" b="1" i="1" dirty="0"/>
              <a:t>Our goal for today is:</a:t>
            </a:r>
            <a:br>
              <a:rPr lang="en-US" sz="2400" b="1" i="1" dirty="0"/>
            </a:br>
            <a:br>
              <a:rPr lang="en-US" sz="2400" dirty="0"/>
            </a:br>
            <a:r>
              <a:rPr lang="en-US" sz="2400" dirty="0"/>
              <a:t>To review  resources and practice teaching strategies for physical education classes.</a:t>
            </a:r>
            <a:br>
              <a:rPr lang="en-US" sz="2400" dirty="0"/>
            </a:br>
            <a:br>
              <a:rPr lang="en-US" sz="2400"/>
            </a:br>
            <a:r>
              <a:rPr lang="en-US" sz="2400"/>
              <a:t>the portfolio model and requirements for  Elementary HPELW teachers, grades 2 &amp; 5. </a:t>
            </a:r>
            <a:br>
              <a:rPr lang="en-US"/>
            </a:br>
            <a:endParaRPr lang="en-US" dirty="0"/>
          </a:p>
        </p:txBody>
      </p:sp>
      <p:sp>
        <p:nvSpPr>
          <p:cNvPr id="3" name="Text Placeholder 2"/>
          <p:cNvSpPr>
            <a:spLocks noGrp="1"/>
          </p:cNvSpPr>
          <p:nvPr>
            <p:ph type="body" idx="1"/>
          </p:nvPr>
        </p:nvSpPr>
        <p:spPr/>
        <p:txBody>
          <a:bodyPr>
            <a:normAutofit/>
          </a:bodyPr>
          <a:lstStyle/>
          <a:p>
            <a:r>
              <a:rPr lang="en-US" sz="3200" dirty="0"/>
              <a:t>Goal</a:t>
            </a:r>
          </a:p>
        </p:txBody>
      </p:sp>
      <p:sp>
        <p:nvSpPr>
          <p:cNvPr id="6" name="Slide Number Placeholder 5"/>
          <p:cNvSpPr>
            <a:spLocks noGrp="1"/>
          </p:cNvSpPr>
          <p:nvPr>
            <p:ph type="sldNum" sz="quarter" idx="11"/>
          </p:nvPr>
        </p:nvSpPr>
        <p:spPr>
          <a:xfrm>
            <a:off x="8227377" y="6244874"/>
            <a:ext cx="1315721" cy="365125"/>
          </a:xfrm>
        </p:spPr>
        <p:txBody>
          <a:bodyPr/>
          <a:lstStyle/>
          <a:p>
            <a:fld id="{F38DF745-7D3F-47F4-83A3-874385CFAA69}" type="slidenum">
              <a:rPr lang="en-US" smtClean="0"/>
              <a:pPr/>
              <a:t>3</a:t>
            </a:fld>
            <a:endParaRPr lang="en-US" dirty="0"/>
          </a:p>
        </p:txBody>
      </p:sp>
    </p:spTree>
    <p:extLst>
      <p:ext uri="{BB962C8B-B14F-4D97-AF65-F5344CB8AC3E}">
        <p14:creationId xmlns:p14="http://schemas.microsoft.com/office/powerpoint/2010/main" val="3132257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93" y="485771"/>
            <a:ext cx="7409287" cy="1371600"/>
          </a:xfrm>
        </p:spPr>
        <p:txBody>
          <a:bodyPr>
            <a:normAutofit fontScale="90000"/>
          </a:bodyPr>
          <a:lstStyle/>
          <a:p>
            <a:r>
              <a:rPr lang="en-US" dirty="0"/>
              <a:t>Practice close proximity</a:t>
            </a:r>
            <a:br>
              <a:rPr lang="en-US" dirty="0"/>
            </a:br>
            <a:endParaRPr lang="en-US" dirty="0"/>
          </a:p>
        </p:txBody>
      </p:sp>
      <p:sp>
        <p:nvSpPr>
          <p:cNvPr id="3" name="TextBox 2"/>
          <p:cNvSpPr txBox="1"/>
          <p:nvPr/>
        </p:nvSpPr>
        <p:spPr>
          <a:xfrm>
            <a:off x="470430" y="1969634"/>
            <a:ext cx="8044369" cy="2308324"/>
          </a:xfrm>
          <a:prstGeom prst="rect">
            <a:avLst/>
          </a:prstGeom>
          <a:noFill/>
        </p:spPr>
        <p:txBody>
          <a:bodyPr wrap="square" rtlCol="0">
            <a:spAutoFit/>
          </a:bodyPr>
          <a:lstStyle/>
          <a:p>
            <a:pPr marL="342900" indent="-342900">
              <a:buFont typeface="Arial"/>
              <a:buChar char="•"/>
            </a:pPr>
            <a:r>
              <a:rPr lang="en-US" sz="2400" dirty="0"/>
              <a:t>Stand or lean next to students or groups to assess learning and performance.</a:t>
            </a:r>
          </a:p>
          <a:p>
            <a:pPr marL="342900" indent="-342900">
              <a:buFont typeface="Arial"/>
              <a:buChar char="•"/>
            </a:pPr>
            <a:endParaRPr lang="en-US" sz="2400" dirty="0"/>
          </a:p>
          <a:p>
            <a:pPr marL="342900" indent="-342900">
              <a:buFont typeface="Arial"/>
              <a:buChar char="•"/>
            </a:pPr>
            <a:r>
              <a:rPr lang="en-US" sz="2400" dirty="0"/>
              <a:t>This strategy engages and keep students on task</a:t>
            </a:r>
          </a:p>
          <a:p>
            <a:pPr marL="342900" indent="-342900">
              <a:buFont typeface="Arial"/>
              <a:buChar char="•"/>
            </a:pPr>
            <a:endParaRPr lang="en-US" sz="2400" dirty="0"/>
          </a:p>
          <a:p>
            <a:pPr marL="342900" indent="-342900">
              <a:buFont typeface="Arial"/>
              <a:buChar char="•"/>
            </a:pPr>
            <a:r>
              <a:rPr lang="en-US" sz="2400" dirty="0"/>
              <a:t>Meet your students at the door</a:t>
            </a:r>
          </a:p>
        </p:txBody>
      </p:sp>
      <p:sp>
        <p:nvSpPr>
          <p:cNvPr id="6" name="Slide Number Placeholder 5"/>
          <p:cNvSpPr>
            <a:spLocks noGrp="1"/>
          </p:cNvSpPr>
          <p:nvPr>
            <p:ph type="sldNum" sz="quarter" idx="12"/>
          </p:nvPr>
        </p:nvSpPr>
        <p:spPr>
          <a:xfrm>
            <a:off x="7856938" y="6316404"/>
            <a:ext cx="1315721" cy="365125"/>
          </a:xfrm>
        </p:spPr>
        <p:txBody>
          <a:bodyPr/>
          <a:lstStyle/>
          <a:p>
            <a:fld id="{F38DF745-7D3F-47F4-83A3-874385CFAA69}" type="slidenum">
              <a:rPr lang="en-US" smtClean="0"/>
              <a:pPr/>
              <a:t>30</a:t>
            </a:fld>
            <a:endParaRPr lang="en-US" dirty="0"/>
          </a:p>
        </p:txBody>
      </p:sp>
    </p:spTree>
    <p:extLst>
      <p:ext uri="{BB962C8B-B14F-4D97-AF65-F5344CB8AC3E}">
        <p14:creationId xmlns:p14="http://schemas.microsoft.com/office/powerpoint/2010/main" val="2546962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991" y="2480852"/>
            <a:ext cx="6797725" cy="1371600"/>
          </a:xfrm>
        </p:spPr>
        <p:txBody>
          <a:bodyPr/>
          <a:lstStyle/>
          <a:p>
            <a:r>
              <a:rPr lang="en-US" dirty="0"/>
              <a:t>Content resources</a:t>
            </a:r>
          </a:p>
        </p:txBody>
      </p:sp>
      <p:sp>
        <p:nvSpPr>
          <p:cNvPr id="5" name="Slide Number Placeholder 4"/>
          <p:cNvSpPr>
            <a:spLocks noGrp="1"/>
          </p:cNvSpPr>
          <p:nvPr>
            <p:ph type="sldNum" sz="quarter" idx="12"/>
          </p:nvPr>
        </p:nvSpPr>
        <p:spPr>
          <a:xfrm>
            <a:off x="7887430" y="6289187"/>
            <a:ext cx="1315721" cy="365125"/>
          </a:xfrm>
        </p:spPr>
        <p:txBody>
          <a:bodyPr/>
          <a:lstStyle/>
          <a:p>
            <a:fld id="{F38DF745-7D3F-47F4-83A3-874385CFAA69}" type="slidenum">
              <a:rPr lang="en-US" smtClean="0"/>
              <a:pPr/>
              <a:t>31</a:t>
            </a:fld>
            <a:endParaRPr lang="en-US" dirty="0"/>
          </a:p>
        </p:txBody>
      </p:sp>
    </p:spTree>
    <p:extLst>
      <p:ext uri="{BB962C8B-B14F-4D97-AF65-F5344CB8AC3E}">
        <p14:creationId xmlns:p14="http://schemas.microsoft.com/office/powerpoint/2010/main" val="2489384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23" y="2716016"/>
            <a:ext cx="6858000" cy="1371600"/>
          </a:xfrm>
        </p:spPr>
        <p:txBody>
          <a:bodyPr/>
          <a:lstStyle/>
          <a:p>
            <a:r>
              <a:rPr lang="en-US" dirty="0"/>
              <a:t>How to develop a lesson plan</a:t>
            </a:r>
          </a:p>
        </p:txBody>
      </p:sp>
      <p:sp>
        <p:nvSpPr>
          <p:cNvPr id="5" name="Slide Number Placeholder 4"/>
          <p:cNvSpPr>
            <a:spLocks noGrp="1"/>
          </p:cNvSpPr>
          <p:nvPr>
            <p:ph type="sldNum" sz="quarter" idx="12"/>
          </p:nvPr>
        </p:nvSpPr>
        <p:spPr>
          <a:xfrm>
            <a:off x="7828279" y="6250622"/>
            <a:ext cx="1315721" cy="365125"/>
          </a:xfrm>
        </p:spPr>
        <p:txBody>
          <a:bodyPr/>
          <a:lstStyle/>
          <a:p>
            <a:fld id="{F38DF745-7D3F-47F4-83A3-874385CFAA69}" type="slidenum">
              <a:rPr lang="en-US" smtClean="0"/>
              <a:pPr/>
              <a:t>32</a:t>
            </a:fld>
            <a:endParaRPr lang="en-US" dirty="0"/>
          </a:p>
        </p:txBody>
      </p:sp>
    </p:spTree>
    <p:extLst>
      <p:ext uri="{BB962C8B-B14F-4D97-AF65-F5344CB8AC3E}">
        <p14:creationId xmlns:p14="http://schemas.microsoft.com/office/powerpoint/2010/main" val="17308700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Resources needed</a:t>
            </a:r>
          </a:p>
        </p:txBody>
      </p:sp>
      <p:sp>
        <p:nvSpPr>
          <p:cNvPr id="4" name="Content Placeholder 3"/>
          <p:cNvSpPr>
            <a:spLocks noGrp="1"/>
          </p:cNvSpPr>
          <p:nvPr>
            <p:ph sz="half" idx="1"/>
          </p:nvPr>
        </p:nvSpPr>
        <p:spPr>
          <a:xfrm>
            <a:off x="776210" y="1857804"/>
            <a:ext cx="6562511" cy="4242959"/>
          </a:xfrm>
        </p:spPr>
        <p:txBody>
          <a:bodyPr/>
          <a:lstStyle/>
          <a:p>
            <a:pPr marL="457200" indent="-457200">
              <a:buFont typeface="Arial"/>
              <a:buChar char="•"/>
            </a:pPr>
            <a:r>
              <a:rPr lang="en-US" dirty="0"/>
              <a:t>Step 1</a:t>
            </a:r>
          </a:p>
          <a:p>
            <a:pPr marL="457200" indent="-457200">
              <a:buFont typeface="Arial"/>
              <a:buChar char="•"/>
            </a:pPr>
            <a:endParaRPr lang="en-US" dirty="0"/>
          </a:p>
          <a:p>
            <a:pPr marL="457200" indent="-457200">
              <a:buFont typeface="Arial"/>
              <a:buChar char="•"/>
            </a:pPr>
            <a:r>
              <a:rPr lang="en-US" dirty="0"/>
              <a:t>SCS PE/Health Curriculum maps</a:t>
            </a:r>
          </a:p>
          <a:p>
            <a:pPr marL="457200" indent="-457200">
              <a:buFont typeface="Arial"/>
              <a:buChar char="•"/>
            </a:pPr>
            <a:r>
              <a:rPr lang="en-US" dirty="0"/>
              <a:t>New TN State standards</a:t>
            </a:r>
          </a:p>
          <a:p>
            <a:pPr marL="457200" indent="-457200">
              <a:buFont typeface="Arial"/>
              <a:buChar char="•"/>
            </a:pPr>
            <a:r>
              <a:rPr lang="en-US" dirty="0"/>
              <a:t>Instructional Resources &amp; Guides</a:t>
            </a:r>
          </a:p>
        </p:txBody>
      </p:sp>
      <p:sp>
        <p:nvSpPr>
          <p:cNvPr id="6" name="Slide Number Placeholder 5"/>
          <p:cNvSpPr>
            <a:spLocks noGrp="1"/>
          </p:cNvSpPr>
          <p:nvPr>
            <p:ph type="sldNum" sz="quarter" idx="12"/>
          </p:nvPr>
        </p:nvSpPr>
        <p:spPr>
          <a:xfrm>
            <a:off x="7828279" y="5932530"/>
            <a:ext cx="1315721" cy="675607"/>
          </a:xfrm>
        </p:spPr>
        <p:txBody>
          <a:bodyPr/>
          <a:lstStyle/>
          <a:p>
            <a:fld id="{F38DF745-7D3F-47F4-83A3-874385CFAA69}" type="slidenum">
              <a:rPr lang="en-US" smtClean="0"/>
              <a:pPr/>
              <a:t>33</a:t>
            </a:fld>
            <a:endParaRPr lang="en-US"/>
          </a:p>
        </p:txBody>
      </p:sp>
    </p:spTree>
    <p:extLst>
      <p:ext uri="{BB962C8B-B14F-4D97-AF65-F5344CB8AC3E}">
        <p14:creationId xmlns:p14="http://schemas.microsoft.com/office/powerpoint/2010/main" val="1925572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use</a:t>
            </a:r>
          </a:p>
        </p:txBody>
      </p:sp>
      <p:sp>
        <p:nvSpPr>
          <p:cNvPr id="3" name="Content Placeholder 2"/>
          <p:cNvSpPr>
            <a:spLocks noGrp="1"/>
          </p:cNvSpPr>
          <p:nvPr>
            <p:ph sz="half" idx="1"/>
          </p:nvPr>
        </p:nvSpPr>
        <p:spPr>
          <a:xfrm>
            <a:off x="457201" y="1881320"/>
            <a:ext cx="6387568" cy="4168961"/>
          </a:xfrm>
        </p:spPr>
        <p:txBody>
          <a:bodyPr/>
          <a:lstStyle/>
          <a:p>
            <a:r>
              <a:rPr lang="en-US" dirty="0"/>
              <a:t>Step 2</a:t>
            </a:r>
          </a:p>
          <a:p>
            <a:r>
              <a:rPr lang="en-US" dirty="0"/>
              <a:t>Complete Lesson Plan</a:t>
            </a:r>
          </a:p>
        </p:txBody>
      </p:sp>
      <p:sp>
        <p:nvSpPr>
          <p:cNvPr id="6" name="Slide Number Placeholder 5"/>
          <p:cNvSpPr>
            <a:spLocks noGrp="1"/>
          </p:cNvSpPr>
          <p:nvPr>
            <p:ph type="sldNum" sz="quarter" idx="12"/>
          </p:nvPr>
        </p:nvSpPr>
        <p:spPr>
          <a:xfrm rot="351761">
            <a:off x="7815155" y="6155954"/>
            <a:ext cx="1315721" cy="365125"/>
          </a:xfrm>
        </p:spPr>
        <p:txBody>
          <a:bodyPr/>
          <a:lstStyle/>
          <a:p>
            <a:fld id="{F38DF745-7D3F-47F4-83A3-874385CFAA69}" type="slidenum">
              <a:rPr lang="en-US" smtClean="0"/>
              <a:pPr/>
              <a:t>34</a:t>
            </a:fld>
            <a:endParaRPr lang="en-US"/>
          </a:p>
        </p:txBody>
      </p:sp>
    </p:spTree>
    <p:extLst>
      <p:ext uri="{BB962C8B-B14F-4D97-AF65-F5344CB8AC3E}">
        <p14:creationId xmlns:p14="http://schemas.microsoft.com/office/powerpoint/2010/main" val="2901998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718"/>
            <a:ext cx="7281388" cy="1371600"/>
          </a:xfrm>
        </p:spPr>
        <p:txBody>
          <a:bodyPr>
            <a:normAutofit/>
          </a:bodyPr>
          <a:lstStyle/>
          <a:p>
            <a:r>
              <a:rPr lang="en-US" sz="3200" dirty="0"/>
              <a:t>Digital resource practice</a:t>
            </a:r>
          </a:p>
        </p:txBody>
      </p:sp>
      <p:sp>
        <p:nvSpPr>
          <p:cNvPr id="3" name="Content Placeholder 2"/>
          <p:cNvSpPr>
            <a:spLocks noGrp="1"/>
          </p:cNvSpPr>
          <p:nvPr>
            <p:ph sz="half" idx="1"/>
          </p:nvPr>
        </p:nvSpPr>
        <p:spPr>
          <a:xfrm>
            <a:off x="1011427" y="2469233"/>
            <a:ext cx="5645170" cy="3631530"/>
          </a:xfrm>
        </p:spPr>
        <p:txBody>
          <a:bodyPr/>
          <a:lstStyle/>
          <a:p>
            <a:r>
              <a:rPr lang="en-US" dirty="0"/>
              <a:t>Use Online Resources</a:t>
            </a:r>
          </a:p>
          <a:p>
            <a:pPr marL="457200" indent="-457200">
              <a:buFont typeface="Arial"/>
              <a:buChar char="•"/>
            </a:pPr>
            <a:r>
              <a:rPr lang="en-US" dirty="0"/>
              <a:t>Digital Library-Elementary</a:t>
            </a:r>
          </a:p>
          <a:p>
            <a:pPr marL="457200" indent="-457200">
              <a:buFont typeface="Arial"/>
              <a:buChar char="•"/>
            </a:pPr>
            <a:r>
              <a:rPr lang="en-US" dirty="0"/>
              <a:t>Sparks-Secondary</a:t>
            </a:r>
          </a:p>
          <a:p>
            <a:pPr marL="457200" indent="-457200">
              <a:buFont typeface="Arial"/>
              <a:buChar char="•"/>
            </a:pPr>
            <a:endParaRPr lang="en-US" dirty="0"/>
          </a:p>
        </p:txBody>
      </p:sp>
      <p:sp>
        <p:nvSpPr>
          <p:cNvPr id="6" name="Slide Number Placeholder 5"/>
          <p:cNvSpPr>
            <a:spLocks noGrp="1"/>
          </p:cNvSpPr>
          <p:nvPr>
            <p:ph type="sldNum" sz="quarter" idx="12"/>
          </p:nvPr>
        </p:nvSpPr>
        <p:spPr>
          <a:xfrm>
            <a:off x="7738588" y="6250622"/>
            <a:ext cx="1315721" cy="365125"/>
          </a:xfrm>
        </p:spPr>
        <p:txBody>
          <a:bodyPr/>
          <a:lstStyle/>
          <a:p>
            <a:fld id="{F38DF745-7D3F-47F4-83A3-874385CFAA69}" type="slidenum">
              <a:rPr lang="en-US" smtClean="0"/>
              <a:pPr/>
              <a:t>35</a:t>
            </a:fld>
            <a:endParaRPr lang="en-US" dirty="0"/>
          </a:p>
        </p:txBody>
      </p:sp>
    </p:spTree>
    <p:extLst>
      <p:ext uri="{BB962C8B-B14F-4D97-AF65-F5344CB8AC3E}">
        <p14:creationId xmlns:p14="http://schemas.microsoft.com/office/powerpoint/2010/main" val="850926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5216" y="295720"/>
            <a:ext cx="5791200" cy="1371600"/>
          </a:xfrm>
        </p:spPr>
        <p:txBody>
          <a:bodyPr/>
          <a:lstStyle/>
          <a:p>
            <a:r>
              <a:rPr lang="en-US" dirty="0"/>
              <a:t>SCS  Survey Link</a:t>
            </a:r>
            <a:br>
              <a:rPr lang="en-US" dirty="0"/>
            </a:br>
            <a:endParaRPr lang="en-US" dirty="0"/>
          </a:p>
        </p:txBody>
      </p:sp>
      <p:sp>
        <p:nvSpPr>
          <p:cNvPr id="5" name="Slide Number Placeholder 4"/>
          <p:cNvSpPr>
            <a:spLocks noGrp="1"/>
          </p:cNvSpPr>
          <p:nvPr>
            <p:ph type="sldNum" sz="quarter" idx="12"/>
          </p:nvPr>
        </p:nvSpPr>
        <p:spPr>
          <a:xfrm>
            <a:off x="7569516" y="6250622"/>
            <a:ext cx="1315721" cy="365125"/>
          </a:xfrm>
        </p:spPr>
        <p:txBody>
          <a:bodyPr/>
          <a:lstStyle/>
          <a:p>
            <a:fld id="{F38DF745-7D3F-47F4-83A3-874385CFAA69}" type="slidenum">
              <a:rPr lang="en-US" smtClean="0"/>
              <a:pPr/>
              <a:t>36</a:t>
            </a:fld>
            <a:endParaRPr lang="en-US" dirty="0"/>
          </a:p>
        </p:txBody>
      </p:sp>
      <p:sp>
        <p:nvSpPr>
          <p:cNvPr id="11" name="TextBox 10"/>
          <p:cNvSpPr txBox="1"/>
          <p:nvPr/>
        </p:nvSpPr>
        <p:spPr>
          <a:xfrm>
            <a:off x="235216" y="2704398"/>
            <a:ext cx="8650021" cy="584776"/>
          </a:xfrm>
          <a:prstGeom prst="rect">
            <a:avLst/>
          </a:prstGeom>
          <a:noFill/>
        </p:spPr>
        <p:txBody>
          <a:bodyPr wrap="square" rtlCol="0">
            <a:spAutoFit/>
          </a:bodyPr>
          <a:lstStyle/>
          <a:p>
            <a:r>
              <a:rPr lang="en-US" sz="3200" dirty="0"/>
              <a:t>https://</a:t>
            </a:r>
            <a:r>
              <a:rPr lang="en-US" sz="3200" dirty="0" err="1"/>
              <a:t>www.surveymonkey.com</a:t>
            </a:r>
            <a:r>
              <a:rPr lang="en-US" sz="3200" dirty="0"/>
              <a:t>/r/NTOST</a:t>
            </a:r>
          </a:p>
        </p:txBody>
      </p:sp>
    </p:spTree>
    <p:extLst>
      <p:ext uri="{BB962C8B-B14F-4D97-AF65-F5344CB8AC3E}">
        <p14:creationId xmlns:p14="http://schemas.microsoft.com/office/powerpoint/2010/main" val="3797980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474" y="1671318"/>
            <a:ext cx="7644502" cy="3525830"/>
          </a:xfrm>
        </p:spPr>
        <p:txBody>
          <a:bodyPr>
            <a:normAutofit/>
          </a:bodyPr>
          <a:lstStyle/>
          <a:p>
            <a:pPr algn="ctr"/>
            <a:r>
              <a:rPr lang="en-US" sz="3200" dirty="0"/>
              <a:t>“Post it”</a:t>
            </a:r>
            <a:br>
              <a:rPr lang="en-US" sz="3200" dirty="0"/>
            </a:br>
            <a:r>
              <a:rPr lang="en-US" sz="3200" dirty="0"/>
              <a:t>or</a:t>
            </a:r>
            <a:br>
              <a:rPr lang="en-US" sz="3200" dirty="0"/>
            </a:br>
            <a:br>
              <a:rPr lang="en-US" sz="3200" dirty="0"/>
            </a:br>
            <a:r>
              <a:rPr lang="en-US" sz="3200" dirty="0"/>
              <a:t> write AND  Post  your </a:t>
            </a:r>
            <a:br>
              <a:rPr lang="en-US" sz="3200" dirty="0"/>
            </a:br>
            <a:r>
              <a:rPr lang="en-US" sz="3200" dirty="0"/>
              <a:t>daily/weekly objectives</a:t>
            </a:r>
          </a:p>
        </p:txBody>
      </p:sp>
      <p:sp>
        <p:nvSpPr>
          <p:cNvPr id="2" name="TextBox 1"/>
          <p:cNvSpPr txBox="1"/>
          <p:nvPr/>
        </p:nvSpPr>
        <p:spPr>
          <a:xfrm>
            <a:off x="352823" y="317100"/>
            <a:ext cx="6209688" cy="1354217"/>
          </a:xfrm>
          <a:prstGeom prst="rect">
            <a:avLst/>
          </a:prstGeom>
          <a:noFill/>
        </p:spPr>
        <p:txBody>
          <a:bodyPr wrap="square" rtlCol="0">
            <a:spAutoFit/>
          </a:bodyPr>
          <a:lstStyle/>
          <a:p>
            <a:r>
              <a:rPr lang="en-US" sz="3200" dirty="0">
                <a:solidFill>
                  <a:srgbClr val="FF0000"/>
                </a:solidFill>
                <a:latin typeface="+mj-lt"/>
              </a:rPr>
              <a:t>Teach like a champion in physical education</a:t>
            </a:r>
          </a:p>
          <a:p>
            <a:endParaRPr lang="en-US" dirty="0"/>
          </a:p>
        </p:txBody>
      </p:sp>
      <p:sp>
        <p:nvSpPr>
          <p:cNvPr id="6" name="Slide Number Placeholder 5"/>
          <p:cNvSpPr>
            <a:spLocks noGrp="1"/>
          </p:cNvSpPr>
          <p:nvPr>
            <p:ph type="sldNum" sz="quarter" idx="12"/>
          </p:nvPr>
        </p:nvSpPr>
        <p:spPr>
          <a:xfrm>
            <a:off x="7916485" y="6250622"/>
            <a:ext cx="1315721" cy="365125"/>
          </a:xfrm>
        </p:spPr>
        <p:txBody>
          <a:bodyPr/>
          <a:lstStyle/>
          <a:p>
            <a:fld id="{F38DF745-7D3F-47F4-83A3-874385CFAA69}" type="slidenum">
              <a:rPr lang="en-US" smtClean="0"/>
              <a:pPr/>
              <a:t>4</a:t>
            </a:fld>
            <a:endParaRPr lang="en-US" dirty="0"/>
          </a:p>
        </p:txBody>
      </p:sp>
    </p:spTree>
    <p:extLst>
      <p:ext uri="{BB962C8B-B14F-4D97-AF65-F5344CB8AC3E}">
        <p14:creationId xmlns:p14="http://schemas.microsoft.com/office/powerpoint/2010/main" val="2029888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t>THOROUGH AND COMPLETE PLANNING</a:t>
            </a:r>
          </a:p>
        </p:txBody>
      </p:sp>
      <p:sp>
        <p:nvSpPr>
          <p:cNvPr id="8" name="Content Placeholder 7"/>
          <p:cNvSpPr>
            <a:spLocks noGrp="1"/>
          </p:cNvSpPr>
          <p:nvPr>
            <p:ph sz="half" idx="1"/>
          </p:nvPr>
        </p:nvSpPr>
        <p:spPr>
          <a:xfrm>
            <a:off x="682126" y="2140002"/>
            <a:ext cx="3810490" cy="3960761"/>
          </a:xfrm>
        </p:spPr>
        <p:txBody>
          <a:bodyPr/>
          <a:lstStyle/>
          <a:p>
            <a:r>
              <a:rPr lang="en-US" b="0" dirty="0"/>
              <a:t>Instructional planning creates a guide for orchestrating smooth, purposeful lessons</a:t>
            </a:r>
          </a:p>
        </p:txBody>
      </p:sp>
      <p:sp>
        <p:nvSpPr>
          <p:cNvPr id="9" name="Content Placeholder 8"/>
          <p:cNvSpPr>
            <a:spLocks noGrp="1"/>
          </p:cNvSpPr>
          <p:nvPr>
            <p:ph sz="half" idx="2"/>
          </p:nvPr>
        </p:nvSpPr>
        <p:spPr>
          <a:xfrm>
            <a:off x="4878466" y="2140002"/>
            <a:ext cx="3565768" cy="3960761"/>
          </a:xfrm>
        </p:spPr>
        <p:txBody>
          <a:bodyPr/>
          <a:lstStyle/>
          <a:p>
            <a:r>
              <a:rPr lang="en-US" b="0" dirty="0"/>
              <a:t>It helps teachers organize and manage class operations as well as student learning activities.</a:t>
            </a:r>
          </a:p>
        </p:txBody>
      </p:sp>
      <p:sp>
        <p:nvSpPr>
          <p:cNvPr id="12" name="Slide Number Placeholder 11"/>
          <p:cNvSpPr>
            <a:spLocks noGrp="1"/>
          </p:cNvSpPr>
          <p:nvPr>
            <p:ph type="sldNum" sz="quarter" idx="12"/>
          </p:nvPr>
        </p:nvSpPr>
        <p:spPr>
          <a:xfrm>
            <a:off x="8213706" y="5885033"/>
            <a:ext cx="1315721" cy="767918"/>
          </a:xfrm>
        </p:spPr>
        <p:txBody>
          <a:bodyPr/>
          <a:lstStyle/>
          <a:p>
            <a:fld id="{F38DF745-7D3F-47F4-83A3-874385CFAA69}" type="slidenum">
              <a:rPr lang="en-US" smtClean="0"/>
              <a:pPr/>
              <a:t>5</a:t>
            </a:fld>
            <a:endParaRPr lang="en-US"/>
          </a:p>
        </p:txBody>
      </p:sp>
    </p:spTree>
    <p:extLst>
      <p:ext uri="{BB962C8B-B14F-4D97-AF65-F5344CB8AC3E}">
        <p14:creationId xmlns:p14="http://schemas.microsoft.com/office/powerpoint/2010/main" val="4229073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US" dirty="0">
                <a:hlinkClick r:id="rId3"/>
              </a:rPr>
              <a:t>https://www.youtube.com/watch?v=ZHrnv1czmEs</a:t>
            </a:r>
            <a:endParaRPr lang="en-US" dirty="0"/>
          </a:p>
          <a:p>
            <a:endParaRPr lang="en-US" dirty="0"/>
          </a:p>
          <a:p>
            <a:endParaRPr lang="en-US" dirty="0"/>
          </a:p>
          <a:p>
            <a:r>
              <a:rPr lang="en-US" dirty="0"/>
              <a:t>https://</a:t>
            </a:r>
            <a:r>
              <a:rPr lang="en-US" dirty="0" err="1"/>
              <a:t>www.pbs.org</a:t>
            </a:r>
            <a:r>
              <a:rPr lang="en-US" dirty="0"/>
              <a:t>/</a:t>
            </a:r>
            <a:r>
              <a:rPr lang="en-US" b="0" dirty="0"/>
              <a:t>video</a:t>
            </a:r>
            <a:r>
              <a:rPr lang="en-US" dirty="0"/>
              <a:t>/need-to-know-a-physical-education/</a:t>
            </a:r>
          </a:p>
          <a:p>
            <a:endParaRPr lang="en-US" dirty="0"/>
          </a:p>
        </p:txBody>
      </p:sp>
      <p:sp>
        <p:nvSpPr>
          <p:cNvPr id="7" name="Text Placeholder 6"/>
          <p:cNvSpPr>
            <a:spLocks noGrp="1"/>
          </p:cNvSpPr>
          <p:nvPr>
            <p:ph type="body" sz="half" idx="2"/>
          </p:nvPr>
        </p:nvSpPr>
        <p:spPr>
          <a:xfrm>
            <a:off x="457200" y="2234068"/>
            <a:ext cx="3008313" cy="3846692"/>
          </a:xfrm>
        </p:spPr>
        <p:txBody>
          <a:bodyPr>
            <a:normAutofit/>
          </a:bodyPr>
          <a:lstStyle/>
          <a:p>
            <a:r>
              <a:rPr lang="en-US" sz="2800" b="0" dirty="0"/>
              <a:t>Teachers strive to form clear,</a:t>
            </a:r>
          </a:p>
          <a:p>
            <a:r>
              <a:rPr lang="en-US" sz="2800" b="0" dirty="0"/>
              <a:t>thorough picture of what they are going to do in a lesson</a:t>
            </a:r>
          </a:p>
        </p:txBody>
      </p:sp>
      <p:sp>
        <p:nvSpPr>
          <p:cNvPr id="5" name="Title 4"/>
          <p:cNvSpPr>
            <a:spLocks noGrp="1"/>
          </p:cNvSpPr>
          <p:nvPr>
            <p:ph type="title"/>
          </p:nvPr>
        </p:nvSpPr>
        <p:spPr>
          <a:xfrm>
            <a:off x="396926" y="263735"/>
            <a:ext cx="5791200" cy="1371600"/>
          </a:xfrm>
        </p:spPr>
        <p:txBody>
          <a:bodyPr>
            <a:normAutofit/>
          </a:bodyPr>
          <a:lstStyle/>
          <a:p>
            <a:r>
              <a:rPr lang="en-US" sz="2800" dirty="0"/>
              <a:t>THOROUGH AND COMPLETE PLANNING</a:t>
            </a:r>
          </a:p>
        </p:txBody>
      </p:sp>
      <p:sp>
        <p:nvSpPr>
          <p:cNvPr id="10" name="Slide Number Placeholder 9"/>
          <p:cNvSpPr>
            <a:spLocks noGrp="1"/>
          </p:cNvSpPr>
          <p:nvPr>
            <p:ph type="sldNum" sz="quarter" idx="12"/>
          </p:nvPr>
        </p:nvSpPr>
        <p:spPr>
          <a:xfrm>
            <a:off x="8227377" y="6250622"/>
            <a:ext cx="1315721" cy="365125"/>
          </a:xfrm>
        </p:spPr>
        <p:txBody>
          <a:bodyPr/>
          <a:lstStyle/>
          <a:p>
            <a:fld id="{F38DF745-7D3F-47F4-83A3-874385CFAA69}" type="slidenum">
              <a:rPr lang="en-US" smtClean="0"/>
              <a:pPr/>
              <a:t>6</a:t>
            </a:fld>
            <a:endParaRPr lang="en-US" dirty="0"/>
          </a:p>
        </p:txBody>
      </p:sp>
    </p:spTree>
    <p:extLst>
      <p:ext uri="{BB962C8B-B14F-4D97-AF65-F5344CB8AC3E}">
        <p14:creationId xmlns:p14="http://schemas.microsoft.com/office/powerpoint/2010/main" val="100898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718"/>
            <a:ext cx="5791200" cy="1066482"/>
          </a:xfrm>
        </p:spPr>
        <p:txBody>
          <a:bodyPr/>
          <a:lstStyle/>
          <a:p>
            <a:r>
              <a:rPr lang="en-US" dirty="0"/>
              <a:t>Post it</a:t>
            </a:r>
          </a:p>
        </p:txBody>
      </p:sp>
      <p:sp>
        <p:nvSpPr>
          <p:cNvPr id="4" name="Rectangle 3"/>
          <p:cNvSpPr/>
          <p:nvPr/>
        </p:nvSpPr>
        <p:spPr>
          <a:xfrm>
            <a:off x="685800" y="1970038"/>
            <a:ext cx="7772400" cy="3785652"/>
          </a:xfrm>
          <a:prstGeom prst="rect">
            <a:avLst/>
          </a:prstGeom>
        </p:spPr>
        <p:txBody>
          <a:bodyPr wrap="square">
            <a:spAutoFit/>
          </a:bodyPr>
          <a:lstStyle/>
          <a:p>
            <a:pPr marL="342900" indent="-342900">
              <a:buFont typeface="Arial"/>
              <a:buChar char="•"/>
            </a:pPr>
            <a:r>
              <a:rPr lang="en-US" sz="2400" dirty="0"/>
              <a:t>Post It is a strategy for the teacher to post the objectives for the class. </a:t>
            </a:r>
          </a:p>
          <a:p>
            <a:pPr marL="342900" indent="-342900">
              <a:buFont typeface="Arial"/>
              <a:buChar char="•"/>
            </a:pPr>
            <a:endParaRPr lang="en-US" sz="2400" dirty="0"/>
          </a:p>
          <a:p>
            <a:pPr marL="342900" indent="-342900">
              <a:buFont typeface="Arial"/>
              <a:buChar char="•"/>
            </a:pPr>
            <a:r>
              <a:rPr lang="en-US" sz="2400" dirty="0"/>
              <a:t>It clearly lets the students know what is expect in the classroom and what will be learned for the day. </a:t>
            </a:r>
          </a:p>
          <a:p>
            <a:pPr marL="342900" indent="-342900">
              <a:buFont typeface="Arial"/>
              <a:buChar char="•"/>
            </a:pPr>
            <a:endParaRPr lang="en-US" sz="2400" dirty="0"/>
          </a:p>
          <a:p>
            <a:pPr marL="342900" indent="-342900">
              <a:buFont typeface="Arial"/>
              <a:buChar char="•"/>
            </a:pPr>
            <a:r>
              <a:rPr lang="en-US" sz="2400" dirty="0"/>
              <a:t>This leads to no “surprises” for the students which often occurs without clear directions. </a:t>
            </a:r>
          </a:p>
          <a:p>
            <a:pPr marL="342900" indent="-342900">
              <a:buFont typeface="Arial"/>
              <a:buChar char="•"/>
            </a:pPr>
            <a:endParaRPr lang="en-US" sz="2400" dirty="0"/>
          </a:p>
          <a:p>
            <a:pPr marL="342900" indent="-342900">
              <a:buFont typeface="Arial"/>
              <a:buChar char="•"/>
            </a:pPr>
            <a:r>
              <a:rPr lang="en-US" sz="2400" dirty="0"/>
              <a:t>It also keeps focus and order in the classroom.</a:t>
            </a:r>
          </a:p>
        </p:txBody>
      </p:sp>
      <p:sp>
        <p:nvSpPr>
          <p:cNvPr id="6" name="Slide Number Placeholder 5"/>
          <p:cNvSpPr>
            <a:spLocks noGrp="1"/>
          </p:cNvSpPr>
          <p:nvPr>
            <p:ph type="sldNum" sz="quarter" idx="12"/>
          </p:nvPr>
        </p:nvSpPr>
        <p:spPr>
          <a:xfrm>
            <a:off x="7828279" y="6250622"/>
            <a:ext cx="1315721" cy="365125"/>
          </a:xfrm>
        </p:spPr>
        <p:txBody>
          <a:bodyPr/>
          <a:lstStyle/>
          <a:p>
            <a:fld id="{F38DF745-7D3F-47F4-83A3-874385CFAA69}" type="slidenum">
              <a:rPr lang="en-US" smtClean="0"/>
              <a:pPr/>
              <a:t>7</a:t>
            </a:fld>
            <a:endParaRPr lang="en-US" dirty="0"/>
          </a:p>
        </p:txBody>
      </p:sp>
    </p:spTree>
    <p:extLst>
      <p:ext uri="{BB962C8B-B14F-4D97-AF65-F5344CB8AC3E}">
        <p14:creationId xmlns:p14="http://schemas.microsoft.com/office/powerpoint/2010/main" val="205612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893248"/>
            <a:ext cx="8128000" cy="3170099"/>
          </a:xfrm>
          <a:prstGeom prst="rect">
            <a:avLst/>
          </a:prstGeom>
        </p:spPr>
        <p:txBody>
          <a:bodyPr wrap="square">
            <a:spAutoFit/>
          </a:bodyPr>
          <a:lstStyle/>
          <a:p>
            <a:r>
              <a:rPr lang="en-US" sz="2800" b="1" dirty="0">
                <a:solidFill>
                  <a:srgbClr val="FF0000"/>
                </a:solidFill>
                <a:latin typeface="Arial Rounded MT Bold"/>
                <a:cs typeface="Arial Rounded MT Bold"/>
              </a:rPr>
              <a:t>CLASS  OBJECTIVE (Component-Motor Skills):  Dribbling and Passing Skills</a:t>
            </a:r>
          </a:p>
          <a:p>
            <a:endParaRPr lang="en-US" sz="2400" dirty="0"/>
          </a:p>
          <a:p>
            <a:r>
              <a:rPr lang="en-US" sz="2400" dirty="0"/>
              <a:t>Physical education is to develop physically educated individuals who have the knowledge, skills, and confidence to enjoy a lifetime of healthful physical activity.</a:t>
            </a:r>
          </a:p>
          <a:p>
            <a:endParaRPr lang="en-US" sz="2400" dirty="0"/>
          </a:p>
          <a:p>
            <a:endParaRPr lang="en-US" sz="2400" dirty="0"/>
          </a:p>
        </p:txBody>
      </p:sp>
      <p:sp>
        <p:nvSpPr>
          <p:cNvPr id="2" name="Rectangle 1"/>
          <p:cNvSpPr/>
          <p:nvPr/>
        </p:nvSpPr>
        <p:spPr>
          <a:xfrm flipH="1">
            <a:off x="1011426" y="786235"/>
            <a:ext cx="3147521" cy="584776"/>
          </a:xfrm>
          <a:prstGeom prst="rect">
            <a:avLst/>
          </a:prstGeom>
        </p:spPr>
        <p:txBody>
          <a:bodyPr wrap="square">
            <a:spAutoFit/>
          </a:bodyPr>
          <a:lstStyle/>
          <a:p>
            <a:r>
              <a:rPr lang="en-US" sz="3200" b="1" dirty="0">
                <a:solidFill>
                  <a:srgbClr val="FF0000"/>
                </a:solidFill>
              </a:rPr>
              <a:t>Post it</a:t>
            </a:r>
          </a:p>
        </p:txBody>
      </p:sp>
      <p:sp>
        <p:nvSpPr>
          <p:cNvPr id="6" name="Slide Number Placeholder 5"/>
          <p:cNvSpPr>
            <a:spLocks noGrp="1"/>
          </p:cNvSpPr>
          <p:nvPr>
            <p:ph type="sldNum" sz="quarter" idx="12"/>
          </p:nvPr>
        </p:nvSpPr>
        <p:spPr>
          <a:xfrm>
            <a:off x="8227377" y="6245854"/>
            <a:ext cx="1315721" cy="365125"/>
          </a:xfrm>
        </p:spPr>
        <p:txBody>
          <a:bodyPr/>
          <a:lstStyle/>
          <a:p>
            <a:fld id="{F38DF745-7D3F-47F4-83A3-874385CFAA69}" type="slidenum">
              <a:rPr lang="en-US" smtClean="0"/>
              <a:pPr/>
              <a:t>8</a:t>
            </a:fld>
            <a:endParaRPr lang="en-US" dirty="0"/>
          </a:p>
        </p:txBody>
      </p:sp>
    </p:spTree>
    <p:extLst>
      <p:ext uri="{BB962C8B-B14F-4D97-AF65-F5344CB8AC3E}">
        <p14:creationId xmlns:p14="http://schemas.microsoft.com/office/powerpoint/2010/main" val="75693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1851" y="2476245"/>
            <a:ext cx="7543800" cy="2308324"/>
          </a:xfrm>
          <a:prstGeom prst="rect">
            <a:avLst/>
          </a:prstGeom>
        </p:spPr>
        <p:txBody>
          <a:bodyPr wrap="square">
            <a:spAutoFit/>
          </a:bodyPr>
          <a:lstStyle/>
          <a:p>
            <a:r>
              <a:rPr lang="en-US" sz="2400" dirty="0"/>
              <a:t>Post overall objectives for the class to focus on everyday as well as what may be planned for the day. </a:t>
            </a:r>
          </a:p>
          <a:p>
            <a:endParaRPr lang="en-US" sz="2400" dirty="0"/>
          </a:p>
          <a:p>
            <a:r>
              <a:rPr lang="en-US" sz="2400" dirty="0"/>
              <a:t>If students are learning about basketball ball handling on a particular day, a post It strategy may look something like this on the board or a poster:</a:t>
            </a:r>
          </a:p>
        </p:txBody>
      </p:sp>
      <p:sp>
        <p:nvSpPr>
          <p:cNvPr id="5" name="Title 4"/>
          <p:cNvSpPr>
            <a:spLocks noGrp="1"/>
          </p:cNvSpPr>
          <p:nvPr>
            <p:ph type="title"/>
          </p:nvPr>
        </p:nvSpPr>
        <p:spPr/>
        <p:txBody>
          <a:bodyPr>
            <a:normAutofit/>
          </a:bodyPr>
          <a:lstStyle/>
          <a:p>
            <a:r>
              <a:rPr lang="en-US" sz="3200" dirty="0"/>
              <a:t>Post it cont.-</a:t>
            </a:r>
          </a:p>
        </p:txBody>
      </p:sp>
      <p:sp>
        <p:nvSpPr>
          <p:cNvPr id="6" name="Slide Number Placeholder 5"/>
          <p:cNvSpPr>
            <a:spLocks noGrp="1"/>
          </p:cNvSpPr>
          <p:nvPr>
            <p:ph type="sldNum" sz="quarter" idx="12"/>
          </p:nvPr>
        </p:nvSpPr>
        <p:spPr>
          <a:xfrm>
            <a:off x="8165651" y="5935142"/>
            <a:ext cx="1315721" cy="656255"/>
          </a:xfrm>
        </p:spPr>
        <p:txBody>
          <a:bodyPr/>
          <a:lstStyle/>
          <a:p>
            <a:fld id="{F38DF745-7D3F-47F4-83A3-874385CFAA69}" type="slidenum">
              <a:rPr lang="en-US" smtClean="0"/>
              <a:pPr/>
              <a:t>9</a:t>
            </a:fld>
            <a:endParaRPr lang="en-US" dirty="0"/>
          </a:p>
        </p:txBody>
      </p:sp>
    </p:spTree>
    <p:extLst>
      <p:ext uri="{BB962C8B-B14F-4D97-AF65-F5344CB8AC3E}">
        <p14:creationId xmlns:p14="http://schemas.microsoft.com/office/powerpoint/2010/main" val="2530089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10635</TotalTime>
  <Words>1415</Words>
  <Application>Microsoft Office PowerPoint</Application>
  <PresentationFormat>On-screen Show (4:3)</PresentationFormat>
  <Paragraphs>243</Paragraphs>
  <Slides>36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Arial Black</vt:lpstr>
      <vt:lpstr>Arial Rounded MT Bold</vt:lpstr>
      <vt:lpstr>Avenir Book</vt:lpstr>
      <vt:lpstr>Calibri</vt:lpstr>
      <vt:lpstr>Wingdings</vt:lpstr>
      <vt:lpstr>Essential</vt:lpstr>
      <vt:lpstr>Health, Physical Education,  and Lifetime  Wellness </vt:lpstr>
      <vt:lpstr>Know “Teach Like A Champion” aligned  PHYSICAL EDUCATION TEACHING  strategies  Understand The need for planning and developing classroom management  strategies Do -Practice using e resources for developing a lesson plan   -Practice Classroom management strategies </vt:lpstr>
      <vt:lpstr>Our goal for today is:  To review  resources and practice teaching strategies for physical education classes.  the portfolio model and requirements for  Elementary HPELW teachers, grades 2 &amp; 5.  </vt:lpstr>
      <vt:lpstr>“Post it” or   write AND  Post  your  daily/weekly objectives</vt:lpstr>
      <vt:lpstr>THOROUGH AND COMPLETE PLANNING</vt:lpstr>
      <vt:lpstr>THOROUGH AND COMPLETE PLANNING</vt:lpstr>
      <vt:lpstr>Post it</vt:lpstr>
      <vt:lpstr>PowerPoint Presentation</vt:lpstr>
      <vt:lpstr>Post it cont.-</vt:lpstr>
      <vt:lpstr>  Subcomponent:       Basketball skill development   </vt:lpstr>
      <vt:lpstr>PowerPoint Presentation</vt:lpstr>
      <vt:lpstr>  100   percent </vt:lpstr>
      <vt:lpstr>100 PERCENT</vt:lpstr>
      <vt:lpstr>100 percent cont.-</vt:lpstr>
      <vt:lpstr>100 percent in physical education</vt:lpstr>
      <vt:lpstr>PowerPoint Presentation</vt:lpstr>
      <vt:lpstr>PowerPoint Presentation</vt:lpstr>
      <vt:lpstr>Strong voice</vt:lpstr>
      <vt:lpstr>Strong voice</vt:lpstr>
      <vt:lpstr>Strong voice cont.-</vt:lpstr>
      <vt:lpstr>Stong voice cont. -</vt:lpstr>
      <vt:lpstr>Strong voice cont. -</vt:lpstr>
      <vt:lpstr>Strong voice cont</vt:lpstr>
      <vt:lpstr>On your mark!</vt:lpstr>
      <vt:lpstr>On Your Mark</vt:lpstr>
      <vt:lpstr>Every minute matters</vt:lpstr>
      <vt:lpstr>Every minute matters</vt:lpstr>
      <vt:lpstr>Circulate   (Practice close proximaty)</vt:lpstr>
      <vt:lpstr>circulate</vt:lpstr>
      <vt:lpstr>Practice close proximity </vt:lpstr>
      <vt:lpstr>Content resources</vt:lpstr>
      <vt:lpstr>How to develop a lesson plan</vt:lpstr>
      <vt:lpstr>Resources needed</vt:lpstr>
      <vt:lpstr>Resource use</vt:lpstr>
      <vt:lpstr>Digital resource practice</vt:lpstr>
      <vt:lpstr>SCS  Survey Link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EVIDANE B SLAUGHTER</cp:lastModifiedBy>
  <cp:revision>24</cp:revision>
  <cp:lastPrinted>2018-07-26T18:02:26Z</cp:lastPrinted>
  <dcterms:created xsi:type="dcterms:W3CDTF">2018-07-16T18:33:08Z</dcterms:created>
  <dcterms:modified xsi:type="dcterms:W3CDTF">2018-07-30T15:14:34Z</dcterms:modified>
</cp:coreProperties>
</file>